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1.xml" ContentType="application/vnd.openxmlformats-officedocument.presentationml.notesSlide+xml"/>
  <Override PartName="/ppt/tags/tag21.xml" ContentType="application/vnd.openxmlformats-officedocument.presentationml.tags+xml"/>
  <Override PartName="/ppt/notesSlides/notesSlide2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5" r:id="rId2"/>
    <p:sldMasterId id="2147483680" r:id="rId3"/>
  </p:sldMasterIdLst>
  <p:notesMasterIdLst>
    <p:notesMasterId r:id="rId12"/>
  </p:notesMasterIdLst>
  <p:handoutMasterIdLst>
    <p:handoutMasterId r:id="rId13"/>
  </p:handoutMasterIdLst>
  <p:sldIdLst>
    <p:sldId id="825" r:id="rId4"/>
    <p:sldId id="824" r:id="rId5"/>
    <p:sldId id="258" r:id="rId6"/>
    <p:sldId id="262" r:id="rId7"/>
    <p:sldId id="261" r:id="rId8"/>
    <p:sldId id="826" r:id="rId9"/>
    <p:sldId id="266" r:id="rId10"/>
    <p:sldId id="259" r:id="rId11"/>
  </p:sldIdLst>
  <p:sldSz cx="12192000" cy="6858000"/>
  <p:notesSz cx="7104063" cy="10234613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19" userDrawn="1">
          <p15:clr>
            <a:srgbClr val="A4A3A4"/>
          </p15:clr>
        </p15:guide>
        <p15:guide id="2" pos="390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xiaozhaoxiangtuixiu" initials="x" lastIdx="6" clrIdx="0"/>
  <p:cmAuthor id="2" name="系统管理员" initials="系" lastIdx="8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74AD"/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70" autoAdjust="0"/>
    <p:restoredTop sz="86376"/>
  </p:normalViewPr>
  <p:slideViewPr>
    <p:cSldViewPr snapToGrid="0" showGuides="1">
      <p:cViewPr varScale="1">
        <p:scale>
          <a:sx n="103" d="100"/>
          <a:sy n="103" d="100"/>
        </p:scale>
        <p:origin x="1176" y="184"/>
      </p:cViewPr>
      <p:guideLst>
        <p:guide orient="horz" pos="2219"/>
        <p:guide pos="39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  <a:t>2024/11/18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  <a:t>2024/11/18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orldscienceforum.org/speakers/koike-toshio-63731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orldscienceforum.org/speakers/liu-junguo-63702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orldscienceforum.org/speakers/koike-toshio-63731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orldscienceforum.org/speakers/liu-junguo-63702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s-419" altLang="zh-CN" b="0" i="0" u="none" strike="noStrike" dirty="0">
                <a:solidFill>
                  <a:srgbClr val="3D3D3D"/>
                </a:solidFill>
                <a:effectLst/>
                <a:latin typeface="ProximaNova"/>
                <a:hlinkClick r:id="rId3"/>
              </a:rPr>
              <a:t>Toshio Koike, Executive Director, International Centre for Water Hazard and Risk Management, Public Works Research Institute</a:t>
            </a:r>
            <a:endParaRPr lang="es-419" altLang="zh-CN" b="0" i="0" dirty="0">
              <a:solidFill>
                <a:srgbClr val="3D3D3D"/>
              </a:solidFill>
              <a:effectLst/>
              <a:latin typeface="ProximaNova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s-419" altLang="zh-CN" b="0" i="0" u="none" strike="noStrike" dirty="0">
                <a:solidFill>
                  <a:srgbClr val="3D3D3D"/>
                </a:solidFill>
                <a:effectLst/>
                <a:latin typeface="ProximaNova"/>
                <a:hlinkClick r:id="rId4"/>
              </a:rPr>
              <a:t>Junguo Liu, President / Professor, North China University of Water Resources and Electric Power</a:t>
            </a:r>
            <a:endParaRPr lang="es-419" altLang="zh-CN" b="0" i="0" dirty="0">
              <a:solidFill>
                <a:srgbClr val="3D3D3D"/>
              </a:solidFill>
              <a:effectLst/>
              <a:latin typeface="ProximaNova"/>
            </a:endParaRPr>
          </a:p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91607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D784F6-479A-2F21-D70B-C14FB83957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D2F629CF-9DA1-92A8-F83A-C06BB584E8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A77673FF-DF75-9373-6074-FC3CF343F3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s-419" altLang="zh-CN" b="0" i="0" u="none" strike="noStrike" dirty="0">
                <a:solidFill>
                  <a:srgbClr val="3D3D3D"/>
                </a:solidFill>
                <a:effectLst/>
                <a:latin typeface="ProximaNova"/>
                <a:hlinkClick r:id="rId3"/>
              </a:rPr>
              <a:t>Toshio Koike, Executive Director, International Centre for Water Hazard and Risk Management, Public Works Research Institute</a:t>
            </a:r>
            <a:endParaRPr lang="es-419" altLang="zh-CN" b="0" i="0" dirty="0">
              <a:solidFill>
                <a:srgbClr val="3D3D3D"/>
              </a:solidFill>
              <a:effectLst/>
              <a:latin typeface="ProximaNova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s-419" altLang="zh-CN" b="0" i="0" u="none" strike="noStrike" dirty="0">
                <a:solidFill>
                  <a:srgbClr val="3D3D3D"/>
                </a:solidFill>
                <a:effectLst/>
                <a:latin typeface="ProximaNova"/>
                <a:hlinkClick r:id="rId4"/>
              </a:rPr>
              <a:t>Junguo Liu, President / Professor, North China University of Water Resources and Electric Power</a:t>
            </a:r>
            <a:endParaRPr lang="es-419" altLang="zh-CN" b="0" i="0" dirty="0">
              <a:solidFill>
                <a:srgbClr val="3D3D3D"/>
              </a:solidFill>
              <a:effectLst/>
              <a:latin typeface="ProximaNova"/>
            </a:endParaRPr>
          </a:p>
          <a:p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002F5FC-A750-725B-C7FA-014335486F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8600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F1BB1-D94E-8F4F-A208-01F9BBE4F8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11/18/24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1BC4-8D47-6743-B54D-F272F77619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44638"/>
            <a:ext cx="12192000" cy="25176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F1BB1-D94E-8F4F-A208-01F9BBE4F8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11/18/24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1BC4-8D47-6743-B54D-F272F77619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F1BB1-D94E-8F4F-A208-01F9BBE4F8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11/18/24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1BC4-8D47-6743-B54D-F272F77619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8977"/>
            <a:ext cx="10363200" cy="557213"/>
          </a:xfrm>
        </p:spPr>
        <p:txBody>
          <a:bodyPr vert="horz" lIns="91440" tIns="45720" rIns="91440" bIns="45720" rtlCol="0" anchor="ctr">
            <a:noAutofit/>
          </a:bodyPr>
          <a:lstStyle>
            <a:lvl1pPr algn="ctr">
              <a:lnSpc>
                <a:spcPct val="100000"/>
              </a:lnSpc>
              <a:defRPr kumimoji="0" lang="en-US" sz="3200" b="1" i="0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90204" pitchFamily="34" charset="0"/>
                <a:ea typeface="微软雅黑" charset="-122"/>
                <a:cs typeface="Arial" panose="020B0604020202090204" pitchFamily="34" charset="0"/>
              </a:defRPr>
            </a:lvl1pPr>
          </a:lstStyle>
          <a:p>
            <a:pPr marL="0" marR="0" lvl="0" indent="0" fontAlgn="auto">
              <a:spcAft>
                <a:spcPts val="0"/>
              </a:spcAft>
              <a:buClrTx/>
              <a:buSzTx/>
              <a:buFontTx/>
            </a:pPr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21" name="五边形 20"/>
          <p:cNvSpPr/>
          <p:nvPr/>
        </p:nvSpPr>
        <p:spPr>
          <a:xfrm rot="16200000">
            <a:off x="11750752" y="6551532"/>
            <a:ext cx="307181" cy="305754"/>
          </a:xfrm>
          <a:prstGeom prst="homePlate">
            <a:avLst>
              <a:gd name="adj" fmla="val 37912"/>
            </a:avLst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微软雅黑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02414" y="6618142"/>
            <a:ext cx="403858" cy="249385"/>
          </a:xfrm>
        </p:spPr>
        <p:txBody>
          <a:bodyPr/>
          <a:lstStyle>
            <a:lvl1pPr algn="ctr">
              <a:defRPr sz="1200">
                <a:solidFill>
                  <a:schemeClr val="bg1"/>
                </a:solidFill>
                <a:latin typeface="+mn-lt"/>
                <a:ea typeface="微软雅黑" charset="-122"/>
              </a:defRPr>
            </a:lvl1pPr>
          </a:lstStyle>
          <a:p>
            <a:fld id="{3BA03861-5E9A-4543-86D7-BB6953BB049C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22153"/>
            <a:ext cx="10363200" cy="557213"/>
          </a:xfrm>
        </p:spPr>
        <p:txBody>
          <a:bodyPr vert="horz" lIns="91440" tIns="45720" rIns="91440" bIns="45720" rtlCol="0" anchor="ctr">
            <a:noAutofit/>
          </a:bodyPr>
          <a:lstStyle>
            <a:lvl1pPr algn="ctr">
              <a:lnSpc>
                <a:spcPct val="100000"/>
              </a:lnSpc>
              <a:defRPr kumimoji="0" lang="en-US" sz="2250" b="1" i="0" u="none" strike="noStrike" cap="none" spc="0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charset="-122"/>
                <a:ea typeface="微软雅黑" charset="-122"/>
              </a:defRPr>
            </a:lvl1pPr>
          </a:lstStyle>
          <a:p>
            <a:pPr marL="0" marR="0" lvl="0" indent="0" fontAlgn="auto">
              <a:spcAft>
                <a:spcPts val="0"/>
              </a:spcAft>
              <a:buClrTx/>
              <a:buSzTx/>
              <a:buFontTx/>
            </a:pPr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9431" y="6608617"/>
            <a:ext cx="568157" cy="249385"/>
          </a:xfrm>
        </p:spPr>
        <p:txBody>
          <a:bodyPr/>
          <a:lstStyle>
            <a:lvl1pPr algn="ct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BA03861-5E9A-4543-86D7-BB6953BB049C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89080" y="6579485"/>
            <a:ext cx="502920" cy="276999"/>
          </a:xfrm>
        </p:spPr>
        <p:txBody>
          <a:bodyPr>
            <a:spAutoFit/>
          </a:bodyPr>
          <a:lstStyle>
            <a:lvl1pPr algn="ctr">
              <a:defRPr>
                <a:latin typeface="+mn-lt"/>
              </a:defRPr>
            </a:lvl1pPr>
          </a:lstStyle>
          <a:p>
            <a:fld id="{8074EB83-B62A-7F4D-B3BA-E46239629B2B}" type="slidenum">
              <a:rPr kumimoji="1" lang="zh-CN" altLang="en-US" smtClean="0"/>
              <a:t>‹#›</a:t>
            </a:fld>
            <a:endParaRPr kumimoji="1" lang="zh-CN" altLang="en-US" dirty="0"/>
          </a:p>
        </p:txBody>
      </p:sp>
      <p:sp>
        <p:nvSpPr>
          <p:cNvPr id="10" name="标题 9"/>
          <p:cNvSpPr>
            <a:spLocks noGrp="1"/>
          </p:cNvSpPr>
          <p:nvPr>
            <p:ph type="title"/>
          </p:nvPr>
        </p:nvSpPr>
        <p:spPr>
          <a:xfrm>
            <a:off x="431800" y="42715"/>
            <a:ext cx="11328400" cy="523220"/>
          </a:xfrm>
        </p:spPr>
        <p:txBody>
          <a:bodyPr wrap="square">
            <a:spAutoFit/>
          </a:bodyPr>
          <a:lstStyle>
            <a:lvl1pPr algn="ctr">
              <a:lnSpc>
                <a:spcPct val="100000"/>
              </a:lnSpc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/>
              </a:defRPr>
            </a:lvl1pPr>
          </a:lstStyle>
          <a:p>
            <a:r>
              <a:rPr lang="zh-CN" altLang="en-US" dirty="0"/>
              <a:t>单击此处添加标题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2024/11/18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  <a:ea typeface="+mn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4400" b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2024/11/18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49" y="469127"/>
            <a:ext cx="10307927" cy="4093347"/>
          </a:xfrm>
        </p:spPr>
        <p:txBody>
          <a:bodyPr anchor="b">
            <a:normAutofit/>
          </a:bodyPr>
          <a:lstStyle>
            <a:lvl1pPr>
              <a:defRPr sz="600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10307926" cy="64755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2024/11/18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F1BB1-D94E-8F4F-A208-01F9BBE4F8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11/18/24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1BC4-8D47-6743-B54D-F272F77619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9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9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9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9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2024/11/18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2024/11/18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400" b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2024/11/18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2024/11/18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3200" b="0"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2024/11/18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2024/11/18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2024/11/18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五边形 20"/>
          <p:cNvSpPr/>
          <p:nvPr/>
        </p:nvSpPr>
        <p:spPr>
          <a:xfrm rot="16200000">
            <a:off x="11750752" y="6551532"/>
            <a:ext cx="307181" cy="305754"/>
          </a:xfrm>
          <a:prstGeom prst="homePlate">
            <a:avLst>
              <a:gd name="adj" fmla="val 37912"/>
            </a:avLst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微软雅黑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02414" y="6618142"/>
            <a:ext cx="403858" cy="249385"/>
          </a:xfrm>
        </p:spPr>
        <p:txBody>
          <a:bodyPr/>
          <a:lstStyle>
            <a:lvl1pPr algn="ctr">
              <a:defRPr sz="1200">
                <a:solidFill>
                  <a:schemeClr val="bg1"/>
                </a:solidFill>
                <a:latin typeface="+mn-lt"/>
                <a:ea typeface="微软雅黑" charset="-122"/>
              </a:defRPr>
            </a:lvl1pPr>
          </a:lstStyle>
          <a:p>
            <a:fld id="{3BA03861-5E9A-4543-86D7-BB6953BB049C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11/18/24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 bwMode="auto"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8977"/>
            <a:ext cx="10363200" cy="557213"/>
          </a:xfrm>
        </p:spPr>
        <p:txBody>
          <a:bodyPr vert="horz" lIns="91440" tIns="45720" rIns="91440" bIns="45720" rtlCol="0" anchor="ctr">
            <a:noAutofit/>
          </a:bodyPr>
          <a:lstStyle>
            <a:lvl1pPr algn="ctr">
              <a:lnSpc>
                <a:spcPct val="100000"/>
              </a:lnSpc>
              <a:defRPr kumimoji="0" lang="en-US" sz="3200" b="1" i="0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90204" pitchFamily="34" charset="0"/>
                <a:ea typeface="微软雅黑" charset="-122"/>
                <a:cs typeface="Arial" panose="020B0604020202090204" pitchFamily="34" charset="0"/>
              </a:defRPr>
            </a:lvl1pPr>
          </a:lstStyle>
          <a:p>
            <a:pPr marL="0" marR="0" lvl="0" indent="0" fontAlgn="auto">
              <a:spcAft>
                <a:spcPts val="0"/>
              </a:spcAft>
              <a:buClrTx/>
              <a:buSzTx/>
              <a:buFontTx/>
            </a:pPr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21" name="五边形 20"/>
          <p:cNvSpPr/>
          <p:nvPr/>
        </p:nvSpPr>
        <p:spPr>
          <a:xfrm rot="16200000">
            <a:off x="11750752" y="6551532"/>
            <a:ext cx="307181" cy="305754"/>
          </a:xfrm>
          <a:prstGeom prst="homePlate">
            <a:avLst>
              <a:gd name="adj" fmla="val 37912"/>
            </a:avLst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微软雅黑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02414" y="6618142"/>
            <a:ext cx="403858" cy="249385"/>
          </a:xfrm>
        </p:spPr>
        <p:txBody>
          <a:bodyPr/>
          <a:lstStyle>
            <a:lvl1pPr algn="ctr">
              <a:defRPr sz="1200">
                <a:solidFill>
                  <a:schemeClr val="bg1"/>
                </a:solidFill>
                <a:latin typeface="+mn-lt"/>
                <a:ea typeface="微软雅黑" charset="-122"/>
              </a:defRPr>
            </a:lvl1pPr>
          </a:lstStyle>
          <a:p>
            <a:fld id="{3BA03861-5E9A-4543-86D7-BB6953BB049C}" type="slidenum">
              <a:rPr lang="zh-CN" altLang="en-US" smtClean="0"/>
              <a:t>‹#›</a:t>
            </a:fld>
            <a:endParaRPr lang="zh-CN" altLang="en-US" dirty="0"/>
          </a:p>
        </p:txBody>
      </p:sp>
      <p:grpSp>
        <p:nvGrpSpPr>
          <p:cNvPr id="26" name="组合 25"/>
          <p:cNvGrpSpPr/>
          <p:nvPr userDrawn="1"/>
        </p:nvGrpSpPr>
        <p:grpSpPr>
          <a:xfrm>
            <a:off x="307007" y="793003"/>
            <a:ext cx="11577987" cy="45719"/>
            <a:chOff x="230255" y="908720"/>
            <a:chExt cx="8683490" cy="45719"/>
          </a:xfrm>
        </p:grpSpPr>
        <p:cxnSp>
          <p:nvCxnSpPr>
            <p:cNvPr id="27" name="直接连接符 26"/>
            <p:cNvCxnSpPr/>
            <p:nvPr/>
          </p:nvCxnSpPr>
          <p:spPr>
            <a:xfrm>
              <a:off x="230255" y="908720"/>
              <a:ext cx="8683490" cy="0"/>
            </a:xfrm>
            <a:prstGeom prst="line">
              <a:avLst/>
            </a:prstGeom>
            <a:ln w="19050">
              <a:solidFill>
                <a:srgbClr val="0B52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梯形 27"/>
            <p:cNvSpPr/>
            <p:nvPr/>
          </p:nvSpPr>
          <p:spPr>
            <a:xfrm flipV="1">
              <a:off x="3575230" y="908720"/>
              <a:ext cx="1993541" cy="45719"/>
            </a:xfrm>
            <a:prstGeom prst="trapezoid">
              <a:avLst>
                <a:gd name="adj" fmla="val 56746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prstClr val="white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F1BB1-D94E-8F4F-A208-01F9BBE4F8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11/18/24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1BC4-8D47-6743-B54D-F272F77619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22152"/>
            <a:ext cx="10363200" cy="557213"/>
          </a:xfrm>
        </p:spPr>
        <p:txBody>
          <a:bodyPr vert="horz" lIns="91440" tIns="45720" rIns="91440" bIns="45720" rtlCol="0" anchor="ctr">
            <a:noAutofit/>
          </a:bodyPr>
          <a:lstStyle>
            <a:lvl1pPr algn="ctr">
              <a:lnSpc>
                <a:spcPct val="100000"/>
              </a:lnSpc>
              <a:defRPr kumimoji="0" lang="en-US" sz="3000" b="1" i="0" u="none" strike="noStrike" cap="none" spc="0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charset="-122"/>
                <a:ea typeface="微软雅黑" charset="-122"/>
              </a:defRPr>
            </a:lvl1pPr>
          </a:lstStyle>
          <a:p>
            <a:pPr marL="0" marR="0" lvl="0" indent="0" fontAlgn="auto">
              <a:spcAft>
                <a:spcPts val="0"/>
              </a:spcAft>
              <a:buClrTx/>
              <a:buSzTx/>
              <a:buFontTx/>
            </a:pPr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9430" y="6608616"/>
            <a:ext cx="568157" cy="249385"/>
          </a:xfrm>
        </p:spPr>
        <p:txBody>
          <a:bodyPr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BA03861-5E9A-4543-86D7-BB6953BB049C}" type="slidenum">
              <a:rPr lang="zh-CN" altLang="en-US" smtClean="0"/>
              <a:t>‹#›</a:t>
            </a:fld>
            <a:endParaRPr lang="zh-CN" altLang="en-US" dirty="0"/>
          </a:p>
        </p:txBody>
      </p:sp>
      <p:grpSp>
        <p:nvGrpSpPr>
          <p:cNvPr id="9" name="组合 8"/>
          <p:cNvGrpSpPr/>
          <p:nvPr userDrawn="1"/>
        </p:nvGrpSpPr>
        <p:grpSpPr>
          <a:xfrm>
            <a:off x="461615" y="778489"/>
            <a:ext cx="11268772" cy="45719"/>
            <a:chOff x="346211" y="908720"/>
            <a:chExt cx="8451579" cy="45719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346211" y="908720"/>
              <a:ext cx="8451579" cy="0"/>
            </a:xfrm>
            <a:prstGeom prst="line">
              <a:avLst/>
            </a:prstGeom>
            <a:ln w="19050">
              <a:solidFill>
                <a:srgbClr val="0B52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梯形 10"/>
            <p:cNvSpPr/>
            <p:nvPr/>
          </p:nvSpPr>
          <p:spPr>
            <a:xfrm flipV="1">
              <a:off x="3575230" y="908720"/>
              <a:ext cx="1993541" cy="45719"/>
            </a:xfrm>
            <a:prstGeom prst="trapezoid">
              <a:avLst>
                <a:gd name="adj" fmla="val 56746"/>
              </a:avLst>
            </a:prstGeom>
            <a:solidFill>
              <a:srgbClr val="0B5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prstClr val="white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he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black background with white text&#10;&#10;Description automatically generate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4020" y="6088388"/>
            <a:ext cx="2390284" cy="510565"/>
          </a:xfrm>
          <a:prstGeom prst="rect">
            <a:avLst/>
          </a:prstGeom>
        </p:spPr>
      </p:pic>
      <p:pic>
        <p:nvPicPr>
          <p:cNvPr id="18" name="Picture 17" descr="A black and white text on a black background&#10;&#10;Description automatically generated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19010" y="1941339"/>
            <a:ext cx="5879954" cy="3407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6597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The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825552"/>
            <a:ext cx="10515600" cy="713867"/>
          </a:xfrm>
          <a:prstGeom prst="rect">
            <a:avLst/>
          </a:prstGeom>
        </p:spPr>
        <p:txBody>
          <a:bodyPr/>
          <a:lstStyle>
            <a:lvl1pPr>
              <a:defRPr b="1" i="0" baseline="0"/>
            </a:lvl1pPr>
          </a:lstStyle>
          <a:p>
            <a:r>
              <a:rPr lang="en-GB" dirty="0"/>
              <a:t>Click to edit section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675514"/>
            <a:ext cx="10515600" cy="80858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edit subtitle text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838200" y="5722909"/>
            <a:ext cx="1027176" cy="87604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baseline="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put logo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4" hasCustomPrompt="1"/>
          </p:nvPr>
        </p:nvSpPr>
        <p:spPr>
          <a:xfrm>
            <a:off x="1996440" y="5722909"/>
            <a:ext cx="1027176" cy="87604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baseline="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put logo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5" hasCustomPrompt="1"/>
          </p:nvPr>
        </p:nvSpPr>
        <p:spPr>
          <a:xfrm>
            <a:off x="3154680" y="5722909"/>
            <a:ext cx="1027176" cy="87604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baseline="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put logo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6" hasCustomPrompt="1"/>
          </p:nvPr>
        </p:nvSpPr>
        <p:spPr>
          <a:xfrm>
            <a:off x="4297746" y="5722909"/>
            <a:ext cx="1027176" cy="87604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baseline="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put logo</a:t>
            </a:r>
          </a:p>
        </p:txBody>
      </p:sp>
      <p:pic>
        <p:nvPicPr>
          <p:cNvPr id="16" name="Picture 15" descr="A black background with white text&#10;&#10;Description automatically generate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4020" y="6088388"/>
            <a:ext cx="2390284" cy="510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727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The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825552"/>
            <a:ext cx="10515600" cy="713867"/>
          </a:xfrm>
          <a:prstGeom prst="rect">
            <a:avLst/>
          </a:prstGeom>
        </p:spPr>
        <p:txBody>
          <a:bodyPr/>
          <a:lstStyle>
            <a:lvl1pPr>
              <a:defRPr b="1" i="0" baseline="0"/>
            </a:lvl1pPr>
          </a:lstStyle>
          <a:p>
            <a:r>
              <a:rPr lang="en-GB" dirty="0"/>
              <a:t>Click to edit section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675514"/>
            <a:ext cx="10515600" cy="80858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edit subtitle text style</a:t>
            </a:r>
          </a:p>
        </p:txBody>
      </p:sp>
      <p:pic>
        <p:nvPicPr>
          <p:cNvPr id="16" name="Picture 15" descr="A black background with white text&#10;&#10;Description automatically generate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4020" y="6179828"/>
            <a:ext cx="2390284" cy="510565"/>
          </a:xfrm>
          <a:prstGeom prst="rect">
            <a:avLst/>
          </a:prstGeom>
        </p:spPr>
      </p:pic>
      <p:pic>
        <p:nvPicPr>
          <p:cNvPr id="5" name="Picture 4" descr="A black and white logo&#10;&#10;Description automatically generated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45815" y="6219131"/>
            <a:ext cx="1169245" cy="414119"/>
          </a:xfrm>
          <a:prstGeom prst="rect">
            <a:avLst/>
          </a:prstGeom>
        </p:spPr>
      </p:pic>
      <p:pic>
        <p:nvPicPr>
          <p:cNvPr id="12" name="Picture 11" descr="A black and white logo&#10;&#10;Description automatically generated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249417" y="6181070"/>
            <a:ext cx="943711" cy="498342"/>
          </a:xfrm>
          <a:prstGeom prst="rect">
            <a:avLst/>
          </a:prstGeom>
        </p:spPr>
      </p:pic>
      <p:pic>
        <p:nvPicPr>
          <p:cNvPr id="18" name="Picture 17" descr="A black background with white text&#10;&#10;Description automatically generated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126423" y="6282366"/>
            <a:ext cx="917182" cy="232149"/>
          </a:xfrm>
          <a:prstGeom prst="rect">
            <a:avLst/>
          </a:prstGeom>
        </p:spPr>
      </p:pic>
      <p:pic>
        <p:nvPicPr>
          <p:cNvPr id="20" name="Picture 19" descr="A white letter on a black background&#10;&#10;Description automatically generated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516405" y="6248758"/>
            <a:ext cx="585947" cy="265757"/>
          </a:xfrm>
          <a:prstGeom prst="rect">
            <a:avLst/>
          </a:prstGeom>
        </p:spPr>
      </p:pic>
      <p:pic>
        <p:nvPicPr>
          <p:cNvPr id="22" name="Picture 21" descr="A black and white logo&#10;&#10;Description automatically generated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58999" y="6282366"/>
            <a:ext cx="1101790" cy="232150"/>
          </a:xfrm>
          <a:prstGeom prst="rect">
            <a:avLst/>
          </a:prstGeom>
        </p:spPr>
      </p:pic>
      <p:pic>
        <p:nvPicPr>
          <p:cNvPr id="24" name="Picture 23" descr="A black and white sign with white text&#10;&#10;Description automatically generated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329450" y="6260762"/>
            <a:ext cx="752899" cy="372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6079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The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2349662"/>
            <a:ext cx="10515600" cy="213443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edit subtitle text style</a:t>
            </a:r>
          </a:p>
        </p:txBody>
      </p:sp>
      <p:pic>
        <p:nvPicPr>
          <p:cNvPr id="16" name="Picture 15" descr="A black background with white text&#10;&#10;Description automatically generate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4020" y="6179828"/>
            <a:ext cx="2390284" cy="510565"/>
          </a:xfrm>
          <a:prstGeom prst="rect">
            <a:avLst/>
          </a:prstGeom>
        </p:spPr>
      </p:pic>
      <p:pic>
        <p:nvPicPr>
          <p:cNvPr id="5" name="Picture 4" descr="A black and white logo&#10;&#10;Description automatically generated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45815" y="6219131"/>
            <a:ext cx="1169245" cy="414119"/>
          </a:xfrm>
          <a:prstGeom prst="rect">
            <a:avLst/>
          </a:prstGeom>
        </p:spPr>
      </p:pic>
      <p:pic>
        <p:nvPicPr>
          <p:cNvPr id="12" name="Picture 11" descr="A black and white logo&#10;&#10;Description automatically generated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249417" y="6181070"/>
            <a:ext cx="943711" cy="498342"/>
          </a:xfrm>
          <a:prstGeom prst="rect">
            <a:avLst/>
          </a:prstGeom>
        </p:spPr>
      </p:pic>
      <p:pic>
        <p:nvPicPr>
          <p:cNvPr id="18" name="Picture 17" descr="A black background with white text&#10;&#10;Description automatically generated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126423" y="6282366"/>
            <a:ext cx="917182" cy="232149"/>
          </a:xfrm>
          <a:prstGeom prst="rect">
            <a:avLst/>
          </a:prstGeom>
        </p:spPr>
      </p:pic>
      <p:pic>
        <p:nvPicPr>
          <p:cNvPr id="20" name="Picture 19" descr="A white letter on a black background&#10;&#10;Description automatically generated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516405" y="6248758"/>
            <a:ext cx="585947" cy="265757"/>
          </a:xfrm>
          <a:prstGeom prst="rect">
            <a:avLst/>
          </a:prstGeom>
        </p:spPr>
      </p:pic>
      <p:pic>
        <p:nvPicPr>
          <p:cNvPr id="22" name="Picture 21" descr="A black and white logo&#10;&#10;Description automatically generated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58999" y="6282366"/>
            <a:ext cx="1101790" cy="232150"/>
          </a:xfrm>
          <a:prstGeom prst="rect">
            <a:avLst/>
          </a:prstGeom>
        </p:spPr>
      </p:pic>
      <p:pic>
        <p:nvPicPr>
          <p:cNvPr id="24" name="Picture 23" descr="A black and white sign with white text&#10;&#10;Description automatically generated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329450" y="6260762"/>
            <a:ext cx="752899" cy="372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773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F1BB1-D94E-8F4F-A208-01F9BBE4F8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11/18/24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1BC4-8D47-6743-B54D-F272F77619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F1BB1-D94E-8F4F-A208-01F9BBE4F8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11/18/24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1BC4-8D47-6743-B54D-F272F77619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F1BB1-D94E-8F4F-A208-01F9BBE4F8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11/18/24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1BC4-8D47-6743-B54D-F272F77619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F1BB1-D94E-8F4F-A208-01F9BBE4F8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11/18/24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1BC4-8D47-6743-B54D-F272F77619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F1BB1-D94E-8F4F-A208-01F9BBE4F8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11/18/24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1BC4-8D47-6743-B54D-F272F77619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F1BB1-D94E-8F4F-A208-01F9BBE4F8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11/18/24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1BC4-8D47-6743-B54D-F272F77619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2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F1BB1-D94E-8F4F-A208-01F9BBE4F8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11/18/24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701BC4-8D47-6743-B54D-F272F77619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2024/11/18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orful networked landscape&#10;&#10;Description automatically generated with low confidence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282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3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slideLayout" Target="../slideLayouts/slideLayout30.xml"/><Relationship Id="rId3" Type="http://schemas.openxmlformats.org/officeDocument/2006/relationships/tags" Target="../tags/tag6.xml"/><Relationship Id="rId7" Type="http://schemas.openxmlformats.org/officeDocument/2006/relationships/tags" Target="../tags/tag10.xml"/><Relationship Id="rId12" Type="http://schemas.openxmlformats.org/officeDocument/2006/relationships/tags" Target="../tags/tag15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tags" Target="../tags/tag14.xml"/><Relationship Id="rId5" Type="http://schemas.openxmlformats.org/officeDocument/2006/relationships/tags" Target="../tags/tag8.xml"/><Relationship Id="rId10" Type="http://schemas.openxmlformats.org/officeDocument/2006/relationships/tags" Target="../tags/tag13.xml"/><Relationship Id="rId4" Type="http://schemas.openxmlformats.org/officeDocument/2006/relationships/tags" Target="../tags/tag7.xml"/><Relationship Id="rId9" Type="http://schemas.openxmlformats.org/officeDocument/2006/relationships/tags" Target="../tags/tag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tags" Target="../tags/tag18.xml"/><Relationship Id="rId7" Type="http://schemas.openxmlformats.org/officeDocument/2006/relationships/notesSlide" Target="../notesSlides/notesSlide1.xml"/><Relationship Id="rId12" Type="http://schemas.openxmlformats.org/officeDocument/2006/relationships/image" Target="../media/image18.jpe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slideLayout" Target="../slideLayouts/slideLayout30.xml"/><Relationship Id="rId11" Type="http://schemas.openxmlformats.org/officeDocument/2006/relationships/image" Target="../media/image17.svg"/><Relationship Id="rId5" Type="http://schemas.openxmlformats.org/officeDocument/2006/relationships/tags" Target="../tags/tag20.xml"/><Relationship Id="rId10" Type="http://schemas.openxmlformats.org/officeDocument/2006/relationships/image" Target="../media/image16.png"/><Relationship Id="rId4" Type="http://schemas.openxmlformats.org/officeDocument/2006/relationships/tags" Target="../tags/tag19.xml"/><Relationship Id="rId9" Type="http://schemas.openxmlformats.org/officeDocument/2006/relationships/image" Target="../media/image15.svg"/><Relationship Id="rId1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21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tags" Target="../tags/tag24.xml"/><Relationship Id="rId7" Type="http://schemas.openxmlformats.org/officeDocument/2006/relationships/image" Target="../media/image11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Layout" Target="../slideLayouts/slideLayout28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Junguo.liu@gmail.com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7.xml"/><Relationship Id="rId5" Type="http://schemas.openxmlformats.org/officeDocument/2006/relationships/image" Target="../media/image2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492632"/>
            <a:ext cx="10515600" cy="808583"/>
          </a:xfrm>
        </p:spPr>
        <p:txBody>
          <a:bodyPr/>
          <a:lstStyle/>
          <a:p>
            <a:pPr algn="ctr" fontAlgn="base">
              <a:lnSpc>
                <a:spcPct val="130000"/>
              </a:lnSpc>
              <a:spcBef>
                <a:spcPts val="0"/>
              </a:spcBef>
              <a:spcAft>
                <a:spcPct val="0"/>
              </a:spcAft>
              <a:buFontTx/>
              <a:buNone/>
            </a:pPr>
            <a:r>
              <a:rPr lang="en-US" altLang="zh-CN" sz="2800" b="1" dirty="0" err="1">
                <a:ea typeface="SimHei" panose="02010609060101010101" pitchFamily="49" charset="-122"/>
                <a:cs typeface="Arial" panose="020B0604020202090204" pitchFamily="34" charset="0"/>
              </a:rPr>
              <a:t>Junguo</a:t>
            </a:r>
            <a:r>
              <a:rPr lang="en-US" altLang="zh-CN" sz="2800" b="1" dirty="0">
                <a:ea typeface="SimHei" panose="02010609060101010101" pitchFamily="49" charset="-122"/>
                <a:cs typeface="Arial" panose="020B0604020202090204" pitchFamily="34" charset="0"/>
              </a:rPr>
              <a:t> Liu</a:t>
            </a:r>
            <a:endParaRPr lang="en-US" altLang="zh-CN" sz="2800" dirty="0">
              <a:ea typeface="SimHei" panose="02010609060101010101" pitchFamily="49" charset="-122"/>
              <a:cs typeface="Arial" panose="020B0604020202090204" pitchFamily="34" charset="0"/>
            </a:endParaRPr>
          </a:p>
          <a:p>
            <a:pPr algn="ctr" fontAlgn="base">
              <a:lnSpc>
                <a:spcPct val="130000"/>
              </a:lnSpc>
              <a:spcBef>
                <a:spcPts val="0"/>
              </a:spcBef>
              <a:spcAft>
                <a:spcPct val="0"/>
              </a:spcAft>
              <a:buFontTx/>
              <a:buNone/>
            </a:pPr>
            <a:r>
              <a:rPr lang="en-US" altLang="zh-CN" sz="2400" dirty="0">
                <a:ea typeface="SimHei" panose="02010609060101010101" pitchFamily="49" charset="-122"/>
                <a:cs typeface="Arial" panose="020B0604020202090204" pitchFamily="34" charset="0"/>
              </a:rPr>
              <a:t>President</a:t>
            </a:r>
            <a:r>
              <a:rPr lang="zh-CN" altLang="en-US" sz="2400" dirty="0">
                <a:ea typeface="SimHei" panose="02010609060101010101" pitchFamily="49" charset="-122"/>
                <a:cs typeface="Arial" panose="020B0604020202090204" pitchFamily="34" charset="0"/>
              </a:rPr>
              <a:t> </a:t>
            </a:r>
            <a:r>
              <a:rPr lang="en-US" altLang="zh-CN" sz="2400" dirty="0">
                <a:ea typeface="SimHei" panose="02010609060101010101" pitchFamily="49" charset="-122"/>
                <a:cs typeface="Arial" panose="020B0604020202090204" pitchFamily="34" charset="0"/>
              </a:rPr>
              <a:t>and</a:t>
            </a:r>
            <a:r>
              <a:rPr lang="zh-CN" altLang="en-US" sz="2400" dirty="0">
                <a:ea typeface="SimHei" panose="02010609060101010101" pitchFamily="49" charset="-122"/>
                <a:cs typeface="Arial" panose="020B0604020202090204" pitchFamily="34" charset="0"/>
              </a:rPr>
              <a:t> </a:t>
            </a:r>
            <a:r>
              <a:rPr lang="en-US" altLang="zh-CN" sz="2400" dirty="0">
                <a:ea typeface="SimHei" panose="02010609060101010101" pitchFamily="49" charset="-122"/>
                <a:cs typeface="Arial" panose="020B0604020202090204" pitchFamily="34" charset="0"/>
              </a:rPr>
              <a:t>Professor</a:t>
            </a:r>
          </a:p>
          <a:p>
            <a:pPr algn="ctr" fontAlgn="base">
              <a:lnSpc>
                <a:spcPct val="130000"/>
              </a:lnSpc>
              <a:spcBef>
                <a:spcPts val="0"/>
              </a:spcBef>
              <a:spcAft>
                <a:spcPct val="0"/>
              </a:spcAft>
              <a:buFontTx/>
              <a:buNone/>
            </a:pPr>
            <a:r>
              <a:rPr lang="en-US" altLang="zh-CN" sz="2400" dirty="0">
                <a:ea typeface="SimHei" panose="02010609060101010101" pitchFamily="49" charset="-122"/>
              </a:rPr>
              <a:t>North</a:t>
            </a:r>
            <a:r>
              <a:rPr lang="zh-CN" altLang="en-US" sz="2400" dirty="0">
                <a:ea typeface="SimHei" panose="02010609060101010101" pitchFamily="49" charset="-122"/>
              </a:rPr>
              <a:t> </a:t>
            </a:r>
            <a:r>
              <a:rPr lang="en-US" altLang="zh-CN" sz="2400" dirty="0">
                <a:ea typeface="SimHei" panose="02010609060101010101" pitchFamily="49" charset="-122"/>
              </a:rPr>
              <a:t>China</a:t>
            </a:r>
            <a:r>
              <a:rPr lang="zh-CN" altLang="en-US" sz="2400" dirty="0">
                <a:ea typeface="SimHei" panose="02010609060101010101" pitchFamily="49" charset="-122"/>
              </a:rPr>
              <a:t> </a:t>
            </a:r>
            <a:r>
              <a:rPr lang="en-US" altLang="zh-CN" sz="2400" dirty="0">
                <a:ea typeface="SimHei" panose="02010609060101010101" pitchFamily="49" charset="-122"/>
              </a:rPr>
              <a:t>University</a:t>
            </a:r>
            <a:r>
              <a:rPr lang="zh-CN" altLang="en-US" sz="2400" dirty="0">
                <a:ea typeface="SimHei" panose="02010609060101010101" pitchFamily="49" charset="-122"/>
              </a:rPr>
              <a:t> </a:t>
            </a:r>
            <a:r>
              <a:rPr lang="en-US" altLang="zh-CN" sz="2400" dirty="0">
                <a:ea typeface="SimHei" panose="02010609060101010101" pitchFamily="49" charset="-122"/>
              </a:rPr>
              <a:t>of</a:t>
            </a:r>
            <a:r>
              <a:rPr lang="zh-CN" altLang="en-US" sz="2400" dirty="0">
                <a:ea typeface="SimHei" panose="02010609060101010101" pitchFamily="49" charset="-122"/>
              </a:rPr>
              <a:t> </a:t>
            </a:r>
            <a:r>
              <a:rPr lang="en-US" altLang="zh-CN" sz="2400" dirty="0">
                <a:ea typeface="SimHei" panose="02010609060101010101" pitchFamily="49" charset="-122"/>
              </a:rPr>
              <a:t>Water</a:t>
            </a:r>
            <a:r>
              <a:rPr lang="zh-CN" altLang="en-US" sz="2400" dirty="0">
                <a:ea typeface="SimHei" panose="02010609060101010101" pitchFamily="49" charset="-122"/>
              </a:rPr>
              <a:t> </a:t>
            </a:r>
            <a:r>
              <a:rPr lang="en-US" altLang="zh-CN" sz="2400" dirty="0">
                <a:ea typeface="SimHei" panose="02010609060101010101" pitchFamily="49" charset="-122"/>
              </a:rPr>
              <a:t>Resources</a:t>
            </a:r>
            <a:r>
              <a:rPr lang="zh-CN" altLang="en-US" sz="2400" dirty="0">
                <a:ea typeface="SimHei" panose="02010609060101010101" pitchFamily="49" charset="-122"/>
              </a:rPr>
              <a:t> </a:t>
            </a:r>
            <a:r>
              <a:rPr lang="en-US" altLang="zh-CN" sz="2400" dirty="0">
                <a:ea typeface="SimHei" panose="02010609060101010101" pitchFamily="49" charset="-122"/>
              </a:rPr>
              <a:t>and</a:t>
            </a:r>
            <a:r>
              <a:rPr lang="zh-CN" altLang="en-US" sz="2400" dirty="0">
                <a:ea typeface="SimHei" panose="02010609060101010101" pitchFamily="49" charset="-122"/>
              </a:rPr>
              <a:t> </a:t>
            </a:r>
            <a:r>
              <a:rPr lang="en-US" altLang="zh-CN" sz="2400" dirty="0">
                <a:ea typeface="SimHei" panose="02010609060101010101" pitchFamily="49" charset="-122"/>
              </a:rPr>
              <a:t>Electric</a:t>
            </a:r>
            <a:r>
              <a:rPr lang="zh-CN" altLang="en-US" sz="2400" dirty="0">
                <a:ea typeface="SimHei" panose="02010609060101010101" pitchFamily="49" charset="-122"/>
              </a:rPr>
              <a:t> </a:t>
            </a:r>
            <a:r>
              <a:rPr lang="en-US" altLang="zh-CN" sz="2400" dirty="0">
                <a:ea typeface="SimHei" panose="02010609060101010101" pitchFamily="49" charset="-122"/>
              </a:rPr>
              <a:t>Power</a:t>
            </a:r>
          </a:p>
          <a:p>
            <a:pPr algn="ctr" fontAlgn="base">
              <a:lnSpc>
                <a:spcPct val="130000"/>
              </a:lnSpc>
              <a:spcBef>
                <a:spcPts val="0"/>
              </a:spcBef>
              <a:spcAft>
                <a:spcPct val="0"/>
              </a:spcAft>
              <a:buFontTx/>
              <a:buNone/>
            </a:pPr>
            <a:r>
              <a:rPr lang="en-US" altLang="zh-CN" sz="2400" dirty="0">
                <a:ea typeface="SimHei" panose="02010609060101010101" pitchFamily="49" charset="-122"/>
              </a:rPr>
              <a:t>Zhengzhou,</a:t>
            </a:r>
            <a:r>
              <a:rPr lang="zh-CN" altLang="en-US" sz="2400" dirty="0">
                <a:ea typeface="SimHei" panose="02010609060101010101" pitchFamily="49" charset="-122"/>
              </a:rPr>
              <a:t> </a:t>
            </a:r>
            <a:r>
              <a:rPr lang="en-US" altLang="zh-CN" sz="2400" dirty="0">
                <a:ea typeface="SimHei" panose="02010609060101010101" pitchFamily="49" charset="-122"/>
              </a:rPr>
              <a:t>Henan</a:t>
            </a:r>
            <a:r>
              <a:rPr lang="zh-CN" altLang="en-US" sz="2400" dirty="0">
                <a:ea typeface="SimHei" panose="02010609060101010101" pitchFamily="49" charset="-122"/>
              </a:rPr>
              <a:t> </a:t>
            </a:r>
            <a:r>
              <a:rPr lang="en-US" altLang="zh-CN" sz="2400" dirty="0">
                <a:ea typeface="SimHei" panose="02010609060101010101" pitchFamily="49" charset="-122"/>
              </a:rPr>
              <a:t>Province,</a:t>
            </a:r>
            <a:r>
              <a:rPr lang="zh-CN" altLang="en-US" sz="2400" dirty="0">
                <a:ea typeface="SimHei" panose="02010609060101010101" pitchFamily="49" charset="-122"/>
              </a:rPr>
              <a:t> </a:t>
            </a:r>
            <a:r>
              <a:rPr lang="en-US" altLang="zh-CN" sz="2400" dirty="0">
                <a:ea typeface="SimHei" panose="02010609060101010101" pitchFamily="49" charset="-122"/>
              </a:rPr>
              <a:t>China</a:t>
            </a:r>
            <a:r>
              <a:rPr lang="zh-CN" altLang="en-US" sz="2400" dirty="0">
                <a:ea typeface="SimHei" panose="02010609060101010101" pitchFamily="49" charset="-122"/>
              </a:rPr>
              <a:t> </a:t>
            </a:r>
            <a:endParaRPr lang="en-US" altLang="zh-CN" sz="2400" dirty="0">
              <a:ea typeface="SimHei" panose="02010609060101010101" pitchFamily="49" charset="-122"/>
            </a:endParaRPr>
          </a:p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Calibri"/>
              <a:ea typeface="SimHei" panose="02010609060101010101" pitchFamily="49" charset="-122"/>
              <a:cs typeface="+mn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image4.png">
            <a:extLst>
              <a:ext uri="{FF2B5EF4-FFF2-40B4-BE49-F238E27FC236}">
                <a16:creationId xmlns:a16="http://schemas.microsoft.com/office/drawing/2014/main" id="{A2221572-F2F6-13AD-08CC-43A7346FB65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803148" y="5850007"/>
            <a:ext cx="2865120" cy="569595"/>
          </a:xfrm>
          <a:prstGeom prst="rect">
            <a:avLst/>
          </a:prstGeom>
          <a:solidFill>
            <a:schemeClr val="bg1"/>
          </a:solidFill>
          <a:ln w="12700">
            <a:miter lim="400000"/>
            <a:headEnd/>
            <a:tailEnd/>
          </a:ln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2F9EB146-24AD-37C0-7A42-DA073F64B91F}"/>
              </a:ext>
            </a:extLst>
          </p:cNvPr>
          <p:cNvSpPr txBox="1"/>
          <p:nvPr/>
        </p:nvSpPr>
        <p:spPr>
          <a:xfrm>
            <a:off x="1582783" y="1402626"/>
            <a:ext cx="902643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419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Side 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E</a:t>
            </a:r>
            <a:r>
              <a:rPr kumimoji="0" lang="es-419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vent: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Water-Energy-Food</a:t>
            </a:r>
            <a:r>
              <a:rPr kumimoji="0" lang="zh-CN" altLang="en-US" sz="4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4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Nexus</a:t>
            </a:r>
            <a:r>
              <a:rPr kumimoji="0" lang="zh-CN" altLang="en-US" sz="4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4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for</a:t>
            </a:r>
            <a:r>
              <a:rPr kumimoji="0" lang="zh-CN" altLang="en-US" sz="4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4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Sustainable</a:t>
            </a:r>
            <a:r>
              <a:rPr kumimoji="0" lang="zh-CN" altLang="en-US" sz="4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4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Development</a:t>
            </a:r>
            <a:endParaRPr kumimoji="0" lang="es-419" altLang="zh-CN" sz="4000" b="0" i="1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Figure%20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720" y="417438"/>
            <a:ext cx="5832648" cy="482453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矩形 5"/>
          <p:cNvSpPr/>
          <p:nvPr/>
        </p:nvSpPr>
        <p:spPr>
          <a:xfrm>
            <a:off x="1613248" y="862260"/>
            <a:ext cx="2610544" cy="923330"/>
          </a:xfrm>
          <a:prstGeom prst="rect">
            <a:avLst/>
          </a:prstGeom>
          <a:solidFill>
            <a:srgbClr val="00CC5D">
              <a:alpha val="10000"/>
            </a:srgbClr>
          </a:solidFill>
        </p:spPr>
        <p:txBody>
          <a:bodyPr wrap="square">
            <a:spAutoFit/>
          </a:bodyPr>
          <a:lstStyle/>
          <a:p>
            <a:pPr algn="r"/>
            <a:r>
              <a:rPr lang="en-US" altLang="zh-CN" dirty="0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ea typeface="Baoli SC" charset="-122"/>
                <a:cs typeface="Times New Roman" panose="02020603050405020304" pitchFamily="18" charset="0"/>
              </a:rPr>
              <a:t>Energy production accounts for 15% of world water use</a:t>
            </a:r>
            <a:endParaRPr lang="zh-CN" altLang="en-US" dirty="0">
              <a:solidFill>
                <a:prstClr val="white">
                  <a:lumMod val="50000"/>
                </a:prstClr>
              </a:solidFill>
              <a:latin typeface="Times New Roman" panose="02020603050405020304" pitchFamily="18" charset="0"/>
              <a:ea typeface="Baoli SC" charset="-12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307934" y="3297758"/>
            <a:ext cx="2396578" cy="923330"/>
          </a:xfrm>
          <a:prstGeom prst="rect">
            <a:avLst/>
          </a:prstGeom>
          <a:solidFill>
            <a:srgbClr val="FFC000">
              <a:alpha val="50000"/>
            </a:srgbClr>
          </a:solidFill>
        </p:spPr>
        <p:txBody>
          <a:bodyPr wrap="square">
            <a:spAutoFit/>
          </a:bodyPr>
          <a:lstStyle/>
          <a:p>
            <a:pPr algn="r"/>
            <a:r>
              <a:rPr lang="en-US" altLang="zh-CN" dirty="0">
                <a:solidFill>
                  <a:srgbClr val="0070C0"/>
                </a:solidFill>
                <a:latin typeface="Times New Roman" panose="02020603050405020304" pitchFamily="18" charset="0"/>
                <a:ea typeface="Baoli SC" charset="-122"/>
                <a:cs typeface="Times New Roman" panose="02020603050405020304" pitchFamily="18" charset="0"/>
              </a:rPr>
              <a:t>Food production and its supply chain account for 30% of energy use</a:t>
            </a:r>
            <a:endParaRPr lang="zh-CN" altLang="en-US" dirty="0">
              <a:solidFill>
                <a:srgbClr val="0070C0"/>
              </a:solidFill>
              <a:latin typeface="Times New Roman" panose="02020603050405020304" pitchFamily="18" charset="0"/>
              <a:ea typeface="Baoli SC" charset="-122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559496" y="3297759"/>
            <a:ext cx="2664297" cy="1200329"/>
          </a:xfrm>
          <a:prstGeom prst="rect">
            <a:avLst/>
          </a:prstGeom>
          <a:solidFill>
            <a:srgbClr val="00B0F0">
              <a:alpha val="55000"/>
            </a:srgbClr>
          </a:solidFill>
        </p:spPr>
        <p:txBody>
          <a:bodyPr wrap="square">
            <a:spAutoFit/>
          </a:bodyPr>
          <a:lstStyle/>
          <a:p>
            <a:pPr algn="r"/>
            <a:r>
              <a:rPr lang="en-US" altLang="zh-CN" dirty="0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ea typeface="Baoli SC" charset="-122"/>
                <a:cs typeface="Times New Roman" panose="02020603050405020304" pitchFamily="18" charset="0"/>
              </a:rPr>
              <a:t>Water withdrawal, distribution &amp; wastewater treatment account for 8% of world energy use</a:t>
            </a:r>
            <a:endParaRPr lang="zh-CN" altLang="en-US" dirty="0">
              <a:solidFill>
                <a:prstClr val="white">
                  <a:lumMod val="50000"/>
                </a:prstClr>
              </a:solidFill>
              <a:latin typeface="Times New Roman" panose="02020603050405020304" pitchFamily="18" charset="0"/>
              <a:ea typeface="Baoli SC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011444" y="5313982"/>
            <a:ext cx="3172789" cy="923330"/>
          </a:xfrm>
          <a:prstGeom prst="rect">
            <a:avLst/>
          </a:prstGeom>
          <a:solidFill>
            <a:srgbClr val="C00000">
              <a:alpha val="10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solidFill>
                  <a:srgbClr val="C00000"/>
                </a:solidFill>
                <a:latin typeface="Times New Roman" panose="02020603050405020304" pitchFamily="18" charset="0"/>
                <a:ea typeface="Baoli SC" charset="-122"/>
                <a:cs typeface="Times New Roman" panose="02020603050405020304" pitchFamily="18" charset="0"/>
              </a:rPr>
              <a:t>Agriculture accounts for 70% of water use and 90% of water consumption</a:t>
            </a:r>
            <a:endParaRPr lang="zh-CN" altLang="en-US" dirty="0">
              <a:solidFill>
                <a:srgbClr val="C00000"/>
              </a:solidFill>
              <a:latin typeface="Times New Roman" panose="02020603050405020304" pitchFamily="18" charset="0"/>
              <a:ea typeface="Baoli SC" charset="-122"/>
              <a:cs typeface="Times New Roman" panose="02020603050405020304" pitchFamily="18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18754" y="6382085"/>
            <a:ext cx="12326586" cy="416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1600" dirty="0">
                <a:solidFill>
                  <a:prstClr val="black"/>
                </a:solidFill>
                <a:ea typeface="宋体" charset="0"/>
                <a:cs typeface="宋体" charset="0"/>
              </a:rPr>
              <a:t>Liu J.*, et al.., 2017.</a:t>
            </a:r>
            <a:r>
              <a:rPr lang="en-US" sz="1600" i="1" dirty="0">
                <a:solidFill>
                  <a:prstClr val="black"/>
                </a:solidFill>
              </a:rPr>
              <a:t> Challenges in Operationalizing the Water-Energy-Food Nexus</a:t>
            </a:r>
            <a:r>
              <a:rPr lang="en-US" sz="1600" dirty="0">
                <a:solidFill>
                  <a:prstClr val="black"/>
                </a:solidFill>
              </a:rPr>
              <a:t>,</a:t>
            </a:r>
            <a:r>
              <a:rPr lang="en-US" altLang="zh-CN" sz="1600" i="1" dirty="0">
                <a:solidFill>
                  <a:prstClr val="black"/>
                </a:solidFill>
                <a:ea typeface="宋体" charset="0"/>
                <a:cs typeface="宋体" charset="0"/>
              </a:rPr>
              <a:t> </a:t>
            </a:r>
            <a:r>
              <a:rPr lang="en-US" sz="1600" i="1" dirty="0">
                <a:solidFill>
                  <a:prstClr val="black"/>
                </a:solidFill>
              </a:rPr>
              <a:t>Hydrological Sciences Journal</a:t>
            </a:r>
            <a:r>
              <a:rPr lang="en-US" sz="1600" dirty="0">
                <a:solidFill>
                  <a:prstClr val="black"/>
                </a:solidFill>
                <a:ea typeface="宋体" charset="0"/>
                <a:cs typeface="宋体" charset="0"/>
              </a:rPr>
              <a:t> </a:t>
            </a:r>
            <a:r>
              <a:rPr lang="en-US" altLang="zh-CN" sz="1600" dirty="0">
                <a:solidFill>
                  <a:prstClr val="black"/>
                </a:solidFill>
                <a:ea typeface="宋体" charset="0"/>
                <a:cs typeface="宋体" charset="0"/>
              </a:rPr>
              <a:t>62 : 1714-1720</a:t>
            </a:r>
            <a:r>
              <a:rPr lang="zh-CN" altLang="zh-CN" sz="1600" dirty="0">
                <a:solidFill>
                  <a:prstClr val="black"/>
                </a:solidFill>
                <a:ea typeface="宋体" charset="0"/>
                <a:cs typeface="宋体" charset="0"/>
              </a:rPr>
              <a:t>  </a:t>
            </a:r>
            <a:endParaRPr lang="en-US" altLang="zh-CN" sz="1600" dirty="0">
              <a:solidFill>
                <a:prstClr val="black"/>
              </a:solidFill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94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41630" y="122152"/>
            <a:ext cx="11277600" cy="557213"/>
          </a:xfrm>
        </p:spPr>
        <p:txBody>
          <a:bodyPr/>
          <a:lstStyle/>
          <a:p>
            <a:r>
              <a:rPr lang="en-US" altLang="zh-CN" sz="3200" dirty="0"/>
              <a:t> The Background of this Side Event</a:t>
            </a:r>
          </a:p>
        </p:txBody>
      </p:sp>
      <p:sp>
        <p:nvSpPr>
          <p:cNvPr id="21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11619430" y="6608616"/>
            <a:ext cx="568157" cy="249385"/>
          </a:xfrm>
        </p:spPr>
        <p:txBody>
          <a:bodyPr>
            <a:normAutofit fontScale="92500" lnSpcReduction="10000"/>
          </a:bodyPr>
          <a:lstStyle/>
          <a:p>
            <a:fld id="{3BA03861-5E9A-4543-86D7-BB6953BB049C}" type="slidenum">
              <a:rPr lang="zh-CN" altLang="en-US">
                <a:solidFill>
                  <a:prstClr val="black">
                    <a:lumMod val="50000"/>
                    <a:lumOff val="50000"/>
                  </a:prstClr>
                </a:solidFill>
                <a:latin typeface="Times New Roman" panose="02020503050405090304"/>
                <a:ea typeface="微软雅黑"/>
              </a:rPr>
              <a:t>3</a:t>
            </a:fld>
            <a:endParaRPr lang="zh-CN" altLang="en-US" dirty="0">
              <a:solidFill>
                <a:prstClr val="black">
                  <a:lumMod val="50000"/>
                  <a:lumOff val="50000"/>
                </a:prstClr>
              </a:solidFill>
              <a:latin typeface="Times New Roman" panose="02020503050405090304"/>
              <a:ea typeface="微软雅黑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779910" y="1279950"/>
            <a:ext cx="6223907" cy="3143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fontAlgn="auto">
              <a:lnSpc>
                <a:spcPts val="3000"/>
              </a:lnSpc>
              <a:buFont typeface="Arial" panose="020B0604020202020204" pitchFamily="34" charset="0"/>
              <a:buChar char="•"/>
              <a:extLst>
                <a:ext uri="{35155182-B16C-46BC-9424-99874614C6A1}">
                  <wpsdc:indentchars xmlns:wpsdc="http://www.wps.cn/officeDocument/2017/drawingmlCustomData" xmlns="" val="200" checksum="282533468"/>
                </a:ext>
              </a:extLst>
            </a:pPr>
            <a:r>
              <a:rPr lang="en-US" altLang="zh-CN" sz="2400" b="0" i="0" dirty="0">
                <a:solidFill>
                  <a:srgbClr val="222222"/>
                </a:solidFill>
                <a:latin typeface="Arial" panose="020B0604020202020204" pitchFamily="34" charset="0"/>
                <a:ea typeface="sans-serif"/>
                <a:cs typeface="Arial" panose="020B0604020202020204" pitchFamily="34" charset="0"/>
              </a:rPr>
              <a:t>The interdependence of water, energy, and food is pivotal to sustainable development</a:t>
            </a:r>
          </a:p>
          <a:p>
            <a:pPr marL="342900" indent="-342900" algn="just" fontAlgn="auto">
              <a:lnSpc>
                <a:spcPts val="3000"/>
              </a:lnSpc>
              <a:buFont typeface="Arial" panose="020B0604020202020204" pitchFamily="34" charset="0"/>
              <a:buChar char="•"/>
              <a:extLst>
                <a:ext uri="{35155182-B16C-46BC-9424-99874614C6A1}">
                  <wpsdc:indentchars xmlns:wpsdc="http://www.wps.cn/officeDocument/2017/drawingmlCustomData" xmlns="" val="200" checksum="282533468"/>
                </a:ext>
              </a:extLst>
            </a:pPr>
            <a:r>
              <a:rPr lang="en-US" altLang="zh-CN" sz="2400" b="0" i="0" dirty="0">
                <a:solidFill>
                  <a:srgbClr val="222222"/>
                </a:solidFill>
                <a:latin typeface="Arial" panose="020B0604020202020204" pitchFamily="34" charset="0"/>
                <a:ea typeface="sans-serif"/>
                <a:cs typeface="Arial" panose="020B0604020202020204" pitchFamily="34" charset="0"/>
              </a:rPr>
              <a:t>As climate change intensifies, challenges such as </a:t>
            </a:r>
            <a:r>
              <a:rPr lang="en-US" altLang="zh-CN" sz="2400" b="1" i="0" dirty="0">
                <a:solidFill>
                  <a:srgbClr val="C00000"/>
                </a:solidFill>
                <a:latin typeface="Arial" panose="020B0604020202020204" pitchFamily="34" charset="0"/>
                <a:ea typeface="sans-serif"/>
                <a:cs typeface="Arial" panose="020B0604020202020204" pitchFamily="34" charset="0"/>
              </a:rPr>
              <a:t>uneven water distribution</a:t>
            </a:r>
            <a:r>
              <a:rPr lang="en-US" altLang="zh-CN" sz="2400" b="0" i="0" dirty="0">
                <a:solidFill>
                  <a:srgbClr val="222222"/>
                </a:solidFill>
                <a:latin typeface="Arial" panose="020B0604020202020204" pitchFamily="34" charset="0"/>
                <a:ea typeface="sans-serif"/>
                <a:cs typeface="Arial" panose="020B0604020202020204" pitchFamily="34" charset="0"/>
              </a:rPr>
              <a:t>, </a:t>
            </a:r>
            <a:r>
              <a:rPr lang="en-US" altLang="zh-CN" sz="2400" b="1" i="0" dirty="0">
                <a:solidFill>
                  <a:srgbClr val="C00000"/>
                </a:solidFill>
                <a:latin typeface="Arial" panose="020B0604020202020204" pitchFamily="34" charset="0"/>
                <a:ea typeface="sans-serif"/>
                <a:cs typeface="Arial" panose="020B0604020202020204" pitchFamily="34" charset="0"/>
              </a:rPr>
              <a:t>fluctuating energy demands</a:t>
            </a:r>
            <a:r>
              <a:rPr lang="en-US" altLang="zh-CN" sz="2400" b="0" i="0" dirty="0">
                <a:solidFill>
                  <a:srgbClr val="222222"/>
                </a:solidFill>
                <a:latin typeface="Arial" panose="020B0604020202020204" pitchFamily="34" charset="0"/>
                <a:ea typeface="sans-serif"/>
                <a:cs typeface="Arial" panose="020B0604020202020204" pitchFamily="34" charset="0"/>
              </a:rPr>
              <a:t>, and </a:t>
            </a:r>
            <a:r>
              <a:rPr lang="en-US" altLang="zh-CN" sz="2400" b="1" i="0" dirty="0">
                <a:solidFill>
                  <a:srgbClr val="C00000"/>
                </a:solidFill>
                <a:latin typeface="Arial" panose="020B0604020202020204" pitchFamily="34" charset="0"/>
                <a:ea typeface="sans-serif"/>
                <a:cs typeface="Arial" panose="020B0604020202020204" pitchFamily="34" charset="0"/>
              </a:rPr>
              <a:t>unstable agricultural production</a:t>
            </a:r>
            <a:r>
              <a:rPr lang="en-US" altLang="zh-CN" sz="2400" b="0" i="0" dirty="0">
                <a:solidFill>
                  <a:srgbClr val="222222"/>
                </a:solidFill>
                <a:latin typeface="Arial" panose="020B0604020202020204" pitchFamily="34" charset="0"/>
                <a:ea typeface="sans-serif"/>
                <a:cs typeface="Arial" panose="020B0604020202020204" pitchFamily="34" charset="0"/>
              </a:rPr>
              <a:t> are becoming more prominent</a:t>
            </a:r>
            <a:endParaRPr lang="en-US" altLang="zh-CN" sz="2400" dirty="0">
              <a:solidFill>
                <a:srgbClr val="222222"/>
              </a:solidFill>
              <a:latin typeface="Arial" panose="020B0604020202020204" pitchFamily="34" charset="0"/>
              <a:ea typeface="sans-serif"/>
              <a:cs typeface="Arial" panose="020B060402020202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88183" y="1271470"/>
            <a:ext cx="5516224" cy="3152418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7E103DE6-2415-E204-8340-D2FFEF638C5E}"/>
              </a:ext>
            </a:extLst>
          </p:cNvPr>
          <p:cNvSpPr txBox="1"/>
          <p:nvPr/>
        </p:nvSpPr>
        <p:spPr>
          <a:xfrm>
            <a:off x="188183" y="4920252"/>
            <a:ext cx="11699017" cy="10789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ct val="120000"/>
              </a:lnSpc>
              <a:extLst>
                <a:ext uri="{35155182-B16C-46BC-9424-99874614C6A1}">
                  <wpsdc:indentchars xmlns:wpsdc="http://www.wps.cn/officeDocument/2017/drawingmlCustomData" xmlns="" val="200" checksum="282533468"/>
                </a:ext>
              </a:extLst>
            </a:pPr>
            <a:r>
              <a:rPr lang="en-US" altLang="zh-CN" sz="2800" b="1" i="0" dirty="0">
                <a:solidFill>
                  <a:srgbClr val="222222"/>
                </a:solidFill>
                <a:latin typeface="Arial" panose="020B0604020202020204" pitchFamily="34" charset="0"/>
                <a:ea typeface="sans-serif"/>
                <a:cs typeface="Arial" panose="020B0604020202020204" pitchFamily="34" charset="0"/>
              </a:rPr>
              <a:t>Exploring profound impacts of climate change on the water-food-energy nexus is essential for achieving long-term sustainability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41630" y="122152"/>
            <a:ext cx="11277600" cy="557213"/>
          </a:xfrm>
        </p:spPr>
        <p:txBody>
          <a:bodyPr/>
          <a:lstStyle/>
          <a:p>
            <a:r>
              <a:rPr lang="en-US" altLang="zh-CN" dirty="0"/>
              <a:t> Topics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Side</a:t>
            </a:r>
            <a:r>
              <a:rPr lang="zh-CN" altLang="en-US" dirty="0"/>
              <a:t> </a:t>
            </a:r>
            <a:r>
              <a:rPr lang="en-US" altLang="zh-CN" dirty="0"/>
              <a:t>Event</a:t>
            </a:r>
          </a:p>
        </p:txBody>
      </p:sp>
      <p:sp>
        <p:nvSpPr>
          <p:cNvPr id="21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11619430" y="6608616"/>
            <a:ext cx="568157" cy="249385"/>
          </a:xfrm>
        </p:spPr>
        <p:txBody>
          <a:bodyPr>
            <a:normAutofit fontScale="92500" lnSpcReduction="10000"/>
          </a:bodyPr>
          <a:lstStyle/>
          <a:p>
            <a:fld id="{3BA03861-5E9A-4543-86D7-BB6953BB049C}" type="slidenum">
              <a:rPr lang="zh-CN" altLang="en-US">
                <a:solidFill>
                  <a:prstClr val="black">
                    <a:lumMod val="50000"/>
                    <a:lumOff val="50000"/>
                  </a:prstClr>
                </a:solidFill>
                <a:latin typeface="Times New Roman" panose="02020503050405090304"/>
                <a:ea typeface="微软雅黑"/>
              </a:rPr>
              <a:t>4</a:t>
            </a:fld>
            <a:endParaRPr lang="zh-CN" altLang="en-US" dirty="0">
              <a:solidFill>
                <a:prstClr val="black">
                  <a:lumMod val="50000"/>
                  <a:lumOff val="50000"/>
                </a:prstClr>
              </a:solidFill>
              <a:latin typeface="Times New Roman" panose="02020503050405090304"/>
              <a:ea typeface="微软雅黑"/>
            </a:endParaRPr>
          </a:p>
        </p:txBody>
      </p:sp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543602" y="1052830"/>
            <a:ext cx="6217416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 b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zh-CN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ocus on the following topics: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609600" y="1656715"/>
            <a:ext cx="11577955" cy="2148840"/>
            <a:chOff x="749" y="3206"/>
            <a:chExt cx="18233" cy="3384"/>
          </a:xfrm>
        </p:grpSpPr>
        <p:sp>
          <p:nvSpPr>
            <p:cNvPr id="6" name="文本框 5"/>
            <p:cNvSpPr txBox="1"/>
            <p:nvPr>
              <p:custDataLst>
                <p:tags r:id="rId10"/>
              </p:custDataLst>
            </p:nvPr>
          </p:nvSpPr>
          <p:spPr>
            <a:xfrm>
              <a:off x="749" y="3206"/>
              <a:ext cx="18233" cy="1138"/>
            </a:xfrm>
            <a:prstGeom prst="rect">
              <a:avLst/>
            </a:prstGeom>
            <a:gradFill>
              <a:gsLst>
                <a:gs pos="41000">
                  <a:srgbClr val="A7CAD8"/>
                </a:gs>
                <a:gs pos="100000">
                  <a:schemeClr val="bg1"/>
                </a:gs>
                <a:gs pos="2000">
                  <a:srgbClr val="89B8CA"/>
                </a:gs>
              </a:gsLst>
              <a:lin scaled="1"/>
            </a:gradFill>
          </p:spPr>
          <p:txBody>
            <a:bodyPr wrap="square" rtlCol="0" anchor="t">
              <a:noAutofit/>
            </a:bodyPr>
            <a:lstStyle/>
            <a:p>
              <a:pPr marL="342900" lvl="0" indent="-342900" algn="just" fontAlgn="auto">
                <a:lnSpc>
                  <a:spcPct val="150000"/>
                </a:lnSpc>
                <a:buClrTx/>
                <a:buSzTx/>
                <a:buFont typeface="Wingdings" panose="05000000000000000000" charset="0"/>
                <a:buChar char=""/>
              </a:pPr>
              <a:r>
                <a:rPr lang="en-US" altLang="zh-CN" sz="2400" dirty="0">
                  <a:latin typeface="Arial Regular" panose="020B0604020202090204" charset="0"/>
                  <a:cs typeface="Arial Regular" panose="020B0604020202090204" charset="0"/>
                  <a:sym typeface="+mn-ea"/>
                </a:rPr>
                <a:t>Earth observations and advanced technologies for water and energy efficiency</a:t>
              </a:r>
            </a:p>
          </p:txBody>
        </p:sp>
        <p:sp>
          <p:nvSpPr>
            <p:cNvPr id="11" name="文本框 10"/>
            <p:cNvSpPr txBox="1"/>
            <p:nvPr>
              <p:custDataLst>
                <p:tags r:id="rId11"/>
              </p:custDataLst>
            </p:nvPr>
          </p:nvSpPr>
          <p:spPr>
            <a:xfrm>
              <a:off x="749" y="4344"/>
              <a:ext cx="18233" cy="1138"/>
            </a:xfrm>
            <a:prstGeom prst="rect">
              <a:avLst/>
            </a:prstGeom>
            <a:gradFill>
              <a:gsLst>
                <a:gs pos="99000">
                  <a:schemeClr val="bg1"/>
                </a:gs>
                <a:gs pos="15000">
                  <a:srgbClr val="EBCF8C">
                    <a:alpha val="100000"/>
                  </a:srgbClr>
                </a:gs>
                <a:gs pos="2000">
                  <a:srgbClr val="E3B84B"/>
                </a:gs>
              </a:gsLst>
              <a:lin scaled="1"/>
            </a:gradFill>
          </p:spPr>
          <p:txBody>
            <a:bodyPr wrap="square" rtlCol="0" anchor="t">
              <a:noAutofit/>
            </a:bodyPr>
            <a:lstStyle/>
            <a:p>
              <a:pPr marL="342900" lvl="0" indent="-342900" algn="just" fontAlgn="auto">
                <a:lnSpc>
                  <a:spcPct val="150000"/>
                </a:lnSpc>
                <a:buClrTx/>
                <a:buSzTx/>
                <a:buFont typeface="Wingdings" panose="05000000000000000000" charset="0"/>
                <a:buChar char=""/>
              </a:pPr>
              <a:r>
                <a:rPr lang="en-US" altLang="zh-CN" sz="2400" dirty="0">
                  <a:latin typeface="Arial Regular" panose="020B0604020202090204" charset="0"/>
                  <a:cs typeface="Arial Regular" panose="020B0604020202090204" charset="0"/>
                  <a:sym typeface="+mn-ea"/>
                </a:rPr>
                <a:t>Sustainable agricultural practices conserving water and increasing food security</a:t>
              </a:r>
            </a:p>
          </p:txBody>
        </p:sp>
        <p:sp>
          <p:nvSpPr>
            <p:cNvPr id="12" name="文本框 11"/>
            <p:cNvSpPr txBox="1"/>
            <p:nvPr>
              <p:custDataLst>
                <p:tags r:id="rId12"/>
              </p:custDataLst>
            </p:nvPr>
          </p:nvSpPr>
          <p:spPr>
            <a:xfrm>
              <a:off x="749" y="5452"/>
              <a:ext cx="17759" cy="1138"/>
            </a:xfrm>
            <a:prstGeom prst="rect">
              <a:avLst/>
            </a:prstGeom>
            <a:gradFill>
              <a:gsLst>
                <a:gs pos="45000">
                  <a:srgbClr val="ECD0CD"/>
                </a:gs>
                <a:gs pos="100000">
                  <a:schemeClr val="bg1"/>
                </a:gs>
                <a:gs pos="0">
                  <a:srgbClr val="E5C0BC"/>
                </a:gs>
              </a:gsLst>
              <a:lin scaled="1"/>
            </a:gradFill>
          </p:spPr>
          <p:txBody>
            <a:bodyPr wrap="square" rtlCol="0" anchor="t">
              <a:noAutofit/>
            </a:bodyPr>
            <a:lstStyle/>
            <a:p>
              <a:pPr marL="342900" lvl="0" indent="-342900" algn="just" fontAlgn="auto">
                <a:lnSpc>
                  <a:spcPct val="150000"/>
                </a:lnSpc>
                <a:buClrTx/>
                <a:buSzTx/>
                <a:buFont typeface="Wingdings" panose="05000000000000000000" charset="0"/>
                <a:buChar char=""/>
              </a:pPr>
              <a:r>
                <a:rPr lang="en-US" altLang="zh-CN" sz="2400" dirty="0">
                  <a:latin typeface="Arial Regular" panose="020B0604020202090204" charset="0"/>
                  <a:cs typeface="Arial Regular" panose="020B0604020202090204" charset="0"/>
                  <a:sym typeface="+mn-ea"/>
                </a:rPr>
                <a:t>Opportunities and challenges for reducing environmental footprints</a:t>
              </a:r>
            </a:p>
          </p:txBody>
        </p:sp>
      </p:grpSp>
      <p:sp>
        <p:nvSpPr>
          <p:cNvPr id="15" name="燕尾形箭头 14"/>
          <p:cNvSpPr/>
          <p:nvPr/>
        </p:nvSpPr>
        <p:spPr>
          <a:xfrm rot="5400000">
            <a:off x="5574030" y="3901440"/>
            <a:ext cx="812800" cy="557530"/>
          </a:xfrm>
          <a:prstGeom prst="notchedRightArrow">
            <a:avLst/>
          </a:prstGeom>
          <a:gradFill>
            <a:gsLst>
              <a:gs pos="74000">
                <a:srgbClr val="EBA874"/>
              </a:gs>
              <a:gs pos="0">
                <a:schemeClr val="bg1"/>
              </a:gs>
              <a:gs pos="100000">
                <a:srgbClr val="E48B45"/>
              </a:gs>
            </a:gsLst>
            <a:lin scaled="1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" name="矩形 77"/>
          <p:cNvSpPr/>
          <p:nvPr>
            <p:custDataLst>
              <p:tags r:id="rId2"/>
            </p:custDataLst>
          </p:nvPr>
        </p:nvSpPr>
        <p:spPr>
          <a:xfrm>
            <a:off x="8103870" y="4952365"/>
            <a:ext cx="3515360" cy="1533600"/>
          </a:xfrm>
          <a:prstGeom prst="rect">
            <a:avLst/>
          </a:prstGeom>
          <a:solidFill>
            <a:srgbClr val="1F74AD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bIns="46800" rtlCol="0" anchor="ctr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sz="1400" spc="150" dirty="0">
              <a:solidFill>
                <a:srgbClr val="1F74AD">
                  <a:lumMod val="75000"/>
                </a:srgbClr>
              </a:solidFill>
              <a:latin typeface="Arial" panose="020B0604020202090204" pitchFamily="34" charset="0"/>
              <a:ea typeface="微软雅黑" charset="-122"/>
              <a:sym typeface="Arial" panose="020B0604020202090204" pitchFamily="34" charset="0"/>
            </a:endParaRPr>
          </a:p>
        </p:txBody>
      </p:sp>
      <p:sp>
        <p:nvSpPr>
          <p:cNvPr id="70" name="文本框 69"/>
          <p:cNvSpPr txBox="1"/>
          <p:nvPr>
            <p:custDataLst>
              <p:tags r:id="rId3"/>
            </p:custDataLst>
          </p:nvPr>
        </p:nvSpPr>
        <p:spPr>
          <a:xfrm>
            <a:off x="8060797" y="4949441"/>
            <a:ext cx="3601505" cy="149669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000" b="1" spc="15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微软雅黑" charset="-122"/>
                <a:cs typeface="Arial" panose="020B0604020202020204" pitchFamily="34" charset="0"/>
                <a:sym typeface="Arial" panose="020B0604020202090204" pitchFamily="34" charset="0"/>
              </a:rPr>
              <a:t>A</a:t>
            </a:r>
            <a:r>
              <a:rPr lang="es-419" altLang="zh-CN" sz="2000" b="1" spc="15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微软雅黑" charset="-122"/>
                <a:cs typeface="Arial" panose="020B0604020202020204" pitchFamily="34" charset="0"/>
                <a:sym typeface="Arial" panose="020B0604020202090204" pitchFamily="34" charset="0"/>
              </a:rPr>
              <a:t>dvancing the United Nations Sustainable Development Goals</a:t>
            </a:r>
            <a:endParaRPr sz="2000" b="1" spc="15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微软雅黑" charset="-122"/>
              <a:cs typeface="Arial" panose="020B0604020202020204" pitchFamily="34" charset="0"/>
              <a:sym typeface="Arial" panose="020B0604020202090204" pitchFamily="34" charset="0"/>
            </a:endParaRPr>
          </a:p>
        </p:txBody>
      </p:sp>
      <p:sp>
        <p:nvSpPr>
          <p:cNvPr id="86" name="矩形 85"/>
          <p:cNvSpPr/>
          <p:nvPr>
            <p:custDataLst>
              <p:tags r:id="rId4"/>
            </p:custDataLst>
          </p:nvPr>
        </p:nvSpPr>
        <p:spPr>
          <a:xfrm>
            <a:off x="556895" y="4958080"/>
            <a:ext cx="3281045" cy="1534160"/>
          </a:xfrm>
          <a:prstGeom prst="rect">
            <a:avLst/>
          </a:prstGeom>
          <a:solidFill>
            <a:srgbClr val="1F74AD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bIns="46800" rtlCol="0" anchor="ctr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sz="1400" spc="150" dirty="0">
              <a:solidFill>
                <a:srgbClr val="1F74AD">
                  <a:lumMod val="75000"/>
                </a:srgbClr>
              </a:solidFill>
              <a:latin typeface="Arial" panose="020B0604020202090204" pitchFamily="34" charset="0"/>
              <a:ea typeface="微软雅黑" charset="-122"/>
              <a:sym typeface="Arial" panose="020B0604020202090204" pitchFamily="34" charset="0"/>
            </a:endParaRPr>
          </a:p>
        </p:txBody>
      </p:sp>
      <p:sp>
        <p:nvSpPr>
          <p:cNvPr id="89" name="文本框 88"/>
          <p:cNvSpPr txBox="1"/>
          <p:nvPr>
            <p:custDataLst>
              <p:tags r:id="rId5"/>
            </p:custDataLst>
          </p:nvPr>
        </p:nvSpPr>
        <p:spPr>
          <a:xfrm>
            <a:off x="556895" y="5158740"/>
            <a:ext cx="3281045" cy="120459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000" b="1" spc="15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微软雅黑" charset="-122"/>
                <a:cs typeface="Arial" panose="020B0604020202020204" pitchFamily="34" charset="0"/>
                <a:sym typeface="Arial" panose="020B0604020202090204" pitchFamily="34" charset="0"/>
              </a:rPr>
              <a:t>Sharing knowledge of water-energy-food nexus</a:t>
            </a:r>
          </a:p>
        </p:txBody>
      </p:sp>
      <p:sp>
        <p:nvSpPr>
          <p:cNvPr id="91" name="矩形 90"/>
          <p:cNvSpPr/>
          <p:nvPr>
            <p:custDataLst>
              <p:tags r:id="rId6"/>
            </p:custDataLst>
          </p:nvPr>
        </p:nvSpPr>
        <p:spPr>
          <a:xfrm>
            <a:off x="4494530" y="4961255"/>
            <a:ext cx="3279600" cy="1533600"/>
          </a:xfrm>
          <a:prstGeom prst="rect">
            <a:avLst/>
          </a:prstGeom>
          <a:solidFill>
            <a:srgbClr val="1F74AD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bIns="46800" rtlCol="0" anchor="ctr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sz="1400" spc="150" dirty="0">
              <a:solidFill>
                <a:srgbClr val="1F74AD">
                  <a:lumMod val="75000"/>
                </a:srgbClr>
              </a:solidFill>
              <a:latin typeface="Arial" panose="020B0604020202090204" pitchFamily="34" charset="0"/>
              <a:ea typeface="微软雅黑" charset="-122"/>
              <a:sym typeface="Arial" panose="020B0604020202090204" pitchFamily="34" charset="0"/>
            </a:endParaRPr>
          </a:p>
        </p:txBody>
      </p:sp>
      <p:sp>
        <p:nvSpPr>
          <p:cNvPr id="94" name="文本框 93"/>
          <p:cNvSpPr txBox="1"/>
          <p:nvPr>
            <p:custDataLst>
              <p:tags r:id="rId7"/>
            </p:custDataLst>
          </p:nvPr>
        </p:nvSpPr>
        <p:spPr>
          <a:xfrm>
            <a:off x="4491950" y="5118100"/>
            <a:ext cx="3279600" cy="120459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000" b="1" spc="15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微软雅黑" charset="-122"/>
                <a:cs typeface="Arial" panose="020B0604020202020204" pitchFamily="34" charset="0"/>
                <a:sym typeface="Arial" panose="020B0604020202090204" pitchFamily="34" charset="0"/>
              </a:rPr>
              <a:t>Promoting</a:t>
            </a:r>
            <a:r>
              <a:rPr lang="zh-CN" altLang="en-US" sz="2000" b="1" spc="15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微软雅黑" charset="-122"/>
                <a:cs typeface="Arial" panose="020B0604020202020204" pitchFamily="34" charset="0"/>
                <a:sym typeface="Arial" panose="020B0604020202090204" pitchFamily="34" charset="0"/>
              </a:rPr>
              <a:t> </a:t>
            </a:r>
            <a:r>
              <a:rPr lang="en-US" altLang="zh-CN" sz="2000" b="1" spc="15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微软雅黑" charset="-122"/>
                <a:cs typeface="Arial" panose="020B0604020202020204" pitchFamily="34" charset="0"/>
                <a:sym typeface="Arial" panose="020B0604020202090204" pitchFamily="34" charset="0"/>
              </a:rPr>
              <a:t>a</a:t>
            </a:r>
            <a:r>
              <a:rPr lang="es-419" altLang="zh-CN" sz="2000" b="1" spc="15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微软雅黑" charset="-122"/>
                <a:cs typeface="Arial" panose="020B0604020202020204" pitchFamily="34" charset="0"/>
                <a:sym typeface="Arial" panose="020B0604020202090204" pitchFamily="34" charset="0"/>
              </a:rPr>
              <a:t>ctionable strategies </a:t>
            </a:r>
            <a:r>
              <a:rPr lang="en-US" altLang="zh-CN" sz="2000" b="1" spc="15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微软雅黑" charset="-122"/>
                <a:cs typeface="Arial" panose="020B0604020202020204" pitchFamily="34" charset="0"/>
                <a:sym typeface="Arial" panose="020B0604020202090204" pitchFamily="34" charset="0"/>
              </a:rPr>
              <a:t>and</a:t>
            </a:r>
            <a:r>
              <a:rPr lang="es-419" altLang="zh-CN" sz="2000" b="1" spc="15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微软雅黑" charset="-122"/>
                <a:cs typeface="Arial" panose="020B0604020202020204" pitchFamily="34" charset="0"/>
                <a:sym typeface="Arial" panose="020B0604020202090204" pitchFamily="34" charset="0"/>
              </a:rPr>
              <a:t> cross-sector</a:t>
            </a:r>
            <a:r>
              <a:rPr lang="zh-CN" altLang="en-US" sz="2000" b="1" spc="15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微软雅黑" charset="-122"/>
                <a:cs typeface="Arial" panose="020B0604020202020204" pitchFamily="34" charset="0"/>
                <a:sym typeface="Arial" panose="020B0604020202090204" pitchFamily="34" charset="0"/>
              </a:rPr>
              <a:t> </a:t>
            </a:r>
            <a:r>
              <a:rPr lang="es-419" altLang="zh-CN" sz="2000" b="1" spc="15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微软雅黑" charset="-122"/>
                <a:cs typeface="Arial" panose="020B0604020202020204" pitchFamily="34" charset="0"/>
                <a:sym typeface="Arial" panose="020B0604020202090204" pitchFamily="34" charset="0"/>
              </a:rPr>
              <a:t>partnerships</a:t>
            </a:r>
            <a:endParaRPr lang="zh-CN" altLang="en-US" sz="2000" b="1" spc="15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微软雅黑" charset="-122"/>
              <a:cs typeface="Arial" panose="020B0604020202020204" pitchFamily="34" charset="0"/>
              <a:sym typeface="Arial" panose="020B0604020202090204" pitchFamily="34" charset="0"/>
            </a:endParaRPr>
          </a:p>
        </p:txBody>
      </p:sp>
      <p:sp>
        <p:nvSpPr>
          <p:cNvPr id="96" name="矩形 95"/>
          <p:cNvSpPr/>
          <p:nvPr/>
        </p:nvSpPr>
        <p:spPr>
          <a:xfrm>
            <a:off x="553720" y="4625975"/>
            <a:ext cx="3286800" cy="360045"/>
          </a:xfrm>
          <a:prstGeom prst="rect">
            <a:avLst/>
          </a:prstGeom>
          <a:solidFill>
            <a:srgbClr val="1F74AD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/>
              <a:t>A</a:t>
            </a:r>
          </a:p>
        </p:txBody>
      </p:sp>
      <p:sp>
        <p:nvSpPr>
          <p:cNvPr id="97" name="矩形 96"/>
          <p:cNvSpPr/>
          <p:nvPr>
            <p:custDataLst>
              <p:tags r:id="rId8"/>
            </p:custDataLst>
          </p:nvPr>
        </p:nvSpPr>
        <p:spPr>
          <a:xfrm>
            <a:off x="4494530" y="4592320"/>
            <a:ext cx="3286800" cy="360045"/>
          </a:xfrm>
          <a:prstGeom prst="rect">
            <a:avLst/>
          </a:prstGeom>
          <a:solidFill>
            <a:srgbClr val="1F74AD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/>
              <a:t>B</a:t>
            </a:r>
          </a:p>
        </p:txBody>
      </p:sp>
      <p:sp>
        <p:nvSpPr>
          <p:cNvPr id="98" name="矩形 97"/>
          <p:cNvSpPr/>
          <p:nvPr>
            <p:custDataLst>
              <p:tags r:id="rId9"/>
            </p:custDataLst>
          </p:nvPr>
        </p:nvSpPr>
        <p:spPr>
          <a:xfrm>
            <a:off x="8103870" y="4587875"/>
            <a:ext cx="3515360" cy="360045"/>
          </a:xfrm>
          <a:prstGeom prst="rect">
            <a:avLst/>
          </a:prstGeom>
          <a:solidFill>
            <a:srgbClr val="1F74AD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/>
              <a:t>C</a:t>
            </a:r>
          </a:p>
        </p:txBody>
      </p:sp>
      <p:sp>
        <p:nvSpPr>
          <p:cNvPr id="99" name="文本框 98"/>
          <p:cNvSpPr txBox="1"/>
          <p:nvPr/>
        </p:nvSpPr>
        <p:spPr>
          <a:xfrm>
            <a:off x="4918075" y="3966210"/>
            <a:ext cx="10763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tx1"/>
                </a:solidFill>
              </a:rPr>
              <a:t>FOR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41630" y="122152"/>
            <a:ext cx="11277600" cy="557213"/>
          </a:xfrm>
        </p:spPr>
        <p:txBody>
          <a:bodyPr/>
          <a:lstStyle/>
          <a:p>
            <a:r>
              <a:rPr lang="en-US" altLang="zh-CN" dirty="0"/>
              <a:t>Side</a:t>
            </a:r>
            <a:r>
              <a:rPr lang="zh-CN" altLang="en-US" dirty="0"/>
              <a:t> </a:t>
            </a:r>
            <a:r>
              <a:rPr lang="en-US" altLang="zh-CN" dirty="0"/>
              <a:t>Event Speakers</a:t>
            </a:r>
          </a:p>
        </p:txBody>
      </p:sp>
      <p:sp>
        <p:nvSpPr>
          <p:cNvPr id="21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11619430" y="6608616"/>
            <a:ext cx="568157" cy="249385"/>
          </a:xfrm>
        </p:spPr>
        <p:txBody>
          <a:bodyPr>
            <a:normAutofit fontScale="92500" lnSpcReduction="10000"/>
          </a:bodyPr>
          <a:lstStyle/>
          <a:p>
            <a:fld id="{3BA03861-5E9A-4543-86D7-BB6953BB049C}" type="slidenum">
              <a:rPr lang="zh-CN" altLang="en-US">
                <a:solidFill>
                  <a:prstClr val="black">
                    <a:lumMod val="50000"/>
                    <a:lumOff val="50000"/>
                  </a:prstClr>
                </a:solidFill>
                <a:latin typeface="Times New Roman" panose="02020503050405090304"/>
                <a:ea typeface="微软雅黑"/>
              </a:rPr>
              <a:t>5</a:t>
            </a:fld>
            <a:endParaRPr lang="zh-CN" altLang="en-US" dirty="0">
              <a:solidFill>
                <a:prstClr val="black">
                  <a:lumMod val="50000"/>
                  <a:lumOff val="50000"/>
                </a:prstClr>
              </a:solidFill>
              <a:latin typeface="Times New Roman" panose="02020503050405090304"/>
              <a:ea typeface="微软雅黑"/>
            </a:endParaRPr>
          </a:p>
        </p:txBody>
      </p:sp>
      <p:pic>
        <p:nvPicPr>
          <p:cNvPr id="78" name="图片 77" descr="32313538383938393b32313538373837323bb9abb8e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462957" y="3387708"/>
            <a:ext cx="499561" cy="499561"/>
          </a:xfrm>
          <a:prstGeom prst="rect">
            <a:avLst/>
          </a:prstGeom>
        </p:spPr>
      </p:pic>
      <p:pic>
        <p:nvPicPr>
          <p:cNvPr id="80" name="图片 79" descr="32313538383938393b32313538373837363bb6d4bbb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462957" y="5016710"/>
            <a:ext cx="499561" cy="499561"/>
          </a:xfrm>
          <a:prstGeom prst="rect">
            <a:avLst/>
          </a:prstGeom>
        </p:spPr>
      </p:pic>
      <p:sp>
        <p:nvSpPr>
          <p:cNvPr id="18" name="文本框 17"/>
          <p:cNvSpPr txBox="1"/>
          <p:nvPr>
            <p:custDataLst>
              <p:tags r:id="rId3"/>
            </p:custDataLst>
          </p:nvPr>
        </p:nvSpPr>
        <p:spPr>
          <a:xfrm>
            <a:off x="924592" y="4093380"/>
            <a:ext cx="26459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cs typeface="+mn-lt"/>
              </a:rPr>
              <a:t>Eddy Moors</a:t>
            </a:r>
          </a:p>
          <a:p>
            <a:r>
              <a:rPr lang="en-US" altLang="zh-CN" dirty="0">
                <a:cs typeface="+mn-lt"/>
              </a:rPr>
              <a:t>Rector</a:t>
            </a:r>
          </a:p>
          <a:p>
            <a:r>
              <a:rPr lang="en-US" altLang="zh-CN" dirty="0">
                <a:cs typeface="+mn-lt"/>
              </a:rPr>
              <a:t>IHE Delft Institute for Water Education</a:t>
            </a:r>
          </a:p>
          <a:p>
            <a:r>
              <a:rPr lang="en-US" altLang="zh-CN" dirty="0">
                <a:cs typeface="+mn-lt"/>
              </a:rPr>
              <a:t>The</a:t>
            </a:r>
            <a:r>
              <a:rPr lang="zh-CN" altLang="en-US" dirty="0">
                <a:cs typeface="+mn-lt"/>
              </a:rPr>
              <a:t> </a:t>
            </a:r>
            <a:r>
              <a:rPr lang="en-US" altLang="zh-CN" dirty="0">
                <a:cs typeface="+mn-lt"/>
              </a:rPr>
              <a:t>Netherlands</a:t>
            </a:r>
          </a:p>
        </p:txBody>
      </p:sp>
      <p:pic>
        <p:nvPicPr>
          <p:cNvPr id="1026" name="Picture 2" descr="Eddy Moors | IHE Delft Institute for Water Education">
            <a:extLst>
              <a:ext uri="{FF2B5EF4-FFF2-40B4-BE49-F238E27FC236}">
                <a16:creationId xmlns:a16="http://schemas.microsoft.com/office/drawing/2014/main" id="{22536CBF-2CBE-1F9F-38E3-2E6CE61830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766" y="1670915"/>
            <a:ext cx="2243001" cy="22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FC0CC63F-3628-9A87-EE99-21CE2A053477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856511" y="4089764"/>
            <a:ext cx="313756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cs typeface="+mn-lt"/>
              </a:rPr>
              <a:t>Toshio Koike</a:t>
            </a:r>
          </a:p>
          <a:p>
            <a:r>
              <a:rPr lang="en-US" altLang="zh-CN" dirty="0">
                <a:cs typeface="+mn-lt"/>
              </a:rPr>
              <a:t>Executive Director, International Centre for Water Hazard and Risk Management, Public Works Research Institute</a:t>
            </a:r>
          </a:p>
          <a:p>
            <a:r>
              <a:rPr lang="en-US" altLang="zh-CN" dirty="0">
                <a:cs typeface="+mn-lt"/>
              </a:rPr>
              <a:t>Japan</a:t>
            </a:r>
          </a:p>
          <a:p>
            <a:endParaRPr lang="en-US" altLang="zh-CN" dirty="0">
              <a:cs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9F8263D-2C6E-6631-BEF8-566BAE9E6521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8795954" y="4089764"/>
            <a:ext cx="26459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>
                <a:cs typeface="+mn-lt"/>
              </a:rPr>
              <a:t>Junguo</a:t>
            </a:r>
            <a:r>
              <a:rPr lang="en-US" altLang="zh-CN" b="1" dirty="0">
                <a:cs typeface="+mn-lt"/>
              </a:rPr>
              <a:t> Liu</a:t>
            </a:r>
            <a:r>
              <a:rPr lang="zh-CN" altLang="en-US" b="1" dirty="0">
                <a:cs typeface="+mn-lt"/>
              </a:rPr>
              <a:t> </a:t>
            </a:r>
            <a:r>
              <a:rPr lang="en-US" altLang="zh-CN" b="1" dirty="0">
                <a:cs typeface="+mn-lt"/>
              </a:rPr>
              <a:t>(Moderator)</a:t>
            </a:r>
          </a:p>
          <a:p>
            <a:r>
              <a:rPr lang="en-US" altLang="zh-CN" dirty="0">
                <a:cs typeface="+mn-lt"/>
              </a:rPr>
              <a:t>President </a:t>
            </a:r>
          </a:p>
          <a:p>
            <a:r>
              <a:rPr lang="en-US" altLang="zh-CN" dirty="0">
                <a:cs typeface="+mn-lt"/>
              </a:rPr>
              <a:t>North China University of Water Resources and Electric Power</a:t>
            </a:r>
          </a:p>
          <a:p>
            <a:r>
              <a:rPr lang="en-US" altLang="zh-CN" dirty="0">
                <a:cs typeface="+mn-lt"/>
              </a:rPr>
              <a:t>China</a:t>
            </a:r>
          </a:p>
        </p:txBody>
      </p:sp>
      <p:pic>
        <p:nvPicPr>
          <p:cNvPr id="1028" name="Picture 4" descr="Prof. Toshio Koike | Speakers | World Science Forum">
            <a:extLst>
              <a:ext uri="{FF2B5EF4-FFF2-40B4-BE49-F238E27FC236}">
                <a16:creationId xmlns:a16="http://schemas.microsoft.com/office/drawing/2014/main" id="{7358C767-2D47-EF69-5617-CBEE67BC02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251" y="1609965"/>
            <a:ext cx="2243000" cy="22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8D778882-1D23-3D06-C58F-2C291195D0F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116" y="1672136"/>
            <a:ext cx="1636538" cy="21820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F9A295-4605-EFEC-8EF4-6F17AD97D2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DFCA69C-C695-8E4F-2360-F58EAA0932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1630" y="122152"/>
            <a:ext cx="11277600" cy="557213"/>
          </a:xfrm>
        </p:spPr>
        <p:txBody>
          <a:bodyPr/>
          <a:lstStyle/>
          <a:p>
            <a:r>
              <a:rPr lang="en-US" altLang="zh-CN" dirty="0"/>
              <a:t>Side</a:t>
            </a:r>
            <a:r>
              <a:rPr lang="zh-CN" altLang="en-US" dirty="0"/>
              <a:t> </a:t>
            </a:r>
            <a:r>
              <a:rPr lang="en-US" altLang="zh-CN" dirty="0"/>
              <a:t>Event</a:t>
            </a:r>
          </a:p>
        </p:txBody>
      </p:sp>
      <p:sp>
        <p:nvSpPr>
          <p:cNvPr id="21" name="灯片编号占位符 2">
            <a:extLst>
              <a:ext uri="{FF2B5EF4-FFF2-40B4-BE49-F238E27FC236}">
                <a16:creationId xmlns:a16="http://schemas.microsoft.com/office/drawing/2014/main" id="{FBBA6DA4-6BF1-E30D-DA04-0E7C11459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9430" y="6608616"/>
            <a:ext cx="568157" cy="249385"/>
          </a:xfrm>
        </p:spPr>
        <p:txBody>
          <a:bodyPr>
            <a:normAutofit fontScale="92500" lnSpcReduction="10000"/>
          </a:bodyPr>
          <a:lstStyle/>
          <a:p>
            <a:fld id="{3BA03861-5E9A-4543-86D7-BB6953BB049C}" type="slidenum">
              <a:rPr lang="zh-CN" altLang="en-US">
                <a:solidFill>
                  <a:prstClr val="black">
                    <a:lumMod val="50000"/>
                    <a:lumOff val="50000"/>
                  </a:prstClr>
                </a:solidFill>
                <a:latin typeface="Times New Roman" panose="02020503050405090304"/>
                <a:ea typeface="微软雅黑"/>
              </a:rPr>
              <a:t>6</a:t>
            </a:fld>
            <a:endParaRPr lang="zh-CN" altLang="en-US" dirty="0">
              <a:solidFill>
                <a:prstClr val="black">
                  <a:lumMod val="50000"/>
                  <a:lumOff val="50000"/>
                </a:prstClr>
              </a:solidFill>
              <a:latin typeface="Times New Roman" panose="02020503050405090304"/>
              <a:ea typeface="微软雅黑"/>
            </a:endParaRPr>
          </a:p>
        </p:txBody>
      </p:sp>
      <p:pic>
        <p:nvPicPr>
          <p:cNvPr id="13" name="图片 12" descr="32313538383938393b32313538373837363bb6d4bbb0">
            <a:extLst>
              <a:ext uri="{FF2B5EF4-FFF2-40B4-BE49-F238E27FC236}">
                <a16:creationId xmlns:a16="http://schemas.microsoft.com/office/drawing/2014/main" id="{9A517505-D0E7-99AF-3CF6-DEF99CA8CB3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21682" y="5928793"/>
            <a:ext cx="499561" cy="499561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552961BD-89DC-E121-5A84-A99C0C65E725}"/>
              </a:ext>
            </a:extLst>
          </p:cNvPr>
          <p:cNvSpPr txBox="1"/>
          <p:nvPr/>
        </p:nvSpPr>
        <p:spPr>
          <a:xfrm>
            <a:off x="471054" y="1081832"/>
            <a:ext cx="11416146" cy="5369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</a:pPr>
            <a:r>
              <a:rPr lang="es-419" altLang="zh-CN" sz="2400" b="1" i="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1. Introduction (~</a:t>
            </a:r>
            <a:r>
              <a:rPr lang="en-US" altLang="zh-CN" sz="2400" b="1" i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s-419" altLang="zh-CN" sz="2400" b="1" i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419" altLang="zh-CN" sz="2400" b="1" i="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minutes)</a:t>
            </a:r>
            <a:endParaRPr lang="es-419" altLang="zh-CN" sz="2400" b="0" i="0" dirty="0"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20000"/>
              </a:lnSpc>
            </a:pPr>
            <a:r>
              <a:rPr lang="es-419" altLang="zh-CN" sz="2400" b="1" i="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2. Presentations (~1 hour)</a:t>
            </a:r>
            <a:endParaRPr lang="es-419" altLang="zh-CN" sz="2400" b="0" i="0" dirty="0"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3050" indent="39688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2400" b="0" i="0" dirty="0">
                <a:solidFill>
                  <a:srgbClr val="3D3D3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419" altLang="zh-CN" sz="2400" b="0" i="0" dirty="0">
                <a:solidFill>
                  <a:srgbClr val="3D3D3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Each of the three speakers will have about 20 minutes to present.</a:t>
            </a:r>
          </a:p>
          <a:p>
            <a:pPr algn="l">
              <a:lnSpc>
                <a:spcPct val="120000"/>
              </a:lnSpc>
            </a:pPr>
            <a:r>
              <a:rPr lang="es-419" altLang="zh-CN" sz="2400" b="1" i="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3. Discussion (~20 minutes)</a:t>
            </a:r>
            <a:endParaRPr lang="es-419" altLang="zh-CN" sz="2400" b="0" i="0" dirty="0"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90538" indent="-217488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2400" b="0" i="0" dirty="0">
                <a:solidFill>
                  <a:srgbClr val="3D3D3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s-419" altLang="zh-CN" sz="2400" b="0" i="0" dirty="0">
                <a:solidFill>
                  <a:srgbClr val="3D3D3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ocus</a:t>
            </a:r>
            <a:r>
              <a:rPr lang="en-US" altLang="zh-CN" sz="2400" b="0" i="0" dirty="0" err="1">
                <a:solidFill>
                  <a:srgbClr val="3D3D3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  <a:r>
              <a:rPr lang="es-419" altLang="zh-CN" sz="2400" b="0" i="0" dirty="0">
                <a:solidFill>
                  <a:srgbClr val="3D3D3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on exploring institutional collaborations among NCWU, IHE Delft, ICHARM, HUN-REN and potentially others.</a:t>
            </a:r>
          </a:p>
          <a:p>
            <a:pPr marL="490538" indent="-217488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s-419" altLang="zh-CN" sz="2400" b="0" i="0" dirty="0">
                <a:solidFill>
                  <a:srgbClr val="3D3D3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discussion will include reactions to the presentations, questions among the panelists, and space for new ideas.</a:t>
            </a:r>
          </a:p>
          <a:p>
            <a:pPr marL="490538" indent="-217488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s-419" altLang="zh-CN" sz="2400" b="0" i="0" dirty="0">
                <a:solidFill>
                  <a:srgbClr val="3D3D3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session will end with audience Q&amp;A, moderated by the panel, followed by brief closing remarks from each speaker and a summary of key points.</a:t>
            </a:r>
          </a:p>
          <a:p>
            <a:pPr algn="l">
              <a:lnSpc>
                <a:spcPct val="120000"/>
              </a:lnSpc>
            </a:pPr>
            <a:r>
              <a:rPr lang="es-419" altLang="zh-CN" sz="2400" b="1" i="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4. Signing Ceremony</a:t>
            </a:r>
            <a:endParaRPr lang="es-419" altLang="zh-CN" sz="2400" b="0" i="0" dirty="0"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30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2400" b="0" i="0" dirty="0">
                <a:solidFill>
                  <a:srgbClr val="3D3D3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419" altLang="zh-CN" sz="2400" b="0" i="0" dirty="0">
                <a:solidFill>
                  <a:srgbClr val="3D3D3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Eddy Moors and Junguo Liu will sign </a:t>
            </a:r>
            <a:r>
              <a:rPr lang="es-419" altLang="zh-CN" sz="2400" b="1" i="0" dirty="0">
                <a:solidFill>
                  <a:srgbClr val="3D3D3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MoU</a:t>
            </a:r>
            <a:r>
              <a:rPr lang="es-419" altLang="zh-CN" sz="2400" b="0" i="0" dirty="0">
                <a:solidFill>
                  <a:srgbClr val="3D3D3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on behalf of </a:t>
            </a:r>
            <a:r>
              <a:rPr lang="es-419" altLang="zh-CN" sz="2400" b="1" i="0" dirty="0">
                <a:solidFill>
                  <a:srgbClr val="3D3D3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IHE Delft and NCWU</a:t>
            </a:r>
            <a:endParaRPr lang="es-419" altLang="zh-CN" sz="2400" b="0" i="0" dirty="0">
              <a:solidFill>
                <a:srgbClr val="3D3D3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106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/>
          <p:nvPr>
            <p:custDataLst>
              <p:tags r:id="rId1"/>
            </p:custDataLst>
          </p:nvPr>
        </p:nvSpPr>
        <p:spPr bwMode="auto">
          <a:xfrm>
            <a:off x="635" y="48260"/>
            <a:ext cx="901128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zh-CN" sz="2800" b="1" dirty="0">
              <a:solidFill>
                <a:schemeClr val="tx1"/>
              </a:solidFill>
              <a:ea typeface="黑体" pitchFamily="49" charset="-122"/>
              <a:cs typeface="Arial" panose="020B0604020202090204" pitchFamily="34" charset="0"/>
              <a:sym typeface="+mn-ea"/>
            </a:endParaRPr>
          </a:p>
        </p:txBody>
      </p:sp>
      <p:pic>
        <p:nvPicPr>
          <p:cNvPr id="9" name="image4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9277985" y="156845"/>
            <a:ext cx="2865120" cy="569595"/>
          </a:xfrm>
          <a:prstGeom prst="rect">
            <a:avLst/>
          </a:prstGeom>
          <a:ln w="12700">
            <a:miter lim="400000"/>
            <a:headEnd/>
            <a:tailEnd/>
          </a:ln>
        </p:spPr>
      </p:pic>
      <p:grpSp>
        <p:nvGrpSpPr>
          <p:cNvPr id="10" name="Group 18"/>
          <p:cNvGrpSpPr/>
          <p:nvPr/>
        </p:nvGrpSpPr>
        <p:grpSpPr>
          <a:xfrm flipV="1">
            <a:off x="48895" y="956310"/>
            <a:ext cx="12143105" cy="76200"/>
            <a:chOff x="0" y="0"/>
            <a:chExt cx="17856000" cy="36000"/>
          </a:xfrm>
        </p:grpSpPr>
        <p:sp>
          <p:nvSpPr>
            <p:cNvPr id="11" name="Freeform 19"/>
            <p:cNvSpPr/>
            <p:nvPr>
              <p:custDataLst>
                <p:tags r:id="rId5"/>
              </p:custDataLst>
            </p:nvPr>
          </p:nvSpPr>
          <p:spPr>
            <a:xfrm>
              <a:off x="0" y="0"/>
              <a:ext cx="17855946" cy="35941"/>
            </a:xfrm>
            <a:custGeom>
              <a:avLst/>
              <a:gdLst/>
              <a:ahLst/>
              <a:cxnLst/>
              <a:rect l="l" t="t" r="r" b="b"/>
              <a:pathLst>
                <a:path w="17855946" h="35941">
                  <a:moveTo>
                    <a:pt x="0" y="0"/>
                  </a:moveTo>
                  <a:lnTo>
                    <a:pt x="17855946" y="0"/>
                  </a:lnTo>
                  <a:lnTo>
                    <a:pt x="17855946" y="35941"/>
                  </a:lnTo>
                  <a:lnTo>
                    <a:pt x="0" y="35941"/>
                  </a:lnTo>
                  <a:close/>
                </a:path>
              </a:pathLst>
            </a:custGeom>
            <a:solidFill>
              <a:srgbClr val="126BB2"/>
            </a:solidFill>
          </p:spPr>
        </p:sp>
      </p:grpSp>
      <p:sp>
        <p:nvSpPr>
          <p:cNvPr id="2" name="Rectangle 5"/>
          <p:cNvSpPr/>
          <p:nvPr>
            <p:custDataLst>
              <p:tags r:id="rId3"/>
            </p:custDataLst>
          </p:nvPr>
        </p:nvSpPr>
        <p:spPr bwMode="auto">
          <a:xfrm>
            <a:off x="1931035" y="124460"/>
            <a:ext cx="687832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chemeClr val="tx1"/>
                </a:solidFill>
                <a:ea typeface="黑体" pitchFamily="49" charset="-122"/>
                <a:cs typeface="Arial" panose="020B0604020202090204" pitchFamily="34" charset="0"/>
                <a:sym typeface="+mn-ea"/>
              </a:rPr>
              <a:t>Special Issue in NEXUS 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820420" y="6186170"/>
            <a:ext cx="10553065" cy="3683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/>
              <a:t>https://www.cell.com/nexus/special-issues/call-for-papers/sustainable-water-energy-food-nexus</a:t>
            </a: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551815" y="1693545"/>
            <a:ext cx="4158615" cy="311658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812030" y="1032510"/>
            <a:ext cx="7141845" cy="50774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zh-CN" altLang="en-US" dirty="0">
                <a:latin typeface="Arial Regular" panose="020B0604020202090204" charset="0"/>
                <a:cs typeface="Arial Regular" panose="020B0604020202090204" charset="0"/>
              </a:rPr>
              <a:t>Guest editors:</a:t>
            </a:r>
          </a:p>
          <a:p>
            <a:pPr indent="0" fontAlgn="auto">
              <a:lnSpc>
                <a:spcPct val="150000"/>
              </a:lnSpc>
            </a:pPr>
            <a:r>
              <a:rPr lang="zh-CN" altLang="en-US" b="1" dirty="0">
                <a:solidFill>
                  <a:schemeClr val="accent5">
                    <a:lumMod val="75000"/>
                  </a:schemeClr>
                </a:solidFill>
                <a:latin typeface="Arial Bold" panose="020B0604020202090204" charset="0"/>
                <a:cs typeface="Arial Bold" panose="020B0604020202090204" charset="0"/>
              </a:rPr>
              <a:t>Prof. Junguo Liu</a:t>
            </a:r>
            <a:r>
              <a:rPr lang="zh-CN" altLang="en-US" dirty="0">
                <a:latin typeface="Arial Regular" panose="020B0604020202090204" charset="0"/>
                <a:cs typeface="Arial Regular" panose="020B0604020202090204" charset="0"/>
              </a:rPr>
              <a:t>,</a:t>
            </a:r>
            <a:r>
              <a:rPr lang="en-US" altLang="zh-CN" dirty="0">
                <a:latin typeface="Arial Regular" panose="020B0604020202090204" charset="0"/>
                <a:cs typeface="Arial Regular" panose="020B0604020202090204" charset="0"/>
              </a:rPr>
              <a:t> </a:t>
            </a:r>
            <a:r>
              <a:rPr lang="zh-CN" altLang="en-US" dirty="0">
                <a:latin typeface="Arial Regular" panose="020B0604020202090204" charset="0"/>
                <a:cs typeface="Arial Regular" panose="020B0604020202090204" charset="0"/>
              </a:rPr>
              <a:t>President and Professor of</a:t>
            </a:r>
            <a:r>
              <a:rPr lang="en-US" altLang="zh-CN" dirty="0">
                <a:latin typeface="Arial Regular" panose="020B0604020202090204" charset="0"/>
                <a:cs typeface="Arial Regular" panose="020B0604020202090204" charset="0"/>
              </a:rPr>
              <a:t> </a:t>
            </a:r>
            <a:r>
              <a:rPr lang="zh-CN" altLang="en-US" dirty="0">
                <a:latin typeface="Arial Regular" panose="020B0604020202090204" charset="0"/>
                <a:cs typeface="Arial Regular" panose="020B0604020202090204" charset="0"/>
              </a:rPr>
              <a:t>North China University of Water Resources and</a:t>
            </a:r>
            <a:r>
              <a:rPr lang="en-US" altLang="zh-CN" dirty="0">
                <a:latin typeface="Arial Regular" panose="020B0604020202090204" charset="0"/>
                <a:cs typeface="Arial Regular" panose="020B0604020202090204" charset="0"/>
              </a:rPr>
              <a:t> </a:t>
            </a:r>
            <a:r>
              <a:rPr lang="zh-CN" altLang="en-US" dirty="0">
                <a:latin typeface="Arial Regular" panose="020B0604020202090204" charset="0"/>
                <a:cs typeface="Arial Regular" panose="020B0604020202090204" charset="0"/>
              </a:rPr>
              <a:t>Electric Power,China</a:t>
            </a:r>
          </a:p>
          <a:p>
            <a:pPr indent="0" fontAlgn="auto">
              <a:lnSpc>
                <a:spcPct val="150000"/>
              </a:lnSpc>
            </a:pPr>
            <a:r>
              <a:rPr lang="zh-CN" altLang="en-US" b="1" dirty="0">
                <a:solidFill>
                  <a:schemeClr val="accent5">
                    <a:lumMod val="75000"/>
                  </a:schemeClr>
                </a:solidFill>
                <a:latin typeface="Arial Bold" panose="020B0604020202090204" charset="0"/>
                <a:cs typeface="Arial Bold" panose="020B0604020202090204" charset="0"/>
              </a:rPr>
              <a:t>Dr. Bridget Scanlon</a:t>
            </a:r>
            <a:r>
              <a:rPr lang="zh-CN" altLang="en-US" dirty="0">
                <a:latin typeface="Arial Regular" panose="020B0604020202090204" charset="0"/>
                <a:cs typeface="Arial Regular" panose="020B0604020202090204" charset="0"/>
              </a:rPr>
              <a:t>,</a:t>
            </a:r>
            <a:r>
              <a:rPr lang="en-US" altLang="zh-CN" dirty="0">
                <a:latin typeface="Arial Regular" panose="020B0604020202090204" charset="0"/>
                <a:cs typeface="Arial Regular" panose="020B0604020202090204" charset="0"/>
              </a:rPr>
              <a:t> </a:t>
            </a:r>
            <a:r>
              <a:rPr lang="zh-CN" altLang="en-US" dirty="0">
                <a:latin typeface="Arial Regular" panose="020B0604020202090204" charset="0"/>
                <a:cs typeface="Arial Regular" panose="020B0604020202090204" charset="0"/>
              </a:rPr>
              <a:t>Senior Research Scientist,University of Texas at Austin,</a:t>
            </a:r>
            <a:r>
              <a:rPr lang="en-US" altLang="zh-CN" dirty="0">
                <a:latin typeface="Arial Regular" panose="020B0604020202090204" charset="0"/>
                <a:cs typeface="Arial Regular" panose="020B0604020202090204" charset="0"/>
              </a:rPr>
              <a:t> </a:t>
            </a:r>
            <a:r>
              <a:rPr lang="zh-CN" altLang="en-US" dirty="0">
                <a:latin typeface="Arial Regular" panose="020B0604020202090204" charset="0"/>
                <a:cs typeface="Arial Regular" panose="020B0604020202090204" charset="0"/>
              </a:rPr>
              <a:t>Austin,TX,</a:t>
            </a:r>
            <a:r>
              <a:rPr lang="en-US" altLang="zh-CN" dirty="0">
                <a:latin typeface="Arial Regular" panose="020B0604020202090204" charset="0"/>
                <a:cs typeface="Arial Regular" panose="020B0604020202090204" charset="0"/>
              </a:rPr>
              <a:t> </a:t>
            </a:r>
            <a:r>
              <a:rPr lang="zh-CN" altLang="en-US" dirty="0">
                <a:latin typeface="Arial Regular" panose="020B0604020202090204" charset="0"/>
                <a:cs typeface="Arial Regular" panose="020B0604020202090204" charset="0"/>
              </a:rPr>
              <a:t>USA</a:t>
            </a:r>
          </a:p>
          <a:p>
            <a:pPr indent="0" fontAlgn="auto">
              <a:lnSpc>
                <a:spcPct val="150000"/>
              </a:lnSpc>
            </a:pPr>
            <a:r>
              <a:rPr lang="zh-CN" altLang="en-US" b="1" dirty="0">
                <a:solidFill>
                  <a:schemeClr val="accent5">
                    <a:lumMod val="75000"/>
                  </a:schemeClr>
                </a:solidFill>
                <a:latin typeface="Arial Bold" panose="020B0604020202090204" charset="0"/>
                <a:cs typeface="Arial Bold" panose="020B0604020202090204" charset="0"/>
              </a:rPr>
              <a:t>Prof. Jie Zhuang</a:t>
            </a:r>
            <a:r>
              <a:rPr lang="zh-CN" altLang="en-US" dirty="0">
                <a:latin typeface="Arial Regular" panose="020B0604020202090204" charset="0"/>
                <a:cs typeface="Arial Regular" panose="020B0604020202090204" charset="0"/>
              </a:rPr>
              <a:t>,The University of Tennessee,</a:t>
            </a:r>
            <a:r>
              <a:rPr lang="en-US" altLang="zh-CN" dirty="0">
                <a:latin typeface="Arial Regular" panose="020B0604020202090204" charset="0"/>
                <a:cs typeface="Arial Regular" panose="020B0604020202090204" charset="0"/>
              </a:rPr>
              <a:t> </a:t>
            </a:r>
            <a:r>
              <a:rPr lang="zh-CN" altLang="en-US" dirty="0">
                <a:latin typeface="Arial Regular" panose="020B0604020202090204" charset="0"/>
                <a:cs typeface="Arial Regular" panose="020B0604020202090204" charset="0"/>
              </a:rPr>
              <a:t>Knoxville,TN 37996,USA</a:t>
            </a:r>
          </a:p>
          <a:p>
            <a:pPr indent="0" fontAlgn="auto">
              <a:lnSpc>
                <a:spcPct val="150000"/>
              </a:lnSpc>
            </a:pPr>
            <a:r>
              <a:rPr lang="zh-CN" altLang="en-US" dirty="0">
                <a:latin typeface="Arial Regular" panose="020B0604020202090204" charset="0"/>
                <a:cs typeface="Arial Regular" panose="020B0604020202090204" charset="0"/>
              </a:rPr>
              <a:t>Editors:</a:t>
            </a:r>
          </a:p>
          <a:p>
            <a:pPr indent="0" fontAlgn="auto">
              <a:lnSpc>
                <a:spcPct val="150000"/>
              </a:lnSpc>
            </a:pPr>
            <a:r>
              <a:rPr lang="zh-CN" altLang="en-US" b="1" dirty="0">
                <a:solidFill>
                  <a:schemeClr val="accent5">
                    <a:lumMod val="75000"/>
                  </a:schemeClr>
                </a:solidFill>
                <a:latin typeface="Arial Bold" panose="020B0604020202090204" charset="0"/>
                <a:cs typeface="Arial Bold" panose="020B0604020202090204" charset="0"/>
              </a:rPr>
              <a:t>Prof. Jerry Yan</a:t>
            </a:r>
            <a:r>
              <a:rPr lang="zh-CN" altLang="en-US" dirty="0">
                <a:latin typeface="Arial Regular" panose="020B0604020202090204" charset="0"/>
                <a:cs typeface="Arial Regular" panose="020B0604020202090204" charset="0"/>
              </a:rPr>
              <a:t>,</a:t>
            </a:r>
            <a:r>
              <a:rPr lang="en-US" altLang="zh-CN" dirty="0">
                <a:latin typeface="Arial Regular" panose="020B0604020202090204" charset="0"/>
                <a:cs typeface="Arial Regular" panose="020B0604020202090204" charset="0"/>
              </a:rPr>
              <a:t> </a:t>
            </a:r>
            <a:r>
              <a:rPr lang="zh-CN" altLang="en-US" dirty="0">
                <a:latin typeface="Arial Regular" panose="020B0604020202090204" charset="0"/>
                <a:cs typeface="Arial Regular" panose="020B0604020202090204" charset="0"/>
              </a:rPr>
              <a:t>Editor-in-Chief of Nexus,Chair</a:t>
            </a:r>
            <a:r>
              <a:rPr lang="en-US" altLang="zh-CN" dirty="0">
                <a:latin typeface="Arial Regular" panose="020B0604020202090204" charset="0"/>
                <a:cs typeface="Arial Regular" panose="020B0604020202090204" charset="0"/>
              </a:rPr>
              <a:t> </a:t>
            </a:r>
            <a:r>
              <a:rPr lang="zh-CN" altLang="en-US" dirty="0">
                <a:latin typeface="Arial Regular" panose="020B0604020202090204" charset="0"/>
                <a:cs typeface="Arial Regular" panose="020B0604020202090204" charset="0"/>
              </a:rPr>
              <a:t>Professor of the Hong Kong Polytechnic</a:t>
            </a:r>
            <a:r>
              <a:rPr lang="en-US" altLang="zh-CN" dirty="0">
                <a:latin typeface="Arial Regular" panose="020B0604020202090204" charset="0"/>
                <a:cs typeface="Arial Regular" panose="020B0604020202090204" charset="0"/>
              </a:rPr>
              <a:t> </a:t>
            </a:r>
            <a:r>
              <a:rPr lang="zh-CN" altLang="en-US" dirty="0">
                <a:latin typeface="Arial Regular" panose="020B0604020202090204" charset="0"/>
                <a:cs typeface="Arial Regular" panose="020B0604020202090204" charset="0"/>
              </a:rPr>
              <a:t>University</a:t>
            </a:r>
          </a:p>
          <a:p>
            <a:pPr indent="0" fontAlgn="auto">
              <a:lnSpc>
                <a:spcPct val="150000"/>
              </a:lnSpc>
            </a:pPr>
            <a:r>
              <a:rPr lang="zh-CN" altLang="en-US" b="1" dirty="0">
                <a:solidFill>
                  <a:schemeClr val="accent5">
                    <a:lumMod val="75000"/>
                  </a:schemeClr>
                </a:solidFill>
                <a:latin typeface="Arial Bold" panose="020B0604020202090204" charset="0"/>
                <a:cs typeface="Arial Bold" panose="020B0604020202090204" charset="0"/>
              </a:rPr>
              <a:t>Prof. Michael Obersteiner</a:t>
            </a:r>
            <a:r>
              <a:rPr lang="zh-CN" altLang="en-US" dirty="0">
                <a:latin typeface="Arial Regular" panose="020B0604020202090204" charset="0"/>
                <a:cs typeface="Arial Regular" panose="020B0604020202090204" charset="0"/>
              </a:rPr>
              <a:t>,</a:t>
            </a:r>
            <a:r>
              <a:rPr lang="en-US" altLang="zh-CN" dirty="0">
                <a:latin typeface="Arial Regular" panose="020B0604020202090204" charset="0"/>
                <a:cs typeface="Arial Regular" panose="020B0604020202090204" charset="0"/>
              </a:rPr>
              <a:t> </a:t>
            </a:r>
            <a:r>
              <a:rPr lang="zh-CN" altLang="en-US" dirty="0">
                <a:latin typeface="Arial Regular" panose="020B0604020202090204" charset="0"/>
                <a:cs typeface="Arial Regular" panose="020B0604020202090204" charset="0"/>
              </a:rPr>
              <a:t>Editor of Nexus,</a:t>
            </a:r>
            <a:r>
              <a:rPr lang="en-US" altLang="zh-CN" dirty="0">
                <a:latin typeface="Arial Regular" panose="020B0604020202090204" charset="0"/>
                <a:cs typeface="Arial Regular" panose="020B0604020202090204" charset="0"/>
              </a:rPr>
              <a:t> </a:t>
            </a:r>
            <a:r>
              <a:rPr lang="zh-CN" altLang="en-US" dirty="0">
                <a:latin typeface="Arial Regular" panose="020B0604020202090204" charset="0"/>
                <a:cs typeface="Arial Regular" panose="020B0604020202090204" charset="0"/>
              </a:rPr>
              <a:t>Director and Professor of The Environmental</a:t>
            </a:r>
            <a:r>
              <a:rPr lang="en-US" altLang="zh-CN" dirty="0">
                <a:latin typeface="Arial Regular" panose="020B0604020202090204" charset="0"/>
                <a:cs typeface="Arial Regular" panose="020B0604020202090204" charset="0"/>
              </a:rPr>
              <a:t> </a:t>
            </a:r>
            <a:r>
              <a:rPr lang="zh-CN" altLang="en-US" dirty="0">
                <a:latin typeface="Arial Regular" panose="020B0604020202090204" charset="0"/>
                <a:cs typeface="Arial Regular" panose="020B0604020202090204" charset="0"/>
              </a:rPr>
              <a:t>Change Institute,The University of Oxford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318135" y="5146675"/>
            <a:ext cx="4625975" cy="506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zh-CN" altLang="en-US">
                <a:latin typeface="Arial Regular" panose="020B0604020202090204" charset="0"/>
                <a:cs typeface="Arial Regular" panose="020B0604020202090204" charset="0"/>
                <a:sym typeface="+mn-ea"/>
              </a:rPr>
              <a:t>Submission deadline:</a:t>
            </a:r>
            <a:r>
              <a:rPr lang="en-US" altLang="zh-CN">
                <a:latin typeface="Arial Regular" panose="020B0604020202090204" charset="0"/>
                <a:cs typeface="Arial Regular" panose="020B0604020202090204" charset="0"/>
                <a:sym typeface="+mn-ea"/>
              </a:rPr>
              <a:t> </a:t>
            </a:r>
            <a:r>
              <a:rPr lang="zh-CN" altLang="en-US" b="1">
                <a:latin typeface="Arial Bold" panose="020B0604020202090204" charset="0"/>
                <a:cs typeface="Arial Bold" panose="020B0604020202090204" charset="0"/>
                <a:sym typeface="+mn-ea"/>
              </a:rPr>
              <a:t>31 December,2024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FF5CE3E0-9ECA-81E5-99A1-0854B63A0351}"/>
              </a:ext>
            </a:extLst>
          </p:cNvPr>
          <p:cNvSpPr txBox="1">
            <a:spLocks/>
          </p:cNvSpPr>
          <p:nvPr/>
        </p:nvSpPr>
        <p:spPr>
          <a:xfrm>
            <a:off x="11619430" y="6608616"/>
            <a:ext cx="568157" cy="249385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A03861-5E9A-4543-86D7-BB6953BB049C}" type="slidenum">
              <a:rPr lang="zh-CN" alt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Times New Roman" panose="02020503050405090304"/>
                <a:ea typeface="微软雅黑"/>
              </a:rPr>
              <a:pPr/>
              <a:t>7</a:t>
            </a:fld>
            <a:endParaRPr lang="zh-CN" altLang="en-US" dirty="0">
              <a:solidFill>
                <a:prstClr val="black">
                  <a:lumMod val="50000"/>
                  <a:lumOff val="50000"/>
                </a:prstClr>
              </a:solidFill>
              <a:latin typeface="Times New Roman" panose="02020503050405090304"/>
              <a:ea typeface="微软雅黑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714155" y="2606396"/>
            <a:ext cx="10763690" cy="22326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90204" pitchFamily="34" charset="0"/>
              <a:defRPr sz="2400">
                <a:solidFill>
                  <a:schemeClr val="tx1"/>
                </a:solidFill>
                <a:latin typeface="Times New Roman" panose="02020503050405090304" pitchFamily="18" charset="0"/>
                <a:cs typeface="Times New Roman" panose="0202050305040509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90204" pitchFamily="34" charset="0"/>
              <a:buChar char="–"/>
              <a:defRPr sz="2800">
                <a:solidFill>
                  <a:schemeClr val="tx1"/>
                </a:solidFill>
                <a:latin typeface="Arial" panose="020B0604020202090204" pitchFamily="34" charset="0"/>
                <a:cs typeface="Times New Roman" panose="0202050305040509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90204" pitchFamily="34" charset="0"/>
              <a:buChar char="•"/>
              <a:defRPr sz="2400">
                <a:solidFill>
                  <a:schemeClr val="tx1"/>
                </a:solidFill>
                <a:latin typeface="Arial" panose="020B0604020202090204" pitchFamily="34" charset="0"/>
                <a:cs typeface="Times New Roman" panose="0202050305040509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90204" pitchFamily="34" charset="0"/>
              <a:buChar char="–"/>
              <a:defRPr sz="2000">
                <a:solidFill>
                  <a:schemeClr val="tx1"/>
                </a:solidFill>
                <a:latin typeface="Arial" panose="020B0604020202090204" pitchFamily="34" charset="0"/>
                <a:cs typeface="Times New Roman" panose="0202050305040509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Arial" panose="020B0604020202090204" pitchFamily="34" charset="0"/>
                <a:cs typeface="Times New Roman" panose="0202050305040509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Arial" panose="020B0604020202090204" pitchFamily="34" charset="0"/>
                <a:cs typeface="Times New Roman" panose="0202050305040509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Arial" panose="020B0604020202090204" pitchFamily="34" charset="0"/>
                <a:cs typeface="Times New Roman" panose="0202050305040509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Arial" panose="020B0604020202090204" pitchFamily="34" charset="0"/>
                <a:cs typeface="Times New Roman" panose="0202050305040509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Arial" panose="020B0604020202090204" pitchFamily="34" charset="0"/>
                <a:cs typeface="Times New Roman" panose="02020503050405090304" pitchFamily="18" charset="0"/>
              </a:defRPr>
            </a:lvl9pPr>
          </a:lstStyle>
          <a:p>
            <a:pPr algn="ctr" fontAlgn="base">
              <a:lnSpc>
                <a:spcPct val="90000"/>
              </a:lnSpc>
              <a:spcAft>
                <a:spcPct val="0"/>
              </a:spcAft>
              <a:buFontTx/>
              <a:buNone/>
            </a:pPr>
            <a:endParaRPr lang="zh-CN" altLang="en-US" sz="2800" b="1" dirty="0">
              <a:solidFill>
                <a:srgbClr val="0000FF"/>
              </a:solidFill>
              <a:ea typeface="SimHei" pitchFamily="49" charset="-122"/>
              <a:cs typeface="Arial" panose="020B0604020202090204" pitchFamily="34" charset="0"/>
            </a:endParaRPr>
          </a:p>
          <a:p>
            <a:pPr algn="ctr" fontAlgn="base">
              <a:lnSpc>
                <a:spcPct val="120000"/>
              </a:lnSpc>
              <a:spcAft>
                <a:spcPct val="0"/>
              </a:spcAft>
              <a:buFontTx/>
              <a:buNone/>
            </a:pPr>
            <a:r>
              <a:rPr lang="en-US" altLang="zh-CN" sz="3200" b="1" dirty="0" err="1">
                <a:solidFill>
                  <a:schemeClr val="accent1">
                    <a:lumMod val="75000"/>
                  </a:schemeClr>
                </a:solidFill>
                <a:ea typeface="SimHei" pitchFamily="49" charset="-122"/>
                <a:cs typeface="Arial" panose="020B0604020202090204" pitchFamily="34" charset="0"/>
              </a:rPr>
              <a:t>Junguo</a:t>
            </a:r>
            <a:r>
              <a:rPr lang="en-US" altLang="zh-CN" sz="3200" b="1" dirty="0">
                <a:solidFill>
                  <a:schemeClr val="accent1">
                    <a:lumMod val="75000"/>
                  </a:schemeClr>
                </a:solidFill>
                <a:ea typeface="SimHei" pitchFamily="49" charset="-122"/>
                <a:cs typeface="Arial" panose="020B0604020202090204" pitchFamily="34" charset="0"/>
              </a:rPr>
              <a:t> Liu</a:t>
            </a:r>
            <a:r>
              <a:rPr lang="zh-CN" altLang="en-US" sz="3200" b="1" dirty="0">
                <a:solidFill>
                  <a:schemeClr val="accent1">
                    <a:lumMod val="75000"/>
                  </a:schemeClr>
                </a:solidFill>
                <a:ea typeface="SimHei" pitchFamily="49" charset="-122"/>
                <a:cs typeface="Arial" panose="020B0604020202090204" pitchFamily="34" charset="0"/>
              </a:rPr>
              <a:t> </a:t>
            </a:r>
            <a:endParaRPr lang="en-US" altLang="zh-CN" sz="3200" dirty="0">
              <a:solidFill>
                <a:schemeClr val="accent1">
                  <a:lumMod val="75000"/>
                </a:schemeClr>
              </a:solidFill>
              <a:ea typeface="SimHei" pitchFamily="49" charset="-122"/>
              <a:cs typeface="Arial" panose="020B0604020202090204" pitchFamily="34" charset="0"/>
            </a:endParaRPr>
          </a:p>
          <a:p>
            <a:pPr algn="ctr" fontAlgn="base">
              <a:lnSpc>
                <a:spcPct val="120000"/>
              </a:lnSpc>
              <a:spcAft>
                <a:spcPct val="0"/>
              </a:spcAft>
              <a:buFontTx/>
              <a:buNone/>
            </a:pPr>
            <a:r>
              <a:rPr lang="en-US" altLang="zh-CN" sz="3200" dirty="0">
                <a:solidFill>
                  <a:srgbClr val="323232"/>
                </a:solidFill>
                <a:ea typeface="SimHei" pitchFamily="49" charset="-122"/>
              </a:rPr>
              <a:t>North</a:t>
            </a:r>
            <a:r>
              <a:rPr lang="zh-CN" altLang="en-US" sz="3200" dirty="0">
                <a:solidFill>
                  <a:srgbClr val="323232"/>
                </a:solidFill>
                <a:ea typeface="SimHei" pitchFamily="49" charset="-122"/>
              </a:rPr>
              <a:t> </a:t>
            </a:r>
            <a:r>
              <a:rPr lang="en-US" altLang="zh-CN" sz="3200" dirty="0">
                <a:solidFill>
                  <a:srgbClr val="323232"/>
                </a:solidFill>
                <a:ea typeface="SimHei" pitchFamily="49" charset="-122"/>
              </a:rPr>
              <a:t>China</a:t>
            </a:r>
            <a:r>
              <a:rPr lang="zh-CN" altLang="en-US" sz="3200" dirty="0">
                <a:solidFill>
                  <a:srgbClr val="323232"/>
                </a:solidFill>
                <a:ea typeface="SimHei" pitchFamily="49" charset="-122"/>
              </a:rPr>
              <a:t> </a:t>
            </a:r>
            <a:r>
              <a:rPr lang="en-US" altLang="zh-CN" sz="3200" dirty="0">
                <a:solidFill>
                  <a:srgbClr val="323232"/>
                </a:solidFill>
                <a:ea typeface="SimHei" pitchFamily="49" charset="-122"/>
              </a:rPr>
              <a:t>University</a:t>
            </a:r>
            <a:r>
              <a:rPr lang="zh-CN" altLang="en-US" sz="3200" dirty="0">
                <a:solidFill>
                  <a:srgbClr val="323232"/>
                </a:solidFill>
                <a:ea typeface="SimHei" pitchFamily="49" charset="-122"/>
              </a:rPr>
              <a:t> </a:t>
            </a:r>
            <a:r>
              <a:rPr lang="en-US" altLang="zh-CN" sz="3200" dirty="0">
                <a:solidFill>
                  <a:srgbClr val="323232"/>
                </a:solidFill>
                <a:ea typeface="SimHei" pitchFamily="49" charset="-122"/>
              </a:rPr>
              <a:t>of</a:t>
            </a:r>
            <a:r>
              <a:rPr lang="zh-CN" altLang="en-US" sz="3200" dirty="0">
                <a:solidFill>
                  <a:srgbClr val="323232"/>
                </a:solidFill>
                <a:ea typeface="SimHei" pitchFamily="49" charset="-122"/>
              </a:rPr>
              <a:t> </a:t>
            </a:r>
            <a:r>
              <a:rPr lang="en-US" altLang="zh-CN" sz="3200" dirty="0">
                <a:solidFill>
                  <a:srgbClr val="323232"/>
                </a:solidFill>
                <a:ea typeface="SimHei" pitchFamily="49" charset="-122"/>
              </a:rPr>
              <a:t>Water</a:t>
            </a:r>
            <a:r>
              <a:rPr lang="zh-CN" altLang="en-US" sz="3200" dirty="0">
                <a:solidFill>
                  <a:srgbClr val="323232"/>
                </a:solidFill>
                <a:ea typeface="SimHei" pitchFamily="49" charset="-122"/>
              </a:rPr>
              <a:t> </a:t>
            </a:r>
            <a:r>
              <a:rPr lang="en-US" altLang="zh-CN" sz="3200" dirty="0">
                <a:solidFill>
                  <a:srgbClr val="323232"/>
                </a:solidFill>
                <a:ea typeface="SimHei" pitchFamily="49" charset="-122"/>
              </a:rPr>
              <a:t>Resources</a:t>
            </a:r>
            <a:r>
              <a:rPr lang="zh-CN" altLang="en-US" sz="3200" dirty="0">
                <a:solidFill>
                  <a:srgbClr val="323232"/>
                </a:solidFill>
                <a:ea typeface="SimHei" pitchFamily="49" charset="-122"/>
              </a:rPr>
              <a:t> </a:t>
            </a:r>
            <a:r>
              <a:rPr lang="en-US" altLang="zh-CN" sz="3200" dirty="0">
                <a:solidFill>
                  <a:srgbClr val="323232"/>
                </a:solidFill>
                <a:ea typeface="SimHei" pitchFamily="49" charset="-122"/>
              </a:rPr>
              <a:t>and</a:t>
            </a:r>
            <a:r>
              <a:rPr lang="zh-CN" altLang="en-US" sz="3200" dirty="0">
                <a:solidFill>
                  <a:srgbClr val="323232"/>
                </a:solidFill>
                <a:ea typeface="SimHei" pitchFamily="49" charset="-122"/>
              </a:rPr>
              <a:t> </a:t>
            </a:r>
            <a:r>
              <a:rPr lang="en-US" altLang="zh-CN" sz="3200" dirty="0">
                <a:solidFill>
                  <a:srgbClr val="323232"/>
                </a:solidFill>
                <a:ea typeface="SimHei" pitchFamily="49" charset="-122"/>
              </a:rPr>
              <a:t>Electric</a:t>
            </a:r>
            <a:r>
              <a:rPr lang="zh-CN" altLang="en-US" sz="3200" dirty="0">
                <a:solidFill>
                  <a:srgbClr val="323232"/>
                </a:solidFill>
                <a:ea typeface="SimHei" pitchFamily="49" charset="-122"/>
              </a:rPr>
              <a:t> </a:t>
            </a:r>
            <a:r>
              <a:rPr lang="en-US" altLang="zh-CN" sz="3200" dirty="0">
                <a:solidFill>
                  <a:srgbClr val="323232"/>
                </a:solidFill>
                <a:ea typeface="SimHei" pitchFamily="49" charset="-122"/>
              </a:rPr>
              <a:t>Power</a:t>
            </a:r>
          </a:p>
          <a:p>
            <a:pPr algn="ctr" fontAlgn="base">
              <a:lnSpc>
                <a:spcPct val="120000"/>
              </a:lnSpc>
              <a:spcAft>
                <a:spcPct val="0"/>
              </a:spcAft>
              <a:buFontTx/>
              <a:buNone/>
            </a:pPr>
            <a:r>
              <a:rPr lang="en-US" altLang="zh-CN" sz="3200" dirty="0">
                <a:solidFill>
                  <a:srgbClr val="323232"/>
                </a:solidFill>
                <a:ea typeface="SimHei" pitchFamily="49" charset="-122"/>
                <a:hlinkClick r:id="rId3"/>
              </a:rPr>
              <a:t>Junguo.liu@gmail.com</a:t>
            </a:r>
            <a:r>
              <a:rPr lang="zh-CN" altLang="en-US" sz="3200" dirty="0">
                <a:solidFill>
                  <a:srgbClr val="323232"/>
                </a:solidFill>
                <a:ea typeface="SimHei" pitchFamily="49" charset="-122"/>
              </a:rPr>
              <a:t>  </a:t>
            </a:r>
            <a:endParaRPr lang="en-US" altLang="zh-CN" sz="3200" dirty="0">
              <a:solidFill>
                <a:srgbClr val="323232"/>
              </a:solidFill>
              <a:ea typeface="SimHei" pitchFamily="49" charset="-122"/>
            </a:endParaRPr>
          </a:p>
          <a:p>
            <a:pPr algn="ctr" fontAlgn="base">
              <a:lnSpc>
                <a:spcPct val="120000"/>
              </a:lnSpc>
              <a:spcAft>
                <a:spcPct val="0"/>
              </a:spcAft>
              <a:buFontTx/>
              <a:buNone/>
            </a:pPr>
            <a:endParaRPr lang="en-US" altLang="zh-CN" dirty="0">
              <a:solidFill>
                <a:srgbClr val="323232"/>
              </a:solidFill>
              <a:ea typeface="SimHei" pitchFamily="49" charset="-122"/>
            </a:endParaRPr>
          </a:p>
        </p:txBody>
      </p:sp>
      <p:sp>
        <p:nvSpPr>
          <p:cNvPr id="6" name="TextBox 10"/>
          <p:cNvSpPr txBox="1">
            <a:spLocks noChangeArrowheads="1"/>
          </p:cNvSpPr>
          <p:nvPr/>
        </p:nvSpPr>
        <p:spPr bwMode="auto">
          <a:xfrm>
            <a:off x="1600197" y="1757797"/>
            <a:ext cx="9144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90204" pitchFamily="34" charset="0"/>
              <a:defRPr sz="2400">
                <a:solidFill>
                  <a:schemeClr val="tx1"/>
                </a:solidFill>
                <a:latin typeface="Times New Roman" panose="02020503050405090304" pitchFamily="18" charset="0"/>
                <a:cs typeface="Times New Roman" panose="0202050305040509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90204" pitchFamily="34" charset="0"/>
              <a:buChar char="–"/>
              <a:defRPr sz="2800">
                <a:solidFill>
                  <a:schemeClr val="tx1"/>
                </a:solidFill>
                <a:latin typeface="Arial" panose="020B0604020202090204" pitchFamily="34" charset="0"/>
                <a:cs typeface="Times New Roman" panose="0202050305040509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90204" pitchFamily="34" charset="0"/>
              <a:buChar char="•"/>
              <a:defRPr sz="2400">
                <a:solidFill>
                  <a:schemeClr val="tx1"/>
                </a:solidFill>
                <a:latin typeface="Arial" panose="020B0604020202090204" pitchFamily="34" charset="0"/>
                <a:cs typeface="Times New Roman" panose="0202050305040509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90204" pitchFamily="34" charset="0"/>
              <a:buChar char="–"/>
              <a:defRPr sz="2000">
                <a:solidFill>
                  <a:schemeClr val="tx1"/>
                </a:solidFill>
                <a:latin typeface="Arial" panose="020B0604020202090204" pitchFamily="34" charset="0"/>
                <a:cs typeface="Times New Roman" panose="0202050305040509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Arial" panose="020B0604020202090204" pitchFamily="34" charset="0"/>
                <a:cs typeface="Times New Roman" panose="0202050305040509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Arial" panose="020B0604020202090204" pitchFamily="34" charset="0"/>
                <a:cs typeface="Times New Roman" panose="0202050305040509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Arial" panose="020B0604020202090204" pitchFamily="34" charset="0"/>
                <a:cs typeface="Times New Roman" panose="0202050305040509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Arial" panose="020B0604020202090204" pitchFamily="34" charset="0"/>
                <a:cs typeface="Times New Roman" panose="0202050305040509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Arial" panose="020B0604020202090204" pitchFamily="34" charset="0"/>
                <a:cs typeface="Times New Roman" panose="02020503050405090304" pitchFamily="18" charset="0"/>
              </a:defRPr>
            </a:lvl9pPr>
          </a:lstStyle>
          <a:p>
            <a:pPr algn="ctr"/>
            <a:r>
              <a:rPr lang="en-US" altLang="zh-CN" sz="6000" dirty="0">
                <a:solidFill>
                  <a:prstClr val="black"/>
                </a:solidFill>
                <a:latin typeface="Arial Regular" panose="020B0604020202090204" charset="0"/>
                <a:cs typeface="Arial Regular" panose="020B0604020202090204" charset="0"/>
                <a:sym typeface="+mn-ea"/>
              </a:rPr>
              <a:t>Thank you!</a:t>
            </a:r>
            <a:endParaRPr lang="en-US" altLang="zh-CN" sz="6000" b="1" dirty="0">
              <a:solidFill>
                <a:prstClr val="black"/>
              </a:solidFill>
              <a:latin typeface="Arial Regular" panose="020B0604020202090204" charset="0"/>
              <a:ea typeface="MS PGothic" panose="020B0600070205080204" pitchFamily="34" charset="-128"/>
              <a:cs typeface="Arial Regular" panose="020B0604020202090204" charset="0"/>
              <a:sym typeface="+mn-ea"/>
            </a:endParaRPr>
          </a:p>
        </p:txBody>
      </p:sp>
      <p:pic>
        <p:nvPicPr>
          <p:cNvPr id="18" name="image4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24155" y="194945"/>
            <a:ext cx="5337810" cy="1061085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2" name="Picture 1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EF16E571-0447-E5A8-78C8-F1E45E883256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532" y="194945"/>
            <a:ext cx="5573553" cy="119051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Y2MzZDEzMDg0NDNkYTlhMTRlYTFkYmZkNmZhZjI2Nzg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PLACING_PICTURE_MD4" val="0"/>
  <p:tag name="KSO_WM_DIAGRAM_GROUP_CODE" val="l1-1"/>
  <p:tag name="KSO_WM_UNIT_TYPE" val="l_h_f"/>
  <p:tag name="KSO_WM_UNIT_INDEX" val="1_1_1"/>
  <p:tag name="KSO_WM_UNIT_ID" val="diagram754_2*l_h_f*1_1_1"/>
  <p:tag name="KSO_WM_TEMPLATE_CATEGORY" val="diagram"/>
  <p:tag name="KSO_WM_TEMPLATE_INDEX" val="754"/>
  <p:tag name="KSO_WM_UNIT_LAYERLEVEL" val="1_1_1"/>
  <p:tag name="KSO_WM_TAG_VERSION" val="1.0"/>
  <p:tag name="KSO_WM_BEAUTIFY_FLAG" val=""/>
  <p:tag name="KSO_WM_UNIT_PRESET_TEXT" val="单击此处添加文本"/>
  <p:tag name="KSO_WM_UNIT_TEXT_FILL_FORE_SCHEMECOLOR_INDEX" val="14"/>
  <p:tag name="KSO_WM_UNIT_TEXT_FILL_TYPE" val="1"/>
  <p:tag name="KSO_WM_DIAGRAM_VIRTUALLY_FRAME" val="{&quot;height&quot;:174.19068382469294,&quot;left&quot;:344.15,&quot;top&quot;:342.58590551181106,&quot;width&quot;:239.73826771653603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170*17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x"/>
  <p:tag name="KSO_WM_UNIT_INDEX" val="1_3_1"/>
  <p:tag name="KSO_WM_UNIT_ID" val="diagram20227961_6*l_h_x*1_3_1"/>
  <p:tag name="KSO_WM_TEMPLATE_CATEGORY" val="diagram"/>
  <p:tag name="KSO_WM_TEMPLATE_INDEX" val="20227961"/>
  <p:tag name="KSO_WM_UNIT_LAYERLEVEL" val="1_1_1"/>
  <p:tag name="KSO_WM_TAG_VERSION" val="1.0"/>
  <p:tag name="KSO_WM_BEAUTIFY_FLAG" val="#wm#"/>
  <p:tag name="KSO_WM_DIAGRAM_VIRTUALLY_FRAME" val="{&quot;height&quot;:367.55,&quot;left&quot;:45.8,&quot;top&quot;:69.65,&quot;width&quot;:899.35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170*17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x"/>
  <p:tag name="KSO_WM_UNIT_INDEX" val="1_5_1"/>
  <p:tag name="KSO_WM_UNIT_ID" val="diagram20227961_6*l_h_x*1_5_1"/>
  <p:tag name="KSO_WM_TEMPLATE_CATEGORY" val="diagram"/>
  <p:tag name="KSO_WM_TEMPLATE_INDEX" val="20227961"/>
  <p:tag name="KSO_WM_UNIT_LAYERLEVEL" val="1_1_1"/>
  <p:tag name="KSO_WM_TAG_VERSION" val="1.0"/>
  <p:tag name="KSO_WM_BEAUTIFY_FLAG" val="#wm#"/>
  <p:tag name="KSO_WM_DIAGRAM_VIRTUALLY_FRAME" val="{&quot;height&quot;:367.55,&quot;left&quot;:45.8,&quot;top&quot;:69.65,&quot;width&quot;:899.35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63,&quot;width&quot;:5350}"/>
  <p:tag name="KSO_WM_BEAUTIFY_FLAG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170*17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x"/>
  <p:tag name="KSO_WM_UNIT_INDEX" val="1_5_1"/>
  <p:tag name="KSO_WM_UNIT_ID" val="diagram20227961_6*l_h_x*1_5_1"/>
  <p:tag name="KSO_WM_TEMPLATE_CATEGORY" val="diagram"/>
  <p:tag name="KSO_WM_TEMPLATE_INDEX" val="20227961"/>
  <p:tag name="KSO_WM_UNIT_LAYERLEVEL" val="1_1_1"/>
  <p:tag name="KSO_WM_TAG_VERSION" val="1.0"/>
  <p:tag name="KSO_WM_BEAUTIFY_FLAG" val=""/>
  <p:tag name="KSO_WM_DIAGRAM_VIRTUALLY_FRAME" val="{&quot;height&quot;:363.1,&quot;left&quot;:55.4,&quot;top&quot;:74.1,&quot;width&quot;:820.45}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63,&quot;width&quot;:5350}"/>
  <p:tag name="KSO_WM_BEAUTIFY_FLAG" val="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63,&quot;width&quot;:5350}"/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PLACING_PICTURE_MD4" val="0"/>
  <p:tag name="KSO_WM_DIAGRAM_GROUP_CODE" val="l1-1"/>
  <p:tag name="KSO_WM_UNIT_TYPE" val="l_h_i"/>
  <p:tag name="KSO_WM_UNIT_INDEX" val="1_1_4"/>
  <p:tag name="KSO_WM_UNIT_ID" val="diagram754_2*l_h_i*1_1_4"/>
  <p:tag name="KSO_WM_TEMPLATE_CATEGORY" val="diagram"/>
  <p:tag name="KSO_WM_TEMPLATE_INDEX" val="754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5"/>
  <p:tag name="KSO_WM_UNIT_TEXT_FILL_TYPE" val="1"/>
  <p:tag name="KSO_WM_DIAGRAM_VIRTUALLY_FRAME" val="{&quot;height&quot;:296.0059051513672,&quot;left&quot;:417.95,&quot;top&quot;:233.1,&quot;width&quot;:478.9362060546875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PLACING_PICTURE_MD4" val="0"/>
  <p:tag name="KSO_WM_DIAGRAM_GROUP_CODE" val="l1-1"/>
  <p:tag name="KSO_WM_UNIT_TYPE" val="l_h_f"/>
  <p:tag name="KSO_WM_UNIT_INDEX" val="1_1_1"/>
  <p:tag name="KSO_WM_UNIT_ID" val="diagram754_2*l_h_f*1_1_1"/>
  <p:tag name="KSO_WM_TEMPLATE_CATEGORY" val="diagram"/>
  <p:tag name="KSO_WM_TEMPLATE_INDEX" val="754"/>
  <p:tag name="KSO_WM_UNIT_LAYERLEVEL" val="1_1_1"/>
  <p:tag name="KSO_WM_TAG_VERSION" val="1.0"/>
  <p:tag name="KSO_WM_BEAUTIFY_FLAG" val="#wm#"/>
  <p:tag name="KSO_WM_UNIT_PRESET_TEXT" val="单击此处添加文本"/>
  <p:tag name="KSO_WM_UNIT_TEXT_FILL_FORE_SCHEMECOLOR_INDEX" val="14"/>
  <p:tag name="KSO_WM_UNIT_TEXT_FILL_TYPE" val="1"/>
  <p:tag name="KSO_WM_DIAGRAM_VIRTUALLY_FRAME" val="{&quot;height&quot;:296.0059051513672,&quot;left&quot;:417.95,&quot;top&quot;:233.1,&quot;width&quot;:478.9362060546875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PLACING_PICTURE_MD4" val="0"/>
  <p:tag name="KSO_WM_DIAGRAM_GROUP_CODE" val="l1-1"/>
  <p:tag name="KSO_WM_UNIT_TYPE" val="l_h_i"/>
  <p:tag name="KSO_WM_UNIT_INDEX" val="1_1_4"/>
  <p:tag name="KSO_WM_UNIT_ID" val="diagram754_2*l_h_i*1_1_4"/>
  <p:tag name="KSO_WM_TEMPLATE_CATEGORY" val="diagram"/>
  <p:tag name="KSO_WM_TEMPLATE_INDEX" val="754"/>
  <p:tag name="KSO_WM_UNIT_LAYERLEVEL" val="1_1_1"/>
  <p:tag name="KSO_WM_TAG_VERSION" val="1.0"/>
  <p:tag name="KSO_WM_BEAUTIFY_FLAG" val=""/>
  <p:tag name="KSO_WM_UNIT_FILL_FORE_SCHEMECOLOR_INDEX" val="5"/>
  <p:tag name="KSO_WM_UNIT_FILL_TYPE" val="1"/>
  <p:tag name="KSO_WM_UNIT_TEXT_FILL_FORE_SCHEMECOLOR_INDEX" val="5"/>
  <p:tag name="KSO_WM_UNIT_TEXT_FILL_TYPE" val="1"/>
  <p:tag name="KSO_WM_DIAGRAM_VIRTUALLY_FRAME" val="{&quot;height&quot;:174.1906838246929,&quot;left&quot;:59.15,&quot;top&quot;:330.785905511811,&quot;width&quot;:239.73826771653603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PLACING_PICTURE_MD4" val="0"/>
  <p:tag name="KSO_WM_DIAGRAM_GROUP_CODE" val="l1-1"/>
  <p:tag name="KSO_WM_UNIT_TYPE" val="l_h_f"/>
  <p:tag name="KSO_WM_UNIT_INDEX" val="1_1_1"/>
  <p:tag name="KSO_WM_UNIT_ID" val="diagram754_2*l_h_f*1_1_1"/>
  <p:tag name="KSO_WM_TEMPLATE_CATEGORY" val="diagram"/>
  <p:tag name="KSO_WM_TEMPLATE_INDEX" val="754"/>
  <p:tag name="KSO_WM_UNIT_LAYERLEVEL" val="1_1_1"/>
  <p:tag name="KSO_WM_TAG_VERSION" val="1.0"/>
  <p:tag name="KSO_WM_BEAUTIFY_FLAG" val=""/>
  <p:tag name="KSO_WM_UNIT_PRESET_TEXT" val="单击此处添加文本"/>
  <p:tag name="KSO_WM_UNIT_TEXT_FILL_FORE_SCHEMECOLOR_INDEX" val="14"/>
  <p:tag name="KSO_WM_UNIT_TEXT_FILL_TYPE" val="1"/>
  <p:tag name="KSO_WM_DIAGRAM_VIRTUALLY_FRAME" val="{&quot;height&quot;:174.1906838246929,&quot;left&quot;:59.15,&quot;top&quot;:330.785905511811,&quot;width&quot;:239.73826771653603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PLACING_PICTURE_MD4" val="0"/>
  <p:tag name="KSO_WM_DIAGRAM_GROUP_CODE" val="l1-1"/>
  <p:tag name="KSO_WM_UNIT_TYPE" val="l_h_i"/>
  <p:tag name="KSO_WM_UNIT_INDEX" val="1_1_4"/>
  <p:tag name="KSO_WM_UNIT_ID" val="diagram754_2*l_h_i*1_1_4"/>
  <p:tag name="KSO_WM_TEMPLATE_CATEGORY" val="diagram"/>
  <p:tag name="KSO_WM_TEMPLATE_INDEX" val="754"/>
  <p:tag name="KSO_WM_UNIT_LAYERLEVEL" val="1_1_1"/>
  <p:tag name="KSO_WM_TAG_VERSION" val="1.0"/>
  <p:tag name="KSO_WM_BEAUTIFY_FLAG" val=""/>
  <p:tag name="KSO_WM_UNIT_FILL_FORE_SCHEMECOLOR_INDEX" val="5"/>
  <p:tag name="KSO_WM_UNIT_FILL_TYPE" val="1"/>
  <p:tag name="KSO_WM_UNIT_TEXT_FILL_FORE_SCHEMECOLOR_INDEX" val="5"/>
  <p:tag name="KSO_WM_UNIT_TEXT_FILL_TYPE" val="1"/>
  <p:tag name="KSO_WM_DIAGRAM_VIRTUALLY_FRAME" val="{&quot;height&quot;:174.19068382469294,&quot;left&quot;:344.15,&quot;top&quot;:342.58590551181106,&quot;width&quot;:239.73826771653603}"/>
</p:tagLst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WPS">
  <a:themeElements>
    <a:clrScheme name="WPS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宋体"/>
        <a:ea typeface=""/>
        <a:cs typeface=""/>
        <a:font script="Jpan" typeface="游ゴシック Light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宋体"/>
        <a:ea typeface=""/>
        <a:cs typeface=""/>
        <a:font script="Jpan" typeface="游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641</Words>
  <Application>Microsoft Macintosh PowerPoint</Application>
  <PresentationFormat>宽屏</PresentationFormat>
  <Paragraphs>75</Paragraphs>
  <Slides>8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8</vt:i4>
      </vt:variant>
    </vt:vector>
  </HeadingPairs>
  <TitlesOfParts>
    <vt:vector size="23" baseType="lpstr">
      <vt:lpstr>SimHei</vt:lpstr>
      <vt:lpstr>SimHei</vt:lpstr>
      <vt:lpstr>宋体</vt:lpstr>
      <vt:lpstr>微软雅黑</vt:lpstr>
      <vt:lpstr>Arial Bold</vt:lpstr>
      <vt:lpstr>Arial Regular</vt:lpstr>
      <vt:lpstr>ProximaNova</vt:lpstr>
      <vt:lpstr>Arial</vt:lpstr>
      <vt:lpstr>Calibri</vt:lpstr>
      <vt:lpstr>Calibri Light</vt:lpstr>
      <vt:lpstr>Times New Roman</vt:lpstr>
      <vt:lpstr>Wingdings</vt:lpstr>
      <vt:lpstr>1_Office Theme</vt:lpstr>
      <vt:lpstr>1_WPS</vt:lpstr>
      <vt:lpstr>Section Theme</vt:lpstr>
      <vt:lpstr>PowerPoint 演示文稿</vt:lpstr>
      <vt:lpstr>PowerPoint 演示文稿</vt:lpstr>
      <vt:lpstr> The Background of this Side Event</vt:lpstr>
      <vt:lpstr> Topics of Side Event</vt:lpstr>
      <vt:lpstr>Side Event Speakers</vt:lpstr>
      <vt:lpstr>Side Event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刘俊国</cp:lastModifiedBy>
  <cp:revision>16</cp:revision>
  <dcterms:created xsi:type="dcterms:W3CDTF">2024-09-24T15:35:52Z</dcterms:created>
  <dcterms:modified xsi:type="dcterms:W3CDTF">2024-11-18T08:06:05Z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2052-6.11.0.8885</vt:lpwstr>
  </property>
  <property fmtid="{D5CDD505-2E9C-101B-9397-08002B2CF9AE}" pid="3" name="ICV">
    <vt:lpwstr>5F14364D60638291252EF266816BF5A7_41</vt:lpwstr>
  </property>
</Properties>
</file>