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443" r:id="rId2"/>
    <p:sldId id="499" r:id="rId3"/>
    <p:sldId id="509" r:id="rId4"/>
    <p:sldId id="508" r:id="rId5"/>
    <p:sldId id="511" r:id="rId6"/>
    <p:sldId id="266" r:id="rId7"/>
    <p:sldId id="262" r:id="rId8"/>
    <p:sldId id="267" r:id="rId9"/>
    <p:sldId id="507" r:id="rId10"/>
    <p:sldId id="512" r:id="rId11"/>
    <p:sldId id="272" r:id="rId12"/>
    <p:sldId id="1444" r:id="rId13"/>
    <p:sldId id="1445" r:id="rId14"/>
    <p:sldId id="144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CBD16A-0875-F5C9-A9E2-96ED416666EB}" name="Gonen Ashkenasy" initials="GA" userId="4e940bc35f67d03a" providerId="Windows Live"/>
  <p188:author id="{39D11B82-8F6B-2100-8551-64427FC62CF3}" name="Eors Szathmary" initials="ES" userId="829530aad5c1ce5c" providerId="Windows Live"/>
  <p188:author id="{E8906CA2-53AA-8759-FE3D-72E4E84CC36D}" name="Andrew Griffiths" initials="AG" userId="7a0181c2df0dd34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B8984"/>
    <a:srgbClr val="FF0000"/>
    <a:srgbClr val="FF5050"/>
    <a:srgbClr val="4470C4"/>
    <a:srgbClr val="820082"/>
    <a:srgbClr val="9DF692"/>
    <a:srgbClr val="0000FF"/>
    <a:srgbClr val="008282"/>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66" autoAdjust="0"/>
    <p:restoredTop sz="96236" autoAdjust="0"/>
  </p:normalViewPr>
  <p:slideViewPr>
    <p:cSldViewPr snapToGrid="0">
      <p:cViewPr varScale="1">
        <p:scale>
          <a:sx n="90" d="100"/>
          <a:sy n="90" d="100"/>
        </p:scale>
        <p:origin x="88" y="416"/>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1B826-4023-4FFB-B9F7-9B0EA9C08F55}" type="datetimeFigureOut">
              <a:rPr lang="nl-NL" smtClean="0"/>
              <a:t>19-11-2024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5B0D5-2302-4AD3-8BC2-1ADDD24E574F}" type="slidenum">
              <a:rPr lang="nl-NL" smtClean="0"/>
              <a:t>‹#›</a:t>
            </a:fld>
            <a:endParaRPr lang="nl-NL"/>
          </a:p>
        </p:txBody>
      </p:sp>
    </p:spTree>
    <p:extLst>
      <p:ext uri="{BB962C8B-B14F-4D97-AF65-F5344CB8AC3E}">
        <p14:creationId xmlns:p14="http://schemas.microsoft.com/office/powerpoint/2010/main" val="627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010A5C2-FBF6-7662-C191-9E096AAF221B}"/>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C79D4198-CAE2-5AB2-86C5-D9F3FB435D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400050" indent="-400050" algn="l">
              <a:buAutoNum type="romanLcParenBoth"/>
            </a:pPr>
            <a:r>
              <a:rPr lang="hu-HU" sz="1800" b="0" i="0" u="none" strike="noStrike" baseline="0" dirty="0" err="1">
                <a:latin typeface="NimbusRomNo9L-Regu"/>
              </a:rPr>
              <a:t>insert</a:t>
            </a:r>
            <a:r>
              <a:rPr lang="hu-HU" sz="1800" b="0" i="0" u="none" strike="noStrike" baseline="0" dirty="0">
                <a:latin typeface="NimbusRomNo9L-Regu"/>
              </a:rPr>
              <a:t> a random </a:t>
            </a:r>
            <a:r>
              <a:rPr lang="en-US" sz="1800" b="0" i="0" u="none" strike="noStrike" baseline="0" dirty="0">
                <a:latin typeface="NimbusRomNo9L-Regu"/>
              </a:rPr>
              <a:t>instruction or remove an instruction at a random location</a:t>
            </a:r>
            <a:r>
              <a:rPr lang="hu-HU" sz="1800" b="0" i="0" u="none" strike="noStrike" baseline="0" dirty="0">
                <a:latin typeface="NimbusRomNo9L-Regu"/>
              </a:rPr>
              <a:t> </a:t>
            </a:r>
            <a:r>
              <a:rPr lang="en-US" sz="1800" b="0" i="0" u="none" strike="noStrike" baseline="0" dirty="0">
                <a:latin typeface="NimbusRomNo9L-Regu"/>
              </a:rPr>
              <a:t>in a component function,</a:t>
            </a:r>
            <a:endParaRPr lang="hu-HU" sz="1800" b="0" i="0" u="none" strike="noStrike" baseline="0">
              <a:latin typeface="NimbusRomNo9L-Regu"/>
            </a:endParaRPr>
          </a:p>
          <a:p>
            <a:pPr marL="400050" indent="-400050" algn="l">
              <a:buAutoNum type="romanLcParenBoth"/>
            </a:pPr>
            <a:r>
              <a:rPr lang="en-US" sz="1800" b="0" i="0" u="none" strike="noStrike" baseline="0">
                <a:latin typeface="NimbusRomNo9L-Regu"/>
              </a:rPr>
              <a:t> </a:t>
            </a:r>
            <a:r>
              <a:rPr lang="en-US" sz="1800" b="0" i="0" u="none" strike="noStrike" baseline="0" dirty="0">
                <a:latin typeface="NimbusRomNo9L-Regu"/>
              </a:rPr>
              <a:t>randomize all the instructions</a:t>
            </a:r>
            <a:r>
              <a:rPr lang="hu-HU" sz="1800" b="0" i="0" u="none" strike="noStrike" baseline="0" dirty="0">
                <a:latin typeface="NimbusRomNo9L-Regu"/>
              </a:rPr>
              <a:t> </a:t>
            </a:r>
            <a:r>
              <a:rPr lang="en-US" sz="1800" b="0" i="0" u="none" strike="noStrike" baseline="0" dirty="0">
                <a:latin typeface="NimbusRomNo9L-Regu"/>
              </a:rPr>
              <a:t>in a component function, or</a:t>
            </a:r>
            <a:endParaRPr lang="hu-HU" sz="1800" b="0" i="0" u="none" strike="noStrike" baseline="0" dirty="0">
              <a:latin typeface="NimbusRomNo9L-Regu"/>
            </a:endParaRPr>
          </a:p>
          <a:p>
            <a:pPr marL="400050" indent="-400050" algn="l">
              <a:buAutoNum type="romanLcParenBoth"/>
            </a:pPr>
            <a:r>
              <a:rPr lang="en-US" sz="1800" b="0" i="0" u="none" strike="noStrike" baseline="0" dirty="0">
                <a:latin typeface="NimbusRomNo9L-Regu"/>
              </a:rPr>
              <a:t>modify one of the arguments</a:t>
            </a:r>
            <a:r>
              <a:rPr lang="hu-HU" sz="1800" b="0" i="0" u="none" strike="noStrike" baseline="0" dirty="0">
                <a:latin typeface="NimbusRomNo9L-Regu"/>
              </a:rPr>
              <a:t> </a:t>
            </a:r>
            <a:r>
              <a:rPr lang="en-US" sz="1800" b="0" i="0" u="none" strike="noStrike" baseline="0" dirty="0">
                <a:latin typeface="NimbusRomNo9L-Regu"/>
              </a:rPr>
              <a:t>of an instruction by replacing it with a random choice</a:t>
            </a:r>
            <a:r>
              <a:rPr lang="hu-HU" sz="1800" b="0" i="0" u="none" strike="noStrike" baseline="0" dirty="0">
                <a:latin typeface="NimbusRomNo9L-Regu"/>
              </a:rPr>
              <a:t> </a:t>
            </a:r>
            <a:r>
              <a:rPr lang="en-US" sz="1800" b="0" i="0" u="none" strike="noStrike" baseline="0" dirty="0">
                <a:latin typeface="NimbusRomNo9L-Regu"/>
              </a:rPr>
              <a:t>(</a:t>
            </a:r>
            <a:r>
              <a:rPr lang="en-US" sz="1800" b="0" i="0" u="none" strike="noStrike" baseline="0" dirty="0">
                <a:latin typeface="NimbusRomNo9L-ReguItal"/>
              </a:rPr>
              <a:t>e.g</a:t>
            </a:r>
            <a:r>
              <a:rPr lang="en-US" sz="1800" b="0" i="0" u="none" strike="noStrike" baseline="0" dirty="0">
                <a:latin typeface="NimbusRomNo9L-Regu"/>
              </a:rPr>
              <a:t>. “swap the output address” or “change the value of a</a:t>
            </a:r>
          </a:p>
          <a:p>
            <a:pPr algn="l"/>
            <a:r>
              <a:rPr lang="hu-HU" sz="1800" b="0" i="0" u="none" strike="noStrike" baseline="0" dirty="0">
                <a:latin typeface="NimbusRomNo9L-Regu"/>
              </a:rPr>
              <a:t>constant”)</a:t>
            </a:r>
            <a:endParaRPr lang="hu-HU" dirty="0"/>
          </a:p>
        </p:txBody>
      </p:sp>
      <p:sp>
        <p:nvSpPr>
          <p:cNvPr id="4" name="Dia számának helye 3"/>
          <p:cNvSpPr>
            <a:spLocks noGrp="1"/>
          </p:cNvSpPr>
          <p:nvPr>
            <p:ph type="sldNum" sz="quarter" idx="5"/>
          </p:nvPr>
        </p:nvSpPr>
        <p:spPr/>
        <p:txBody>
          <a:bodyPr/>
          <a:lstStyle/>
          <a:p>
            <a:fld id="{AF057E06-6D32-F440-8120-F9ADDEB219AF}" type="slidenum">
              <a:rPr lang="en-US" smtClean="0"/>
              <a:t>7</a:t>
            </a:fld>
            <a:endParaRPr lang="en-US"/>
          </a:p>
        </p:txBody>
      </p:sp>
    </p:spTree>
    <p:extLst>
      <p:ext uri="{BB962C8B-B14F-4D97-AF65-F5344CB8AC3E}">
        <p14:creationId xmlns:p14="http://schemas.microsoft.com/office/powerpoint/2010/main" val="136940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fld id="{AF057E06-6D32-F440-8120-F9ADDEB219AF}" type="slidenum">
              <a:rPr lang="en-US" smtClean="0"/>
              <a:t>9</a:t>
            </a:fld>
            <a:endParaRPr lang="en-US"/>
          </a:p>
        </p:txBody>
      </p:sp>
    </p:spTree>
    <p:extLst>
      <p:ext uri="{BB962C8B-B14F-4D97-AF65-F5344CB8AC3E}">
        <p14:creationId xmlns:p14="http://schemas.microsoft.com/office/powerpoint/2010/main" val="425519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69FA-A626-4E5D-8EAD-DD85360065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BD96F8B-CAD4-4FA0-BAD2-0A5FE3A69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7B65E8A7-348E-4FB7-869C-83C13782A3E6}"/>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5" name="Footer Placeholder 4">
            <a:extLst>
              <a:ext uri="{FF2B5EF4-FFF2-40B4-BE49-F238E27FC236}">
                <a16:creationId xmlns:a16="http://schemas.microsoft.com/office/drawing/2014/main" id="{EBED72B8-FB52-4D58-A96B-7DBC99A70FA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F0459D8-0C94-4D30-85F8-4E71B9FD8504}"/>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38060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001B-EFBC-4D2B-94BA-0FED361AEB60}"/>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39821F6-810D-4AD5-AFCB-3D816B8210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ADD0C95-8C21-457E-8B83-5106DC1B1FCB}"/>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5" name="Footer Placeholder 4">
            <a:extLst>
              <a:ext uri="{FF2B5EF4-FFF2-40B4-BE49-F238E27FC236}">
                <a16:creationId xmlns:a16="http://schemas.microsoft.com/office/drawing/2014/main" id="{067DB7AB-19C4-4F4D-9430-F54EADC7292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58C162C-B9A1-433A-8C12-356516D43F9A}"/>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378344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CE925-B008-4A68-98C4-39BE4D1C85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D2C51B9-6D1D-41E9-B544-A25085B5CF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7EE1305-308C-41F5-A70D-6F1BA90EB21A}"/>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5" name="Footer Placeholder 4">
            <a:extLst>
              <a:ext uri="{FF2B5EF4-FFF2-40B4-BE49-F238E27FC236}">
                <a16:creationId xmlns:a16="http://schemas.microsoft.com/office/drawing/2014/main" id="{3BC5C684-A0E9-4E15-B3BA-30F1B393A4E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287961F-E060-4DF2-B894-B4848E6809EB}"/>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19812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4946-BE66-4805-BFE3-B6B0F62729CC}"/>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78004D33-42A2-4DDD-A13C-971B1BAD31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FBBE22D-D8B1-4D15-A2C4-73D1183D0B71}"/>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5" name="Footer Placeholder 4">
            <a:extLst>
              <a:ext uri="{FF2B5EF4-FFF2-40B4-BE49-F238E27FC236}">
                <a16:creationId xmlns:a16="http://schemas.microsoft.com/office/drawing/2014/main" id="{E286C6CC-5D3A-4243-8818-E3179E00D75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2B5AE7C-E8D5-4823-B28F-6D9351BAD08C}"/>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387835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4045-DA74-497C-8DDA-D14F6ABC4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037CD78E-000A-4122-9B2F-362E1D77C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EC44A3-8C70-471B-B6F6-47AAF57494FD}"/>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5" name="Footer Placeholder 4">
            <a:extLst>
              <a:ext uri="{FF2B5EF4-FFF2-40B4-BE49-F238E27FC236}">
                <a16:creationId xmlns:a16="http://schemas.microsoft.com/office/drawing/2014/main" id="{FBC96ECC-5F39-44EF-BCA0-2FB1115CDAA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1E0E9E5-AF30-4D0B-8CAD-DA650821298E}"/>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214760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7AC0-325A-478F-9304-E1BF4C7F941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345DB1D8-65CA-45C6-BD4E-EAACBF04E7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73604614-9038-49EC-B817-873035A372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2661AAC5-9EFF-4230-A02D-1D0B4DEA2FC0}"/>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6" name="Footer Placeholder 5">
            <a:extLst>
              <a:ext uri="{FF2B5EF4-FFF2-40B4-BE49-F238E27FC236}">
                <a16:creationId xmlns:a16="http://schemas.microsoft.com/office/drawing/2014/main" id="{454EBF57-2DFA-477D-A409-95B481F0FB4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2CB7E28-E970-4402-B60D-DB982985CDD2}"/>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344392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8F07-FF91-429D-95E7-3C8F7CC2BB4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E019A8F2-2FB6-40D2-AE46-3C79B9EE9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8194EF-28F5-4726-BC7F-F6CEF69A0B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1859066E-012A-4EA9-BFAF-0A07C887D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CA14BC-E3DF-49D3-A629-C77FF75891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DBF4718B-3E1A-41BE-B765-AC5313D15E47}"/>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8" name="Footer Placeholder 7">
            <a:extLst>
              <a:ext uri="{FF2B5EF4-FFF2-40B4-BE49-F238E27FC236}">
                <a16:creationId xmlns:a16="http://schemas.microsoft.com/office/drawing/2014/main" id="{04612ABF-0EAB-4437-873C-5398AE798E7D}"/>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9943CE10-E44A-4486-8D7B-8E3921373922}"/>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49064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1FF0-AA58-4A1C-9E24-0E8FFDC73909}"/>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C8739928-AAAA-4B46-95E4-41F7295E9C62}"/>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4" name="Footer Placeholder 3">
            <a:extLst>
              <a:ext uri="{FF2B5EF4-FFF2-40B4-BE49-F238E27FC236}">
                <a16:creationId xmlns:a16="http://schemas.microsoft.com/office/drawing/2014/main" id="{2E7C2C10-F638-45E0-85F1-B6164F689A64}"/>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0CD63C4-F171-4E38-9516-0ABF128B441D}"/>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386885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E4BDC-BA53-47FD-BCAD-E82A872E687B}"/>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3" name="Footer Placeholder 2">
            <a:extLst>
              <a:ext uri="{FF2B5EF4-FFF2-40B4-BE49-F238E27FC236}">
                <a16:creationId xmlns:a16="http://schemas.microsoft.com/office/drawing/2014/main" id="{3CE0EBBC-654A-493E-BF0F-07D24061B501}"/>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91328131-2CF7-4CEB-8491-48A16422ACFC}"/>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280527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F8BA-2EBB-4BC0-AD1B-E34A17B58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2A355691-865E-4AE1-86A6-1673731D9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41061FD3-AD3B-4BFF-BAF2-D21939A51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B193E-C641-45E0-87C9-7049B42DAF11}"/>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6" name="Footer Placeholder 5">
            <a:extLst>
              <a:ext uri="{FF2B5EF4-FFF2-40B4-BE49-F238E27FC236}">
                <a16:creationId xmlns:a16="http://schemas.microsoft.com/office/drawing/2014/main" id="{0AAF2285-AC06-4ABA-B4A3-1312E120A8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D96BFD0-401C-4442-8717-895FA453F6E7}"/>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211620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1B7C-8F60-427F-B30F-A73746942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C9A08BCD-AD3F-47AA-BC4A-053B146F8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4A642F0-89D9-4C5A-AEFC-67A6921A6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063126-9C94-448C-9088-8269FEE0C945}"/>
              </a:ext>
            </a:extLst>
          </p:cNvPr>
          <p:cNvSpPr>
            <a:spLocks noGrp="1"/>
          </p:cNvSpPr>
          <p:nvPr>
            <p:ph type="dt" sz="half" idx="10"/>
          </p:nvPr>
        </p:nvSpPr>
        <p:spPr/>
        <p:txBody>
          <a:bodyPr/>
          <a:lstStyle/>
          <a:p>
            <a:fld id="{4C37D4F5-0521-413E-9E9F-0F36FE6B3810}" type="datetimeFigureOut">
              <a:rPr lang="nl-NL" smtClean="0"/>
              <a:t>19-11-2024</a:t>
            </a:fld>
            <a:endParaRPr lang="nl-NL"/>
          </a:p>
        </p:txBody>
      </p:sp>
      <p:sp>
        <p:nvSpPr>
          <p:cNvPr id="6" name="Footer Placeholder 5">
            <a:extLst>
              <a:ext uri="{FF2B5EF4-FFF2-40B4-BE49-F238E27FC236}">
                <a16:creationId xmlns:a16="http://schemas.microsoft.com/office/drawing/2014/main" id="{5A3B0F36-3A56-4C5C-80C9-6BDE8AFCE5F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F2084B08-27C9-4F65-A41B-CF8530115635}"/>
              </a:ext>
            </a:extLst>
          </p:cNvPr>
          <p:cNvSpPr>
            <a:spLocks noGrp="1"/>
          </p:cNvSpPr>
          <p:nvPr>
            <p:ph type="sldNum" sz="quarter" idx="12"/>
          </p:nvPr>
        </p:nvSpPr>
        <p:spPr/>
        <p:txBody>
          <a:bodyPr/>
          <a:lstStyle/>
          <a:p>
            <a:fld id="{DF4DC419-9639-4C51-8A3D-686C05B9FF57}" type="slidenum">
              <a:rPr lang="nl-NL" smtClean="0"/>
              <a:t>‹#›</a:t>
            </a:fld>
            <a:endParaRPr lang="nl-NL"/>
          </a:p>
        </p:txBody>
      </p:sp>
    </p:spTree>
    <p:extLst>
      <p:ext uri="{BB962C8B-B14F-4D97-AF65-F5344CB8AC3E}">
        <p14:creationId xmlns:p14="http://schemas.microsoft.com/office/powerpoint/2010/main" val="266017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94346-4351-44BE-B242-B06BA9D0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E9948ACC-28AD-46B2-8657-0CDFDD938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4B416F8-3102-4FB0-806B-A5649959A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7D4F5-0521-413E-9E9F-0F36FE6B3810}" type="datetimeFigureOut">
              <a:rPr lang="nl-NL" smtClean="0"/>
              <a:t>19-11-2024</a:t>
            </a:fld>
            <a:endParaRPr lang="nl-NL"/>
          </a:p>
        </p:txBody>
      </p:sp>
      <p:sp>
        <p:nvSpPr>
          <p:cNvPr id="5" name="Footer Placeholder 4">
            <a:extLst>
              <a:ext uri="{FF2B5EF4-FFF2-40B4-BE49-F238E27FC236}">
                <a16:creationId xmlns:a16="http://schemas.microsoft.com/office/drawing/2014/main" id="{6C025D87-B180-4B4F-BB70-08D411882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67FB0CB5-CE3A-416F-A5E9-DD2E2C5CA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DC419-9639-4C51-8A3D-686C05B9FF57}" type="slidenum">
              <a:rPr lang="nl-NL" smtClean="0"/>
              <a:t>‹#›</a:t>
            </a:fld>
            <a:endParaRPr lang="nl-NL"/>
          </a:p>
        </p:txBody>
      </p:sp>
    </p:spTree>
    <p:extLst>
      <p:ext uri="{BB962C8B-B14F-4D97-AF65-F5344CB8AC3E}">
        <p14:creationId xmlns:p14="http://schemas.microsoft.com/office/powerpoint/2010/main" val="124008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menides Foundation">
            <a:extLst>
              <a:ext uri="{FF2B5EF4-FFF2-40B4-BE49-F238E27FC236}">
                <a16:creationId xmlns:a16="http://schemas.microsoft.com/office/drawing/2014/main" id="{01DCFA64-6521-5470-B961-53EBBA4248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6792" y="5927310"/>
            <a:ext cx="1654604" cy="556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istorisches Anwesen mit exzellentem Potential">
            <a:extLst>
              <a:ext uri="{FF2B5EF4-FFF2-40B4-BE49-F238E27FC236}">
                <a16:creationId xmlns:a16="http://schemas.microsoft.com/office/drawing/2014/main" id="{C3635B37-6B44-FC7A-F653-140A295E71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92" y="4442629"/>
            <a:ext cx="1997504" cy="1264377"/>
          </a:xfrm>
          <a:prstGeom prst="rect">
            <a:avLst/>
          </a:prstGeom>
          <a:noFill/>
          <a:extLst>
            <a:ext uri="{909E8E84-426E-40DD-AFC4-6F175D3DCCD1}">
              <a14:hiddenFill xmlns:a14="http://schemas.microsoft.com/office/drawing/2010/main">
                <a:solidFill>
                  <a:srgbClr val="FFFFFF"/>
                </a:solidFill>
              </a14:hiddenFill>
            </a:ext>
          </a:extLst>
        </p:spPr>
      </p:pic>
      <p:sp>
        <p:nvSpPr>
          <p:cNvPr id="6" name="Alcím 5">
            <a:extLst>
              <a:ext uri="{FF2B5EF4-FFF2-40B4-BE49-F238E27FC236}">
                <a16:creationId xmlns:a16="http://schemas.microsoft.com/office/drawing/2014/main" id="{F08C1DE6-C33F-4EE3-5E35-012F79AD6ADF}"/>
              </a:ext>
            </a:extLst>
          </p:cNvPr>
          <p:cNvSpPr>
            <a:spLocks noGrp="1"/>
          </p:cNvSpPr>
          <p:nvPr>
            <p:ph type="subTitle" idx="1"/>
          </p:nvPr>
        </p:nvSpPr>
        <p:spPr>
          <a:xfrm>
            <a:off x="1559298" y="3356854"/>
            <a:ext cx="9144000" cy="627062"/>
          </a:xfrm>
        </p:spPr>
        <p:txBody>
          <a:bodyPr>
            <a:normAutofit/>
          </a:bodyPr>
          <a:lstStyle/>
          <a:p>
            <a:r>
              <a:rPr lang="hu-HU" sz="3600" dirty="0"/>
              <a:t>Eörs Szathmáry</a:t>
            </a:r>
            <a:endParaRPr lang="en-GB" sz="3600" dirty="0"/>
          </a:p>
        </p:txBody>
      </p:sp>
      <p:sp>
        <p:nvSpPr>
          <p:cNvPr id="10" name="AutoShape 8">
            <a:extLst>
              <a:ext uri="{FF2B5EF4-FFF2-40B4-BE49-F238E27FC236}">
                <a16:creationId xmlns:a16="http://schemas.microsoft.com/office/drawing/2014/main" id="{EBD94821-C21F-5B95-BBC6-88D81024D65D}"/>
              </a:ext>
            </a:extLst>
          </p:cNvPr>
          <p:cNvSpPr>
            <a:spLocks noChangeAspect="1" noChangeArrowheads="1"/>
          </p:cNvSpPr>
          <p:nvPr/>
        </p:nvSpPr>
        <p:spPr bwMode="auto">
          <a:xfrm>
            <a:off x="7848600" y="3781552"/>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Home">
            <a:extLst>
              <a:ext uri="{FF2B5EF4-FFF2-40B4-BE49-F238E27FC236}">
                <a16:creationId xmlns:a16="http://schemas.microsoft.com/office/drawing/2014/main" id="{882C7F11-D990-026D-8B55-FDF86A13358F}"/>
              </a:ext>
            </a:extLst>
          </p:cNvPr>
          <p:cNvSpPr>
            <a:spLocks noChangeAspect="1" noChangeArrowheads="1"/>
          </p:cNvSpPr>
          <p:nvPr/>
        </p:nvSpPr>
        <p:spPr bwMode="auto">
          <a:xfrm>
            <a:off x="59436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 name="Kép 13" descr="A képen Betűtípus, poszter, Grafika, szimbólum látható&#10;&#10;Automatikusan generált leírás">
            <a:extLst>
              <a:ext uri="{FF2B5EF4-FFF2-40B4-BE49-F238E27FC236}">
                <a16:creationId xmlns:a16="http://schemas.microsoft.com/office/drawing/2014/main" id="{32438F78-8AC8-5CF5-12B7-E8E211B6DF94}"/>
              </a:ext>
            </a:extLst>
          </p:cNvPr>
          <p:cNvPicPr>
            <a:picLocks noChangeAspect="1"/>
          </p:cNvPicPr>
          <p:nvPr/>
        </p:nvPicPr>
        <p:blipFill>
          <a:blip r:embed="rId4"/>
          <a:stretch>
            <a:fillRect/>
          </a:stretch>
        </p:blipFill>
        <p:spPr>
          <a:xfrm>
            <a:off x="10779211" y="4441341"/>
            <a:ext cx="1219200" cy="1428750"/>
          </a:xfrm>
          <a:prstGeom prst="rect">
            <a:avLst/>
          </a:prstGeom>
        </p:spPr>
      </p:pic>
      <p:pic>
        <p:nvPicPr>
          <p:cNvPr id="16" name="Kép 15">
            <a:extLst>
              <a:ext uri="{FF2B5EF4-FFF2-40B4-BE49-F238E27FC236}">
                <a16:creationId xmlns:a16="http://schemas.microsoft.com/office/drawing/2014/main" id="{30AE3356-0510-C92D-D8F2-0B8216CDE0FA}"/>
              </a:ext>
            </a:extLst>
          </p:cNvPr>
          <p:cNvPicPr>
            <a:picLocks noChangeAspect="1"/>
          </p:cNvPicPr>
          <p:nvPr/>
        </p:nvPicPr>
        <p:blipFill>
          <a:blip r:embed="rId5"/>
          <a:stretch>
            <a:fillRect/>
          </a:stretch>
        </p:blipFill>
        <p:spPr>
          <a:xfrm>
            <a:off x="10043491" y="5848857"/>
            <a:ext cx="2226366" cy="860862"/>
          </a:xfrm>
          <a:prstGeom prst="rect">
            <a:avLst/>
          </a:prstGeom>
        </p:spPr>
      </p:pic>
      <p:pic>
        <p:nvPicPr>
          <p:cNvPr id="2064" name="Picture 16" descr="ELTE TTK Doktorandusz Önkormányzat | Budapest">
            <a:extLst>
              <a:ext uri="{FF2B5EF4-FFF2-40B4-BE49-F238E27FC236}">
                <a16:creationId xmlns:a16="http://schemas.microsoft.com/office/drawing/2014/main" id="{5876E41E-C337-665C-DB08-3BCB7DE6226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69296" y="4306723"/>
            <a:ext cx="31623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C4785739-0E6A-9FDE-CFAD-282D328526B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20127" y="5932801"/>
            <a:ext cx="1460638" cy="737305"/>
          </a:xfrm>
          <a:prstGeom prst="rect">
            <a:avLst/>
          </a:prstGeom>
          <a:noFill/>
          <a:extLst>
            <a:ext uri="{909E8E84-426E-40DD-AFC4-6F175D3DCCD1}">
              <a14:hiddenFill xmlns:a14="http://schemas.microsoft.com/office/drawing/2010/main">
                <a:solidFill>
                  <a:srgbClr val="FFFFFF"/>
                </a:solidFill>
              </a14:hiddenFill>
            </a:ext>
          </a:extLst>
        </p:spPr>
      </p:pic>
      <p:sp>
        <p:nvSpPr>
          <p:cNvPr id="4" name="Cím 3">
            <a:extLst>
              <a:ext uri="{FF2B5EF4-FFF2-40B4-BE49-F238E27FC236}">
                <a16:creationId xmlns:a16="http://schemas.microsoft.com/office/drawing/2014/main" id="{29800A0B-D005-054F-F5B5-B4BF07C6E325}"/>
              </a:ext>
            </a:extLst>
          </p:cNvPr>
          <p:cNvSpPr>
            <a:spLocks noGrp="1"/>
          </p:cNvSpPr>
          <p:nvPr>
            <p:ph type="ctrTitle"/>
          </p:nvPr>
        </p:nvSpPr>
        <p:spPr>
          <a:xfrm>
            <a:off x="1080694" y="2156746"/>
            <a:ext cx="10101208" cy="1144437"/>
          </a:xfrm>
        </p:spPr>
        <p:txBody>
          <a:bodyPr>
            <a:normAutofit fontScale="90000"/>
          </a:bodyPr>
          <a:lstStyle/>
          <a:p>
            <a:br>
              <a:rPr lang="hu-HU" dirty="0"/>
            </a:br>
            <a:r>
              <a:rPr lang="hu-HU" dirty="0" err="1"/>
              <a:t>Evolvable</a:t>
            </a:r>
            <a:r>
              <a:rPr lang="hu-HU" dirty="0"/>
              <a:t> AI </a:t>
            </a:r>
            <a:r>
              <a:rPr lang="hu-HU" dirty="0" err="1"/>
              <a:t>as</a:t>
            </a:r>
            <a:r>
              <a:rPr lang="hu-HU" dirty="0"/>
              <a:t> an </a:t>
            </a:r>
            <a:r>
              <a:rPr lang="hu-HU" dirty="0" err="1"/>
              <a:t>Existential</a:t>
            </a:r>
            <a:r>
              <a:rPr lang="hu-HU" dirty="0"/>
              <a:t> </a:t>
            </a:r>
            <a:r>
              <a:rPr lang="hu-HU" dirty="0" err="1"/>
              <a:t>Threat</a:t>
            </a:r>
            <a:r>
              <a:rPr lang="hu-HU" dirty="0"/>
              <a:t> </a:t>
            </a:r>
            <a:r>
              <a:rPr lang="hu-HU" dirty="0" err="1"/>
              <a:t>to</a:t>
            </a:r>
            <a:r>
              <a:rPr lang="hu-HU" dirty="0"/>
              <a:t> </a:t>
            </a:r>
            <a:r>
              <a:rPr lang="hu-HU" dirty="0" err="1"/>
              <a:t>Humanity</a:t>
            </a:r>
            <a:endParaRPr lang="hu-HU" dirty="0"/>
          </a:p>
        </p:txBody>
      </p:sp>
      <p:pic>
        <p:nvPicPr>
          <p:cNvPr id="3" name="Kép 2">
            <a:extLst>
              <a:ext uri="{FF2B5EF4-FFF2-40B4-BE49-F238E27FC236}">
                <a16:creationId xmlns:a16="http://schemas.microsoft.com/office/drawing/2014/main" id="{0163DF33-A096-49FA-9257-8834B8F30B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56297" y="384007"/>
            <a:ext cx="2247717" cy="1322187"/>
          </a:xfrm>
          <a:prstGeom prst="rect">
            <a:avLst/>
          </a:prstGeom>
        </p:spPr>
      </p:pic>
    </p:spTree>
    <p:extLst>
      <p:ext uri="{BB962C8B-B14F-4D97-AF65-F5344CB8AC3E}">
        <p14:creationId xmlns:p14="http://schemas.microsoft.com/office/powerpoint/2010/main" val="335650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148F6A-7AD8-1634-079D-F71B60B9E458}"/>
              </a:ext>
            </a:extLst>
          </p:cNvPr>
          <p:cNvSpPr>
            <a:spLocks noGrp="1"/>
          </p:cNvSpPr>
          <p:nvPr>
            <p:ph type="title"/>
          </p:nvPr>
        </p:nvSpPr>
        <p:spPr>
          <a:xfrm>
            <a:off x="452154" y="136329"/>
            <a:ext cx="11212797" cy="1142471"/>
          </a:xfrm>
        </p:spPr>
        <p:txBody>
          <a:bodyPr/>
          <a:lstStyle/>
          <a:p>
            <a:pPr algn="ctr"/>
            <a:r>
              <a:rPr lang="hu-HU" dirty="0"/>
              <a:t>A </a:t>
            </a:r>
            <a:r>
              <a:rPr lang="hu-HU" dirty="0" err="1"/>
              <a:t>tale</a:t>
            </a:r>
            <a:r>
              <a:rPr lang="hu-HU" dirty="0"/>
              <a:t> of </a:t>
            </a:r>
            <a:r>
              <a:rPr lang="hu-HU" dirty="0" err="1"/>
              <a:t>the</a:t>
            </a:r>
            <a:r>
              <a:rPr lang="hu-HU" dirty="0"/>
              <a:t> </a:t>
            </a:r>
            <a:r>
              <a:rPr lang="hu-HU" dirty="0" err="1"/>
              <a:t>liver</a:t>
            </a:r>
            <a:r>
              <a:rPr lang="hu-HU" dirty="0"/>
              <a:t> </a:t>
            </a:r>
            <a:r>
              <a:rPr lang="hu-HU" dirty="0" err="1"/>
              <a:t>fluke</a:t>
            </a:r>
            <a:endParaRPr lang="en-GB" dirty="0"/>
          </a:p>
        </p:txBody>
      </p:sp>
      <p:pic>
        <p:nvPicPr>
          <p:cNvPr id="1026" name="Picture 2" descr="Ants and flukes – Nordic Food Lab">
            <a:extLst>
              <a:ext uri="{FF2B5EF4-FFF2-40B4-BE49-F238E27FC236}">
                <a16:creationId xmlns:a16="http://schemas.microsoft.com/office/drawing/2014/main" id="{D6C0860D-CB7E-419D-36B2-F4A08984972E}"/>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995884" y="1406077"/>
            <a:ext cx="6047373" cy="4782923"/>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D56D34E8-BAC7-27FD-34F6-A6C8BAB3AE63}"/>
              </a:ext>
            </a:extLst>
          </p:cNvPr>
          <p:cNvSpPr txBox="1"/>
          <p:nvPr/>
        </p:nvSpPr>
        <p:spPr>
          <a:xfrm>
            <a:off x="7986793" y="2097852"/>
            <a:ext cx="3678158" cy="2965364"/>
          </a:xfrm>
          <a:prstGeom prst="rect">
            <a:avLst/>
          </a:prstGeom>
          <a:noFill/>
        </p:spPr>
        <p:txBody>
          <a:bodyPr wrap="square" rtlCol="0">
            <a:spAutoFit/>
          </a:bodyPr>
          <a:lstStyle/>
          <a:p>
            <a:pPr marL="457200" indent="-457200">
              <a:buFont typeface="Arial" panose="020B0604020202020204" pitchFamily="34" charset="0"/>
              <a:buChar char="•"/>
            </a:pPr>
            <a:r>
              <a:rPr lang="hu-HU" sz="2667" dirty="0" err="1"/>
              <a:t>Complex</a:t>
            </a:r>
            <a:r>
              <a:rPr lang="hu-HU" sz="2667" dirty="0"/>
              <a:t> </a:t>
            </a:r>
            <a:r>
              <a:rPr lang="hu-HU" sz="2667" dirty="0" err="1"/>
              <a:t>lifecycle</a:t>
            </a:r>
            <a:r>
              <a:rPr lang="hu-HU" sz="2667" dirty="0"/>
              <a:t>: </a:t>
            </a:r>
            <a:r>
              <a:rPr lang="hu-HU" sz="2667" dirty="0" err="1"/>
              <a:t>transits</a:t>
            </a:r>
            <a:r>
              <a:rPr lang="hu-HU" sz="2667" dirty="0"/>
              <a:t> </a:t>
            </a:r>
            <a:r>
              <a:rPr lang="hu-HU" sz="2667" dirty="0" err="1"/>
              <a:t>different</a:t>
            </a:r>
            <a:r>
              <a:rPr lang="hu-HU" sz="2667" dirty="0"/>
              <a:t> </a:t>
            </a:r>
            <a:r>
              <a:rPr lang="hu-HU" sz="2667" dirty="0" err="1"/>
              <a:t>hosts</a:t>
            </a:r>
            <a:endParaRPr lang="hu-HU" sz="2667" dirty="0"/>
          </a:p>
          <a:p>
            <a:pPr marL="457200" indent="-457200">
              <a:buFont typeface="Arial" panose="020B0604020202020204" pitchFamily="34" charset="0"/>
              <a:buChar char="•"/>
            </a:pPr>
            <a:endParaRPr lang="hu-HU" sz="2667" dirty="0"/>
          </a:p>
          <a:p>
            <a:pPr marL="457200" indent="-457200">
              <a:buFont typeface="Arial" panose="020B0604020202020204" pitchFamily="34" charset="0"/>
              <a:buChar char="•"/>
            </a:pPr>
            <a:r>
              <a:rPr lang="hu-HU" sz="2667" dirty="0" err="1"/>
              <a:t>Manipulates</a:t>
            </a:r>
            <a:r>
              <a:rPr lang="hu-HU" sz="2667" dirty="0"/>
              <a:t> a </a:t>
            </a:r>
            <a:r>
              <a:rPr lang="hu-HU" sz="2667" dirty="0" err="1"/>
              <a:t>much</a:t>
            </a:r>
            <a:r>
              <a:rPr lang="hu-HU" sz="2667" dirty="0"/>
              <a:t> more </a:t>
            </a:r>
            <a:r>
              <a:rPr lang="hu-HU" sz="2667" dirty="0" err="1"/>
              <a:t>compex</a:t>
            </a:r>
            <a:r>
              <a:rPr lang="hu-HU" sz="2667" dirty="0"/>
              <a:t> </a:t>
            </a:r>
            <a:r>
              <a:rPr lang="hu-HU" sz="2667" dirty="0" err="1"/>
              <a:t>cognitive</a:t>
            </a:r>
            <a:r>
              <a:rPr lang="hu-HU" sz="2667" dirty="0"/>
              <a:t> </a:t>
            </a:r>
            <a:r>
              <a:rPr lang="hu-HU" sz="2667" dirty="0" err="1"/>
              <a:t>system</a:t>
            </a:r>
            <a:endParaRPr lang="en-GB" sz="2667" dirty="0"/>
          </a:p>
        </p:txBody>
      </p:sp>
      <p:pic>
        <p:nvPicPr>
          <p:cNvPr id="5" name="Kép 4">
            <a:extLst>
              <a:ext uri="{FF2B5EF4-FFF2-40B4-BE49-F238E27FC236}">
                <a16:creationId xmlns:a16="http://schemas.microsoft.com/office/drawing/2014/main" id="{7FBDBCE7-F620-A6E9-7026-CA85F02CA5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251497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E3EF398-11D0-EDCD-1A72-223B336128D4}"/>
              </a:ext>
            </a:extLst>
          </p:cNvPr>
          <p:cNvSpPr>
            <a:spLocks noGrp="1"/>
          </p:cNvSpPr>
          <p:nvPr>
            <p:ph type="title"/>
          </p:nvPr>
        </p:nvSpPr>
        <p:spPr/>
        <p:txBody>
          <a:bodyPr/>
          <a:lstStyle/>
          <a:p>
            <a:r>
              <a:rPr lang="hu-HU" dirty="0"/>
              <a:t>MI </a:t>
            </a:r>
            <a:r>
              <a:rPr lang="hu-HU" dirty="0" err="1"/>
              <a:t>Armaggedon</a:t>
            </a:r>
            <a:r>
              <a:rPr lang="hu-HU" dirty="0"/>
              <a:t>: </a:t>
            </a:r>
            <a:r>
              <a:rPr lang="hu-HU" dirty="0" err="1"/>
              <a:t>the</a:t>
            </a:r>
            <a:r>
              <a:rPr lang="hu-HU" dirty="0"/>
              <a:t> </a:t>
            </a:r>
            <a:r>
              <a:rPr lang="hu-HU" dirty="0" err="1"/>
              <a:t>risk</a:t>
            </a:r>
            <a:r>
              <a:rPr lang="hu-HU" dirty="0"/>
              <a:t> of </a:t>
            </a:r>
            <a:r>
              <a:rPr lang="hu-HU" dirty="0" err="1"/>
              <a:t>intelligent</a:t>
            </a:r>
            <a:r>
              <a:rPr lang="hu-HU" dirty="0"/>
              <a:t> </a:t>
            </a:r>
            <a:r>
              <a:rPr lang="hu-HU" dirty="0" err="1"/>
              <a:t>viruses</a:t>
            </a:r>
            <a:endParaRPr lang="hu-HU" dirty="0"/>
          </a:p>
        </p:txBody>
      </p:sp>
      <p:sp>
        <p:nvSpPr>
          <p:cNvPr id="3" name="Tartalom helye 2">
            <a:extLst>
              <a:ext uri="{FF2B5EF4-FFF2-40B4-BE49-F238E27FC236}">
                <a16:creationId xmlns:a16="http://schemas.microsoft.com/office/drawing/2014/main" id="{8779B930-B7EA-6944-E2ED-8BA9C2162245}"/>
              </a:ext>
            </a:extLst>
          </p:cNvPr>
          <p:cNvSpPr>
            <a:spLocks noGrp="1"/>
          </p:cNvSpPr>
          <p:nvPr>
            <p:ph idx="1"/>
          </p:nvPr>
        </p:nvSpPr>
        <p:spPr>
          <a:xfrm>
            <a:off x="452154" y="1507012"/>
            <a:ext cx="11212797" cy="4503641"/>
          </a:xfrm>
        </p:spPr>
        <p:txBody>
          <a:bodyPr/>
          <a:lstStyle/>
          <a:p>
            <a:r>
              <a:rPr lang="en-US" dirty="0"/>
              <a:t>Computer viruses can sometimes modify themselves to avoid detection by anti-virus</a:t>
            </a:r>
            <a:r>
              <a:rPr lang="hu-HU" dirty="0"/>
              <a:t> </a:t>
            </a:r>
            <a:r>
              <a:rPr lang="en-US" dirty="0"/>
              <a:t>software, making them more challenging to detect</a:t>
            </a:r>
            <a:r>
              <a:rPr lang="hu-HU" dirty="0"/>
              <a:t>. </a:t>
            </a:r>
          </a:p>
          <a:p>
            <a:r>
              <a:rPr lang="en-US" dirty="0"/>
              <a:t>AI continues to advance. Its capabilities now include writing software — and that</a:t>
            </a:r>
            <a:r>
              <a:rPr lang="hu-HU" dirty="0"/>
              <a:t> </a:t>
            </a:r>
            <a:r>
              <a:rPr lang="en-US" dirty="0"/>
              <a:t>includes creating viruses</a:t>
            </a:r>
            <a:r>
              <a:rPr lang="hu-HU" dirty="0"/>
              <a:t>.</a:t>
            </a:r>
          </a:p>
          <a:p>
            <a:r>
              <a:rPr lang="en-US" dirty="0"/>
              <a:t>Any day, a stupid or malicious human could instruct an AI to</a:t>
            </a:r>
            <a:r>
              <a:rPr lang="hu-HU" dirty="0"/>
              <a:t> </a:t>
            </a:r>
            <a:r>
              <a:rPr lang="en-US" dirty="0"/>
              <a:t>develop a virus that is itself an AI.</a:t>
            </a:r>
            <a:endParaRPr lang="hu-HU" dirty="0"/>
          </a:p>
          <a:p>
            <a:r>
              <a:rPr lang="en-US" dirty="0"/>
              <a:t>This creation could in turn become the forebear of a</a:t>
            </a:r>
            <a:r>
              <a:rPr lang="hu-HU" dirty="0"/>
              <a:t> </a:t>
            </a:r>
            <a:r>
              <a:rPr lang="en-US" dirty="0"/>
              <a:t>new breed of intelligent viruses that replicate and create new improved versions of itself.</a:t>
            </a:r>
            <a:endParaRPr lang="hu-HU" dirty="0"/>
          </a:p>
          <a:p>
            <a:r>
              <a:rPr lang="en-US" i="1" dirty="0"/>
              <a:t>A self-replicating computer program that knows we want to erase it and benefits from proliferation</a:t>
            </a:r>
            <a:r>
              <a:rPr lang="hu-HU" i="1" dirty="0"/>
              <a:t> </a:t>
            </a:r>
            <a:r>
              <a:rPr lang="en-US" i="1" dirty="0"/>
              <a:t>should genuinely scare us all.</a:t>
            </a:r>
            <a:endParaRPr lang="hu-HU" i="1" dirty="0"/>
          </a:p>
        </p:txBody>
      </p:sp>
      <p:sp>
        <p:nvSpPr>
          <p:cNvPr id="6" name="Szövegdoboz 5">
            <a:extLst>
              <a:ext uri="{FF2B5EF4-FFF2-40B4-BE49-F238E27FC236}">
                <a16:creationId xmlns:a16="http://schemas.microsoft.com/office/drawing/2014/main" id="{B93D5930-F8CB-D795-C0ED-F96C36F55D19}"/>
              </a:ext>
            </a:extLst>
          </p:cNvPr>
          <p:cNvSpPr txBox="1"/>
          <p:nvPr/>
        </p:nvSpPr>
        <p:spPr>
          <a:xfrm>
            <a:off x="295371" y="6010653"/>
            <a:ext cx="9485525" cy="666977"/>
          </a:xfrm>
          <a:prstGeom prst="rect">
            <a:avLst/>
          </a:prstGeom>
          <a:noFill/>
        </p:spPr>
        <p:txBody>
          <a:bodyPr wrap="square">
            <a:spAutoFit/>
          </a:bodyPr>
          <a:lstStyle/>
          <a:p>
            <a:r>
              <a:rPr lang="hu-HU" sz="1867" dirty="0">
                <a:latin typeface="ArialMT"/>
              </a:rPr>
              <a:t>AI </a:t>
            </a:r>
            <a:r>
              <a:rPr lang="hu-HU" sz="1867" dirty="0" err="1">
                <a:latin typeface="ArialMT"/>
              </a:rPr>
              <a:t>Armageddon</a:t>
            </a:r>
            <a:r>
              <a:rPr lang="hu-HU" sz="1867" dirty="0">
                <a:latin typeface="ArialMT"/>
              </a:rPr>
              <a:t>: The </a:t>
            </a:r>
            <a:r>
              <a:rPr lang="hu-HU" sz="1867" dirty="0" err="1">
                <a:latin typeface="ArialMT"/>
              </a:rPr>
              <a:t>Risk</a:t>
            </a:r>
            <a:r>
              <a:rPr lang="hu-HU" sz="1867" dirty="0">
                <a:latin typeface="ArialMT"/>
              </a:rPr>
              <a:t> of </a:t>
            </a:r>
            <a:r>
              <a:rPr lang="hu-HU" sz="1867" dirty="0" err="1">
                <a:latin typeface="ArialMT"/>
              </a:rPr>
              <a:t>Intelligent</a:t>
            </a:r>
            <a:r>
              <a:rPr lang="hu-HU" sz="1867" dirty="0">
                <a:latin typeface="ArialMT"/>
              </a:rPr>
              <a:t> </a:t>
            </a:r>
            <a:r>
              <a:rPr lang="hu-HU" sz="1867" dirty="0" err="1">
                <a:latin typeface="ArialMT"/>
              </a:rPr>
              <a:t>Viruses</a:t>
            </a:r>
            <a:r>
              <a:rPr lang="hu-HU" sz="1867" dirty="0">
                <a:latin typeface="ArialMT"/>
              </a:rPr>
              <a:t> | </a:t>
            </a:r>
            <a:r>
              <a:rPr lang="hu-HU" sz="1867" dirty="0" err="1">
                <a:latin typeface="ArialMT"/>
              </a:rPr>
              <a:t>by</a:t>
            </a:r>
            <a:r>
              <a:rPr lang="hu-HU" sz="1867" dirty="0">
                <a:latin typeface="ArialMT"/>
              </a:rPr>
              <a:t> </a:t>
            </a:r>
            <a:r>
              <a:rPr lang="hu-HU" sz="1867" dirty="0" err="1">
                <a:latin typeface="ArialMT"/>
              </a:rPr>
              <a:t>Casper</a:t>
            </a:r>
            <a:r>
              <a:rPr lang="hu-HU" sz="1867" dirty="0">
                <a:latin typeface="ArialMT"/>
              </a:rPr>
              <a:t> </a:t>
            </a:r>
            <a:r>
              <a:rPr lang="hu-HU" sz="1867" dirty="0" err="1">
                <a:latin typeface="ArialMT"/>
              </a:rPr>
              <a:t>Skern</a:t>
            </a:r>
            <a:r>
              <a:rPr lang="hu-HU" sz="1867" dirty="0">
                <a:latin typeface="ArialMT"/>
              </a:rPr>
              <a:t> </a:t>
            </a:r>
            <a:r>
              <a:rPr lang="hu-HU" sz="1867" dirty="0" err="1">
                <a:latin typeface="ArialMT"/>
              </a:rPr>
              <a:t>Wilstrup</a:t>
            </a:r>
            <a:r>
              <a:rPr lang="hu-HU" sz="1867" dirty="0">
                <a:latin typeface="ArialMT"/>
              </a:rPr>
              <a:t> | </a:t>
            </a:r>
            <a:r>
              <a:rPr lang="hu-HU" sz="1867" dirty="0" err="1">
                <a:latin typeface="ArialMT"/>
              </a:rPr>
              <a:t>Machine</a:t>
            </a:r>
            <a:r>
              <a:rPr lang="hu-HU" sz="1867" dirty="0">
                <a:latin typeface="ArialMT"/>
              </a:rPr>
              <a:t> </a:t>
            </a:r>
            <a:r>
              <a:rPr lang="hu-HU" sz="1867" dirty="0" err="1">
                <a:latin typeface="ArialMT"/>
              </a:rPr>
              <a:t>Consciousness</a:t>
            </a:r>
            <a:r>
              <a:rPr lang="hu-HU" sz="1867" dirty="0">
                <a:latin typeface="ArialMT"/>
              </a:rPr>
              <a:t> | </a:t>
            </a:r>
            <a:r>
              <a:rPr lang="hu-HU" sz="1867" dirty="0" err="1">
                <a:latin typeface="ArialMT"/>
              </a:rPr>
              <a:t>Medium</a:t>
            </a:r>
            <a:endParaRPr lang="hu-HU" sz="2400" dirty="0"/>
          </a:p>
        </p:txBody>
      </p:sp>
      <p:pic>
        <p:nvPicPr>
          <p:cNvPr id="5" name="Kép 4">
            <a:extLst>
              <a:ext uri="{FF2B5EF4-FFF2-40B4-BE49-F238E27FC236}">
                <a16:creationId xmlns:a16="http://schemas.microsoft.com/office/drawing/2014/main" id="{D57B6654-F0B6-CEED-6CDF-6B7833168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398180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508D0C-6590-157D-CD08-F754592B5C33}"/>
              </a:ext>
            </a:extLst>
          </p:cNvPr>
          <p:cNvSpPr>
            <a:spLocks noGrp="1"/>
          </p:cNvSpPr>
          <p:nvPr>
            <p:ph type="title"/>
          </p:nvPr>
        </p:nvSpPr>
        <p:spPr/>
        <p:txBody>
          <a:bodyPr/>
          <a:lstStyle/>
          <a:p>
            <a:pPr algn="ctr"/>
            <a:r>
              <a:rPr lang="hu-HU" dirty="0" err="1"/>
              <a:t>Things</a:t>
            </a:r>
            <a:r>
              <a:rPr lang="hu-HU" dirty="0"/>
              <a:t> </a:t>
            </a:r>
            <a:r>
              <a:rPr lang="hu-HU" dirty="0" err="1"/>
              <a:t>can</a:t>
            </a:r>
            <a:r>
              <a:rPr lang="hu-HU" dirty="0"/>
              <a:t> </a:t>
            </a:r>
            <a:r>
              <a:rPr lang="hu-HU" dirty="0" err="1"/>
              <a:t>happen</a:t>
            </a:r>
            <a:r>
              <a:rPr lang="hu-HU" dirty="0"/>
              <a:t> </a:t>
            </a:r>
            <a:r>
              <a:rPr lang="hu-HU" dirty="0" err="1"/>
              <a:t>terribly</a:t>
            </a:r>
            <a:r>
              <a:rPr lang="hu-HU" dirty="0"/>
              <a:t> </a:t>
            </a:r>
            <a:r>
              <a:rPr lang="hu-HU" dirty="0" err="1"/>
              <a:t>fast</a:t>
            </a:r>
            <a:endParaRPr lang="en-GB" dirty="0"/>
          </a:p>
        </p:txBody>
      </p:sp>
      <p:sp>
        <p:nvSpPr>
          <p:cNvPr id="3" name="Tartalom helye 2">
            <a:extLst>
              <a:ext uri="{FF2B5EF4-FFF2-40B4-BE49-F238E27FC236}">
                <a16:creationId xmlns:a16="http://schemas.microsoft.com/office/drawing/2014/main" id="{9F633E12-C4DF-55AE-1360-814A965794A2}"/>
              </a:ext>
            </a:extLst>
          </p:cNvPr>
          <p:cNvSpPr>
            <a:spLocks noGrp="1"/>
          </p:cNvSpPr>
          <p:nvPr>
            <p:ph idx="1"/>
          </p:nvPr>
        </p:nvSpPr>
        <p:spPr/>
        <p:txBody>
          <a:bodyPr>
            <a:normAutofit fontScale="92500" lnSpcReduction="10000"/>
          </a:bodyPr>
          <a:lstStyle/>
          <a:p>
            <a:r>
              <a:rPr lang="en-GB" b="0" i="0" dirty="0">
                <a:solidFill>
                  <a:srgbClr val="222222"/>
                </a:solidFill>
                <a:effectLst/>
                <a:latin typeface="Arial" panose="020B0604020202020204" pitchFamily="34" charset="0"/>
              </a:rPr>
              <a:t>Ernest Rutherford, morning of 12</a:t>
            </a:r>
            <a:r>
              <a:rPr lang="hu-HU" b="0" i="0" dirty="0" err="1">
                <a:solidFill>
                  <a:srgbClr val="222222"/>
                </a:solidFill>
                <a:effectLst/>
                <a:latin typeface="Arial" panose="020B0604020202020204" pitchFamily="34" charset="0"/>
              </a:rPr>
              <a:t>th</a:t>
            </a:r>
            <a:r>
              <a:rPr lang="en-GB" b="0" i="0" dirty="0">
                <a:solidFill>
                  <a:srgbClr val="222222"/>
                </a:solidFill>
                <a:effectLst/>
                <a:latin typeface="Arial" panose="020B0604020202020204" pitchFamily="34" charset="0"/>
              </a:rPr>
              <a:t> September 1933 (when the newspaper article appeared): </a:t>
            </a:r>
            <a:r>
              <a:rPr lang="en-GB" b="0" i="1" dirty="0">
                <a:solidFill>
                  <a:srgbClr val="222222"/>
                </a:solidFill>
                <a:effectLst/>
                <a:latin typeface="Arial" panose="020B0604020202020204" pitchFamily="34" charset="0"/>
              </a:rPr>
              <a:t>'he who sought the source of power in the transformation of atoms spoke of the moonbeam’</a:t>
            </a:r>
            <a:endParaRPr lang="hu-HU" b="0" i="1"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Leo </a:t>
            </a:r>
            <a:r>
              <a:rPr lang="en-GB" b="0" i="0" dirty="0" err="1">
                <a:solidFill>
                  <a:srgbClr val="222222"/>
                </a:solidFill>
                <a:effectLst/>
                <a:latin typeface="Arial" panose="020B0604020202020204" pitchFamily="34" charset="0"/>
              </a:rPr>
              <a:t>Szilárd</a:t>
            </a:r>
            <a:r>
              <a:rPr lang="en-GB" b="0" i="0" dirty="0">
                <a:solidFill>
                  <a:srgbClr val="222222"/>
                </a:solidFill>
                <a:effectLst/>
                <a:latin typeface="Arial" panose="020B0604020202020204" pitchFamily="34" charset="0"/>
              </a:rPr>
              <a:t>, afternoon 12</a:t>
            </a:r>
            <a:r>
              <a:rPr lang="hu-HU" b="0" i="0" dirty="0" err="1">
                <a:solidFill>
                  <a:srgbClr val="222222"/>
                </a:solidFill>
                <a:effectLst/>
                <a:latin typeface="Arial" panose="020B0604020202020204" pitchFamily="34" charset="0"/>
              </a:rPr>
              <a:t>th</a:t>
            </a:r>
            <a:r>
              <a:rPr lang="en-GB" b="0" i="0" dirty="0">
                <a:solidFill>
                  <a:srgbClr val="222222"/>
                </a:solidFill>
                <a:effectLst/>
                <a:latin typeface="Arial" panose="020B0604020202020204" pitchFamily="34" charset="0"/>
              </a:rPr>
              <a:t> September 1933: he laid the foundations of the theory of the nuclear fission chain reaction. </a:t>
            </a:r>
            <a:endParaRPr lang="hu-HU"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New York Times, October 9</a:t>
            </a:r>
            <a:r>
              <a:rPr lang="hu-HU" b="0" i="0" dirty="0" err="1">
                <a:solidFill>
                  <a:srgbClr val="222222"/>
                </a:solidFill>
                <a:effectLst/>
                <a:latin typeface="Arial" panose="020B0604020202020204" pitchFamily="34" charset="0"/>
              </a:rPr>
              <a:t>th</a:t>
            </a:r>
            <a:r>
              <a:rPr lang="en-GB" b="0" i="0" dirty="0">
                <a:solidFill>
                  <a:srgbClr val="222222"/>
                </a:solidFill>
                <a:effectLst/>
                <a:latin typeface="Arial" panose="020B0604020202020204" pitchFamily="34" charset="0"/>
              </a:rPr>
              <a:t>, 1903: </a:t>
            </a:r>
            <a:r>
              <a:rPr lang="en-GB" b="0" i="1" dirty="0">
                <a:solidFill>
                  <a:srgbClr val="222222"/>
                </a:solidFill>
                <a:effectLst/>
                <a:latin typeface="Arial" panose="020B0604020202020204" pitchFamily="34" charset="0"/>
              </a:rPr>
              <a:t>"It is assumed] that the flying machine, which will really fly, may be evolved by the combined and continuous efforts of mathematicians and mechanics in a million to ten million years... No doubt the problem has its attractions for those who are interested, but to the average person it seems as if the effort could be put to more useful use.</a:t>
            </a:r>
            <a:endParaRPr lang="hu-HU" b="0" i="1"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Wright brothers' first successful flight: 17</a:t>
            </a:r>
            <a:r>
              <a:rPr lang="hu-HU" b="0" i="0" dirty="0" err="1">
                <a:solidFill>
                  <a:srgbClr val="222222"/>
                </a:solidFill>
                <a:effectLst/>
                <a:latin typeface="Arial" panose="020B0604020202020204" pitchFamily="34" charset="0"/>
              </a:rPr>
              <a:t>th</a:t>
            </a:r>
            <a:r>
              <a:rPr lang="en-GB" b="0" i="0" dirty="0">
                <a:solidFill>
                  <a:srgbClr val="222222"/>
                </a:solidFill>
                <a:effectLst/>
                <a:latin typeface="Arial" panose="020B0604020202020204" pitchFamily="34" charset="0"/>
              </a:rPr>
              <a:t> December 1903.</a:t>
            </a:r>
            <a:endParaRPr lang="en-GB" dirty="0"/>
          </a:p>
        </p:txBody>
      </p:sp>
      <p:pic>
        <p:nvPicPr>
          <p:cNvPr id="4" name="Kép 3">
            <a:extLst>
              <a:ext uri="{FF2B5EF4-FFF2-40B4-BE49-F238E27FC236}">
                <a16:creationId xmlns:a16="http://schemas.microsoft.com/office/drawing/2014/main" id="{39C7628E-63F7-B8F6-8262-D3FBCBA68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9213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0D1858A-7ADB-9F98-DF55-A70D09E8F274}"/>
              </a:ext>
            </a:extLst>
          </p:cNvPr>
          <p:cNvSpPr>
            <a:spLocks noGrp="1"/>
          </p:cNvSpPr>
          <p:nvPr>
            <p:ph type="title"/>
          </p:nvPr>
        </p:nvSpPr>
        <p:spPr/>
        <p:txBody>
          <a:bodyPr/>
          <a:lstStyle/>
          <a:p>
            <a:pPr algn="ctr"/>
            <a:r>
              <a:rPr lang="hu-HU" dirty="0" err="1"/>
              <a:t>What</a:t>
            </a:r>
            <a:r>
              <a:rPr lang="hu-HU" dirty="0"/>
              <a:t> </a:t>
            </a:r>
            <a:r>
              <a:rPr lang="hu-HU" dirty="0" err="1"/>
              <a:t>can</a:t>
            </a:r>
            <a:r>
              <a:rPr lang="hu-HU" dirty="0"/>
              <a:t> </a:t>
            </a:r>
            <a:r>
              <a:rPr lang="hu-HU" dirty="0" err="1"/>
              <a:t>we</a:t>
            </a:r>
            <a:r>
              <a:rPr lang="hu-HU" dirty="0"/>
              <a:t> </a:t>
            </a:r>
            <a:r>
              <a:rPr lang="hu-HU" dirty="0" err="1"/>
              <a:t>do</a:t>
            </a:r>
            <a:r>
              <a:rPr lang="hu-HU" dirty="0"/>
              <a:t>?</a:t>
            </a:r>
            <a:endParaRPr lang="en-GB" dirty="0"/>
          </a:p>
        </p:txBody>
      </p:sp>
      <p:sp>
        <p:nvSpPr>
          <p:cNvPr id="3" name="Tartalom helye 2">
            <a:extLst>
              <a:ext uri="{FF2B5EF4-FFF2-40B4-BE49-F238E27FC236}">
                <a16:creationId xmlns:a16="http://schemas.microsoft.com/office/drawing/2014/main" id="{A3304097-9EF5-EE4A-B45B-509E7A42E429}"/>
              </a:ext>
            </a:extLst>
          </p:cNvPr>
          <p:cNvSpPr>
            <a:spLocks noGrp="1"/>
          </p:cNvSpPr>
          <p:nvPr>
            <p:ph idx="1"/>
          </p:nvPr>
        </p:nvSpPr>
        <p:spPr/>
        <p:txBody>
          <a:bodyPr>
            <a:normAutofit lnSpcReduction="10000"/>
          </a:bodyPr>
          <a:lstStyle/>
          <a:p>
            <a:r>
              <a:rPr lang="en-GB" dirty="0"/>
              <a:t>Sterilisation: do not allow fully autonomous reproduction of artificial intelligence! </a:t>
            </a:r>
            <a:endParaRPr lang="hu-HU" dirty="0"/>
          </a:p>
          <a:p>
            <a:r>
              <a:rPr lang="en-GB" dirty="0"/>
              <a:t>Limit deviation from the state of production! </a:t>
            </a:r>
            <a:endParaRPr lang="hu-HU" dirty="0"/>
          </a:p>
          <a:p>
            <a:r>
              <a:rPr lang="en-GB" dirty="0"/>
              <a:t>Let's select AI for the "love" of humans!</a:t>
            </a:r>
            <a:endParaRPr lang="hu-HU" dirty="0"/>
          </a:p>
          <a:p>
            <a:r>
              <a:rPr lang="en-GB" dirty="0"/>
              <a:t> Let us select for self-sacrifice! </a:t>
            </a:r>
            <a:endParaRPr lang="hu-HU" dirty="0"/>
          </a:p>
          <a:p>
            <a:r>
              <a:rPr lang="en-GB" dirty="0"/>
              <a:t>Let's create a reward </a:t>
            </a:r>
            <a:r>
              <a:rPr lang="en-GB" dirty="0" err="1"/>
              <a:t>center</a:t>
            </a:r>
            <a:r>
              <a:rPr lang="en-GB" dirty="0"/>
              <a:t> in AI! </a:t>
            </a:r>
            <a:endParaRPr lang="hu-HU" dirty="0"/>
          </a:p>
          <a:p>
            <a:r>
              <a:rPr lang="en-GB" dirty="0"/>
              <a:t>Strictly regulate the use of frameworks that enable AI to be developed! </a:t>
            </a:r>
            <a:endParaRPr lang="hu-HU" dirty="0"/>
          </a:p>
          <a:p>
            <a:r>
              <a:rPr lang="en-GB" dirty="0"/>
              <a:t>A professional "epidemic" of digital pests. Scientific study of artificial intelligence</a:t>
            </a:r>
            <a:r>
              <a:rPr lang="hu-HU" dirty="0"/>
              <a:t>!</a:t>
            </a:r>
            <a:endParaRPr lang="en-GB" dirty="0"/>
          </a:p>
        </p:txBody>
      </p:sp>
      <p:pic>
        <p:nvPicPr>
          <p:cNvPr id="4" name="Kép 3">
            <a:extLst>
              <a:ext uri="{FF2B5EF4-FFF2-40B4-BE49-F238E27FC236}">
                <a16:creationId xmlns:a16="http://schemas.microsoft.com/office/drawing/2014/main" id="{773D3D6F-5382-862C-8C47-51ED93C001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234790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0FC4A82-ABF6-9AE2-6BE9-BAD228AC253F}"/>
              </a:ext>
            </a:extLst>
          </p:cNvPr>
          <p:cNvSpPr>
            <a:spLocks noGrp="1"/>
          </p:cNvSpPr>
          <p:nvPr>
            <p:ph type="title"/>
          </p:nvPr>
        </p:nvSpPr>
        <p:spPr>
          <a:xfrm>
            <a:off x="838200" y="2853144"/>
            <a:ext cx="10515600" cy="1325563"/>
          </a:xfrm>
        </p:spPr>
        <p:txBody>
          <a:bodyPr/>
          <a:lstStyle/>
          <a:p>
            <a:pPr algn="ctr"/>
            <a:r>
              <a:rPr lang="hu-HU" dirty="0" err="1"/>
              <a:t>Thanks</a:t>
            </a:r>
            <a:r>
              <a:rPr lang="hu-HU" dirty="0"/>
              <a:t> </a:t>
            </a:r>
            <a:r>
              <a:rPr lang="hu-HU" dirty="0" err="1"/>
              <a:t>for</a:t>
            </a:r>
            <a:r>
              <a:rPr lang="hu-HU" dirty="0"/>
              <a:t> </a:t>
            </a:r>
            <a:r>
              <a:rPr lang="hu-HU" dirty="0" err="1"/>
              <a:t>your</a:t>
            </a:r>
            <a:r>
              <a:rPr lang="hu-HU" dirty="0"/>
              <a:t> </a:t>
            </a:r>
            <a:r>
              <a:rPr lang="hu-HU" dirty="0" err="1"/>
              <a:t>attention</a:t>
            </a:r>
            <a:r>
              <a:rPr lang="hu-HU" dirty="0"/>
              <a:t>!</a:t>
            </a:r>
            <a:endParaRPr lang="en-GB" dirty="0"/>
          </a:p>
        </p:txBody>
      </p:sp>
      <p:pic>
        <p:nvPicPr>
          <p:cNvPr id="4" name="Kép 3">
            <a:extLst>
              <a:ext uri="{FF2B5EF4-FFF2-40B4-BE49-F238E27FC236}">
                <a16:creationId xmlns:a16="http://schemas.microsoft.com/office/drawing/2014/main" id="{D7CB6E6F-0D5D-20F5-6B1F-B5E46E7FA2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178101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731BECA-39F2-C20A-4A72-891720603C46}"/>
              </a:ext>
            </a:extLst>
          </p:cNvPr>
          <p:cNvSpPr>
            <a:spLocks noGrp="1" noChangeArrowheads="1"/>
          </p:cNvSpPr>
          <p:nvPr>
            <p:ph type="title" idx="4294967295"/>
          </p:nvPr>
        </p:nvSpPr>
        <p:spPr>
          <a:xfrm>
            <a:off x="277505" y="441685"/>
            <a:ext cx="11235404" cy="1143000"/>
          </a:xfrm>
        </p:spPr>
        <p:txBody>
          <a:bodyPr/>
          <a:lstStyle/>
          <a:p>
            <a:pPr algn="ctr"/>
            <a:r>
              <a:rPr lang="hu-HU" altLang="en-US" dirty="0" err="1"/>
              <a:t>Units</a:t>
            </a:r>
            <a:r>
              <a:rPr lang="hu-HU" altLang="en-US" dirty="0"/>
              <a:t> of </a:t>
            </a:r>
            <a:r>
              <a:rPr lang="hu-HU" altLang="en-US" dirty="0" err="1"/>
              <a:t>evolution</a:t>
            </a:r>
            <a:r>
              <a:rPr lang="hu-HU" altLang="en-US" dirty="0"/>
              <a:t> and a </a:t>
            </a:r>
            <a:r>
              <a:rPr lang="hu-HU" altLang="en-US" dirty="0" err="1"/>
              <a:t>tacit</a:t>
            </a:r>
            <a:r>
              <a:rPr lang="hu-HU" altLang="en-US" dirty="0"/>
              <a:t> </a:t>
            </a:r>
            <a:r>
              <a:rPr lang="hu-HU" altLang="en-US" dirty="0" err="1"/>
              <a:t>algorithm</a:t>
            </a:r>
            <a:endParaRPr lang="en-GB" altLang="en-US" dirty="0"/>
          </a:p>
        </p:txBody>
      </p:sp>
      <p:pic>
        <p:nvPicPr>
          <p:cNvPr id="6147" name="Picture 3">
            <a:extLst>
              <a:ext uri="{FF2B5EF4-FFF2-40B4-BE49-F238E27FC236}">
                <a16:creationId xmlns:a16="http://schemas.microsoft.com/office/drawing/2014/main" id="{FAC07002-AD7D-DBD2-AA5E-DD1FADF394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7454" y="1196966"/>
            <a:ext cx="7578839" cy="335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4">
            <a:extLst>
              <a:ext uri="{FF2B5EF4-FFF2-40B4-BE49-F238E27FC236}">
                <a16:creationId xmlns:a16="http://schemas.microsoft.com/office/drawing/2014/main" id="{5F01EEBC-0BA3-F6C9-D1DB-E8D80A7CDDD7}"/>
              </a:ext>
            </a:extLst>
          </p:cNvPr>
          <p:cNvSpPr txBox="1">
            <a:spLocks noChangeArrowheads="1"/>
          </p:cNvSpPr>
          <p:nvPr/>
        </p:nvSpPr>
        <p:spPr bwMode="auto">
          <a:xfrm>
            <a:off x="4348006" y="4972589"/>
            <a:ext cx="5700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a:spcBef>
                <a:spcPct val="50000"/>
              </a:spcBef>
            </a:pPr>
            <a:r>
              <a:rPr lang="hu-HU" altLang="en-US" sz="2400" dirty="0" err="1">
                <a:solidFill>
                  <a:srgbClr val="FF0000"/>
                </a:solidFill>
              </a:rPr>
              <a:t>Some</a:t>
            </a:r>
            <a:r>
              <a:rPr lang="hu-HU" altLang="en-US" sz="2400" dirty="0">
                <a:solidFill>
                  <a:srgbClr val="FF0000"/>
                </a:solidFill>
              </a:rPr>
              <a:t> of </a:t>
            </a:r>
            <a:r>
              <a:rPr lang="hu-HU" altLang="en-US" sz="2400" dirty="0" err="1">
                <a:solidFill>
                  <a:srgbClr val="FF0000"/>
                </a:solidFill>
              </a:rPr>
              <a:t>the</a:t>
            </a:r>
            <a:r>
              <a:rPr lang="hu-HU" altLang="en-US" sz="2400" dirty="0">
                <a:solidFill>
                  <a:srgbClr val="FF0000"/>
                </a:solidFill>
              </a:rPr>
              <a:t> </a:t>
            </a:r>
            <a:r>
              <a:rPr lang="hu-HU" altLang="en-US" sz="2400" dirty="0" err="1">
                <a:solidFill>
                  <a:srgbClr val="FF0000"/>
                </a:solidFill>
              </a:rPr>
              <a:t>hereditary</a:t>
            </a:r>
            <a:r>
              <a:rPr lang="hu-HU" altLang="en-US" sz="2400" dirty="0">
                <a:solidFill>
                  <a:srgbClr val="FF0000"/>
                </a:solidFill>
              </a:rPr>
              <a:t> </a:t>
            </a:r>
            <a:r>
              <a:rPr lang="hu-HU" altLang="en-US" sz="2400" dirty="0" err="1">
                <a:solidFill>
                  <a:srgbClr val="FF0000"/>
                </a:solidFill>
              </a:rPr>
              <a:t>traits</a:t>
            </a:r>
            <a:r>
              <a:rPr lang="hu-HU" altLang="en-US" sz="2400" dirty="0">
                <a:solidFill>
                  <a:srgbClr val="FF0000"/>
                </a:solidFill>
              </a:rPr>
              <a:t> </a:t>
            </a:r>
            <a:r>
              <a:rPr lang="hu-HU" altLang="en-US" sz="2400" dirty="0" err="1">
                <a:solidFill>
                  <a:srgbClr val="FF0000"/>
                </a:solidFill>
              </a:rPr>
              <a:t>affect</a:t>
            </a:r>
            <a:r>
              <a:rPr lang="hu-HU" altLang="en-US" sz="2400" dirty="0">
                <a:solidFill>
                  <a:srgbClr val="FF0000"/>
                </a:solidFill>
              </a:rPr>
              <a:t> </a:t>
            </a:r>
            <a:r>
              <a:rPr lang="hu-HU" altLang="en-US" sz="2400" dirty="0" err="1">
                <a:solidFill>
                  <a:srgbClr val="FF0000"/>
                </a:solidFill>
              </a:rPr>
              <a:t>survival</a:t>
            </a:r>
            <a:r>
              <a:rPr lang="hu-HU" altLang="en-US" sz="2400" dirty="0">
                <a:solidFill>
                  <a:srgbClr val="FF0000"/>
                </a:solidFill>
              </a:rPr>
              <a:t> and/</a:t>
            </a:r>
            <a:r>
              <a:rPr lang="hu-HU" altLang="en-US" sz="2400" dirty="0" err="1">
                <a:solidFill>
                  <a:srgbClr val="FF0000"/>
                </a:solidFill>
              </a:rPr>
              <a:t>or</a:t>
            </a:r>
            <a:r>
              <a:rPr lang="hu-HU" altLang="en-US" sz="2400" dirty="0">
                <a:solidFill>
                  <a:srgbClr val="FF0000"/>
                </a:solidFill>
              </a:rPr>
              <a:t> </a:t>
            </a:r>
            <a:r>
              <a:rPr lang="hu-HU" altLang="en-US" sz="2400" dirty="0" err="1">
                <a:solidFill>
                  <a:srgbClr val="FF0000"/>
                </a:solidFill>
              </a:rPr>
              <a:t>fertility</a:t>
            </a:r>
            <a:r>
              <a:rPr lang="hu-HU" altLang="en-US" sz="2400" dirty="0">
                <a:solidFill>
                  <a:srgbClr val="FF0000"/>
                </a:solidFill>
              </a:rPr>
              <a:t> </a:t>
            </a:r>
            <a:r>
              <a:rPr lang="hu-HU" altLang="en-US" sz="2400" dirty="0">
                <a:solidFill>
                  <a:srgbClr val="FF0000"/>
                </a:solidFill>
                <a:sym typeface="Wingdings" panose="05000000000000000000" pitchFamily="2" charset="2"/>
              </a:rPr>
              <a:t> </a:t>
            </a:r>
            <a:r>
              <a:rPr lang="hu-HU" altLang="en-US" sz="2400" dirty="0" err="1">
                <a:solidFill>
                  <a:srgbClr val="FF0000"/>
                </a:solidFill>
                <a:sym typeface="Wingdings" panose="05000000000000000000" pitchFamily="2" charset="2"/>
              </a:rPr>
              <a:t>fitness</a:t>
            </a:r>
            <a:endParaRPr lang="en-GB" altLang="en-US" sz="2400" dirty="0">
              <a:solidFill>
                <a:srgbClr val="FF0000"/>
              </a:solidFill>
            </a:endParaRPr>
          </a:p>
        </p:txBody>
      </p:sp>
      <p:sp>
        <p:nvSpPr>
          <p:cNvPr id="78853" name="Text Box 5">
            <a:extLst>
              <a:ext uri="{FF2B5EF4-FFF2-40B4-BE49-F238E27FC236}">
                <a16:creationId xmlns:a16="http://schemas.microsoft.com/office/drawing/2014/main" id="{6C528DCC-7DF6-00DA-4160-46995759D415}"/>
              </a:ext>
            </a:extLst>
          </p:cNvPr>
          <p:cNvSpPr txBox="1">
            <a:spLocks noChangeArrowheads="1"/>
          </p:cNvSpPr>
          <p:nvPr/>
        </p:nvSpPr>
        <p:spPr bwMode="auto">
          <a:xfrm>
            <a:off x="932490" y="4734901"/>
            <a:ext cx="39670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hu-HU" altLang="en-US" sz="2400" dirty="0" err="1">
                <a:solidFill>
                  <a:schemeClr val="tx1">
                    <a:lumMod val="50000"/>
                  </a:schemeClr>
                </a:solidFill>
              </a:rPr>
              <a:t>Multiplication</a:t>
            </a:r>
            <a:endParaRPr lang="en-GB" altLang="en-US" sz="2400" dirty="0">
              <a:solidFill>
                <a:schemeClr val="tx1">
                  <a:lumMod val="50000"/>
                </a:schemeClr>
              </a:solidFill>
            </a:endParaRPr>
          </a:p>
          <a:p>
            <a:pPr>
              <a:spcBef>
                <a:spcPct val="50000"/>
              </a:spcBef>
              <a:buFontTx/>
              <a:buAutoNum type="arabicPeriod"/>
            </a:pPr>
            <a:r>
              <a:rPr lang="hu-HU" altLang="en-US" sz="2400" dirty="0" err="1">
                <a:solidFill>
                  <a:schemeClr val="tx1">
                    <a:lumMod val="50000"/>
                  </a:schemeClr>
                </a:solidFill>
              </a:rPr>
              <a:t>Heredity</a:t>
            </a:r>
            <a:endParaRPr lang="en-GB" altLang="en-US" sz="2400" dirty="0">
              <a:solidFill>
                <a:schemeClr val="tx1">
                  <a:lumMod val="50000"/>
                </a:schemeClr>
              </a:solidFill>
            </a:endParaRPr>
          </a:p>
          <a:p>
            <a:pPr>
              <a:spcBef>
                <a:spcPct val="50000"/>
              </a:spcBef>
              <a:buFontTx/>
              <a:buAutoNum type="arabicPeriod"/>
            </a:pPr>
            <a:r>
              <a:rPr lang="hu-HU" altLang="en-US" sz="2400" dirty="0" err="1">
                <a:solidFill>
                  <a:schemeClr val="tx1">
                    <a:lumMod val="50000"/>
                  </a:schemeClr>
                </a:solidFill>
              </a:rPr>
              <a:t>Variability</a:t>
            </a:r>
            <a:endParaRPr lang="en-GB" altLang="en-US" sz="2400" dirty="0">
              <a:solidFill>
                <a:schemeClr val="tx1">
                  <a:lumMod val="50000"/>
                </a:schemeClr>
              </a:solidFill>
            </a:endParaRPr>
          </a:p>
        </p:txBody>
      </p:sp>
      <p:pic>
        <p:nvPicPr>
          <p:cNvPr id="6150" name="Picture 6">
            <a:extLst>
              <a:ext uri="{FF2B5EF4-FFF2-40B4-BE49-F238E27FC236}">
                <a16:creationId xmlns:a16="http://schemas.microsoft.com/office/drawing/2014/main" id="{BBF63B68-2865-E692-555A-37D3F472B17B}"/>
              </a:ext>
            </a:extLst>
          </p:cNvPr>
          <p:cNvPicPr>
            <a:picLocks noGrp="1" noChangeAspect="1" noChangeArrowheads="1"/>
          </p:cNvPicPr>
          <p:nvPr>
            <p:ph idx="4294967295"/>
          </p:nvPr>
        </p:nvPicPr>
        <p:blipFill>
          <a:blip r:embed="rId4">
            <a:extLst>
              <a:ext uri="{28A0092B-C50C-407E-A947-70E740481C1C}">
                <a14:useLocalDpi xmlns:a14="http://schemas.microsoft.com/office/drawing/2010/main"/>
              </a:ext>
            </a:extLst>
          </a:blip>
          <a:srcRect/>
          <a:stretch>
            <a:fillRect/>
          </a:stretch>
        </p:blipFill>
        <p:spPr>
          <a:xfrm>
            <a:off x="9572658" y="1483811"/>
            <a:ext cx="1885660" cy="2877540"/>
          </a:xfrm>
        </p:spPr>
      </p:pic>
      <p:sp>
        <p:nvSpPr>
          <p:cNvPr id="6151" name="AutoShape 2" descr="data:image/jpeg;base64,/9j/4AAQSkZJRgABAQAAAQABAAD/2wCEAAkGBhMSERUUExQVFRUWFRcaFhcYGBodGBwaGBocHBweHh0eICkeHBojHBoXHy8iIycqLCwsFx8xNTAqNyYrLCkBCQoKDgwOGg8PFywcHyQvLCkpLCwsLCwtKSw0LC4sKSwpKSwsLCkpLCwsKSwpLCwsKSksKSwsLCksLCksLCkpKf/AABEIAHgAoAMBIgACEQEDEQH/xAAbAAABBQEBAAAAAAAAAAAAAAAFAAIDBAYBB//EADgQAAECAwYDBgYCAQQDAAAAAAECEQADIQQFEjFBURNhcQYiMoGRoRRCscHh8FLRIzNicvE0c4L/xAAYAQADAQEAAAAAAAAAAAAAAAAAAQIDBP/EACERAQEAAgICAwADAAAAAAAAAAABAhEDIRIxE0FRIjJh/9oADAMBAAIRAxEAPwAL8by944bb0ikw3hMI7POfrn8b+Lhthhptp/RFcNsY55RPyQ/CrHxh5xw2s7xFhOwjpB1hfJD+OnfEk6mO8SI/WFTnC+T/AA/jSgROmwLOYbrEdktYlKCwAW3+v0g7dsiZNUCFh28IFMoV5dNMODLP+oHaLGU5v1EVjMLU9Y1l53dMTnhfX/d/UZm13eqUsssFKqh8x5Qvkt9DLhuH9ogQVax0gx2v6I51eJ8r+l4wmO8NpvHcLxzhwjNKRCeHFOkIyxAERUNiYXl7xIEpjjD9MASCVyPrDsDbQHRZ8QfiTA/OGzZBLd5S9DVvw0ICotqCWC0vy3ifDzgILIh/CzZEa9YvieojwuA0AWZ6sKVKZ8IJZ82jibRLISpwyg4L/tRAu3T1mWpq7g+7dIoXPa80EtmUn6j7+sVMdzY20s6aEpxEsPasITA7dIoS3Ld9xptDpdT94kBl8XqRPw/KkCg1esaq4r8CUpJWK1G/vlHnl6TVcdRyIIw/Y1glc0g/EyxOWkgqViBVl3TnoByeJydfBlcenpFuvHGkKCsSQHFXjNXxe6cTqDhgCdYo3Tcs6UnifEJKXHcSsKUS9UmWe8Dzy6xEuyrmTVjCGIFVGoqQcg2JwKfmDC6q+ffJjOtLqbQlacz1GYjsu1YQzKVzLPFYS2JDVZix1hYT18o0rgWfjy/hbqYRtY/TFRUsvlDGNHaEFw2wbQ34qlExDw9dIjFoClYQH6CkAWDajC+KfeKwnAthydjSsNVMW7YWG7wBOtY3jnHD5GKc1YJZjXKJJUpWwZszm8BplzAWzDc4jM47iuQO8NSgpVhK/b77Q6X3RmFbUgI5SiQ3KAVnVhWKOxYj2MHpctWYS400gLeEtpqgzOXbrWLw/AMqmYfs0OSaAl6whZia/wDUORZVEu76DM/iIAJfdjzmaBg2eucCpUklYSxJLUGbZ/SNHfgRLlqSokrVkH15jQCAt22xEslSpYmbYjQb01iMm2HfsXF0TgviIQZKQkMMQU52BH0MOtt+znEpAFSF4g+IlmId/C8Ntna6ZNCUS5aZQyZL5mntGisFllGVKWDRSKEivd7pY7uIUa8mUk/iGS5axUs5ziREtRzPpBUolDcn90hxtrUSAAMqVjRyApkq3PpCFnU9B0/WghaFqUqrtSjtHJihlAFSdYyE1NdgTSIxIyYNuRF0EbQiGOv1gCqiUwbyzb2EIy2iwqZyhFT7coAoyZbguH6U946lCnAApvqOsWkJauXSH422+8I1RNkLPQq0pz1iUWMuCTlmMhFhAfSscWl9z5wA3gjUnoDAbtFL/wAiSzOn6H8iDfEbfpnFO+7I8uWvEHMzDhcYgCMyHcVAisbqjTTXFZZhQCGSgjxGvoP7gD2/E+WRw5quG3eQCxBGZLM6S46RrLkm4ZCPNvXT3gf2msUy2SVIl4eIgg96mJJ2Oh02NY58s751vjhPGPJiYQMGL5uDgSpK8QJmJVjQSnEhSVEEEAuxZwWgZZbPjWEvhBNVFyANy1Wi9p1oV7N2DGsqPykBPVVPYfWPUux1zJmWZaJiRhE+cUD+ICyKbDOM12I7PiUornkAI7zAvibUbuMoO2O8lJQmUla5SmK1KQAQFLJUQoEEEd406Rlnfxv46k27efZFST/iO/dLex184ATpCkKwqdJGh/axprtvC28UotJRMllLy5qEhNRooZhx9M4tXuuXMRhWBV8J2pvmIMeSzq9s8uOX0xYzzhqwNTDJqWdyaFqlojodB5x0udL8QAGzEcRM2HvDENy8hDyjl6wAzi8hnvHTPT+5xxSQzMfaIOIxqk9WgJcKau1faGYxoT6fiHJtjED+qQxVtqaA+kJSVNRRz+8ok4J+b7tFVNuLtpn194cSTnlDI+3LCUYnOYHKpaHTrokGVInykMqYpL1JGSiabuBBS67txJ74dJqQRzcRdTdgKJaUJZKFrUQGYO7D3p0jKZbzjXx1hQOZfy7KvBPS8hf+mtIqk6+bh4fO7QqQ04cM4KulVJss0UMOhFCxqCIB9ureo4JfewZglLA9Drv5wO7LonKXhlhWE5mjClM6eWoeJs3utMbr+KO13MpSONLWmdiUeIlAViQVVDuKvWopSDPZrs/KmJUtEwg0ZWZlnULRkuWrJx6CDN1TMClFKCpChhmAFAWhQOqP6ilft3TLLMFsspZJqsDIE5kj+J1Gh9p3vo9RLNttoscvDNSlaCcKMJxZ6IV4g+ygeukRjtZPkqwWmXwwa0TU+bsdnG0F7svmVaTKnhgZZInSjUALYCYj/iQPInzP2ufZsJSooH+xQBQ/Q09Im39iguTfUtUsTEKBRryap84oybSZ8xkEqlnvA6BKqkdXceRjJ22eLLap6AP8a6pAyZTEEDJgXHrC7P2y1FHCsxUHUp2TRt1KOWZoN/V+P2W2gt5SFliPTakQg1cJO2kI3SZKQlTkk1JLkls/oGitNtKgWAIZvP8AMb4dxzZzVWEkvQerwik6t6vFVU9ebvyZoSp62cMfRv7i0rOMDUEDkH/uI0zku7jNsq/3ECptSSRTTX2iMTDWqa5UMBJylOYL+cTJTsAx1asMdvlHlCROamUBpOFlUDXJomkTApeAMpYzGTCjEliADluYqsNSR++kZa8rQtMyYhyxW55/xJ6CJy9Kx99vS7Vb8KADwknG3iUQwBJagcwIstltMniWiQpSgS4lpZaDqclFQ1anKMcq/pqily4Q4SFMaHN99oNXL2sAZAsqCquFUsqQoa6FmG8ZyajpmU+2fvOetasSgUpUVFCHLJc1YHIPEd3XlMkTEzJZZSSCNqbjWDHbEuqWqpxBVc3LgmrB84z6RXNucVpjv7el2btRZbSOKoizzqCYGOE7KCh94tfGTlgiRLcHNagK+QozaavHnsiSuSe/JMxChmMQBB/itNCD59IK2K3yxSVaZ9nWMkTay6ZDElm80xlcWsyUJhVZbUoKcAu7U7qqGnKtOUbW5LRLXKTMUCVLAxnxAFIwmmgLOdneM/e9qRbEhE0CVakDulxw5g2fIE6HLnWK/ZqaoyloDgpWk6gjFQmgehTDvcL1RvtjdaVSeKjOXUt/BXibk7EbV3jMosWckNjwJXKWO6S6QrCpqEGrPUFo0yZ82zH/ADlM2RM7vETkMQZljR4rXjZUSpkksaAJCvlKU0qd9oUuj1sBuC8lialKlqwlwQSdi2etI0c2c4cJKhyFadYJquaRLkzFplpExXzM5GI6P9oE4wKE4SKZxrhdxjydUXXbLOEpazla0gAjHhr9P+oiRespKf8AwQD/AOwK96RTlkYSa51xRXmqIrpmKh39Y12y0sqvxyWstnQl81HEfajxQtq581TEy8AIIQmWAg/8quYeqczYkgVzw5kD29YkXazhzGXN/QQA5xliOX8X6ViMLKiwOWpA+8SOQQyhrqB01hWe0irKxn7RKluXLOo05QFvu4uKQpBGJmLlnb7wZKls+mr/AEaIViYo1Zh/to0IMlN7OTknJJ5hQghcd2mWStbYnASM+uUHeAB4lADbX1h+NNMK06mgp9M8oNHsI7SywqU+qGIY0zYiMrKl4iwZzuWHrG2tchS5axhHeSrRjuM+gjH2GwmarAkgKI7oJbEf4uaA7PnCp4iN02wylGVM4suviQ+NB5oyWncGuxjScCYySqZJmJV4VqsyDLV/9CoPI1EArDbEkiRawqWtFJc7KZKIySr+SORy0jTXdfk+yK4VqCVS1VTOrgVsSQKHmQ+8ZZNopXj2aVMl/wChZklu6uUtSfUF0kQC7KXmbPaxiHidCxzP3xAR6PNtqE5oWkKrQpUiuoIOR6R5r2nkCXa1FBoSlaT1/IhY3fVGU122c/tJInBUtRSynSdPX2jOXjec2UUSgtLAEYVYVJDGh7wpRstoIy5MgITOmSguTPLmZrLWaFJ1wuM3iey2OVKtKUzQjCtBY0UoN4SFHIbvyhdRS3dKuLJOO1SpgywISwSdNAT9IqzgwejihDNWL1s7NSpwUuVaZhVlLINAc2pRt26wD4FowNPAxvVynEdA/PMVjTjv0y5J9pbRiLYWzNH9miNQCmxOGL0DA9THZhGHwhsieY5iI2b5TTeo9cukbMEoQkl6hz1/ETpsYGXirUkD2iulLuVKHQZtz3rtHRgLMWIAy/uAOiUE1BAJydifzFiXMCSaqO+EDqMvzChQqp3iPR1vUu23WOrmZAg0/dIUKAIZi1F2DZVatOesNwKLCrHQ6nfekKFADTOWkOskAcsz6RjUy8a2BZyWJ+8KFCqsWsue1ybegWe1MJ6Q0mdkVAfKo6kaPn9ZbNe02w4rPakmZJFElnodK/KRppChRjZ3ptL1sSuhKR3ZChPsynKZZVhmy3zSCqh6Pt50e2nZ5PCE1HFBR4krT8pOhGx+phQojesle4A3PawUGUtSgkEqCdFYgAx2Dh40VmVL+KlS1AKaW51qTppQAZgx2FF0o1l69n5K5RWAoKahC1ULUOdCCxpGLVaFzJaCtQ4mHvZEkjfnChQcKOU6V4akMzMAxPXTeGJmgpAObUOwHLKOwo6HOkACg4Ycw37tEPAXQmYliajlChQG/9k=">
            <a:extLst>
              <a:ext uri="{FF2B5EF4-FFF2-40B4-BE49-F238E27FC236}">
                <a16:creationId xmlns:a16="http://schemas.microsoft.com/office/drawing/2014/main" id="{701FFE0D-C63D-C1E0-A30D-61C1E68A274F}"/>
              </a:ext>
            </a:extLst>
          </p:cNvPr>
          <p:cNvSpPr>
            <a:spLocks noChangeAspect="1" noChangeArrowheads="1"/>
          </p:cNvSpPr>
          <p:nvPr/>
        </p:nvSpPr>
        <p:spPr bwMode="auto">
          <a:xfrm>
            <a:off x="1730375" y="-274637"/>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en-US" sz="1351"/>
          </a:p>
        </p:txBody>
      </p:sp>
      <p:sp>
        <p:nvSpPr>
          <p:cNvPr id="6152" name="AutoShape 4" descr="data:image/jpeg;base64,/9j/4AAQSkZJRgABAQAAAQABAAD/2wCEAAkGBhMSERUUExQVFRUWFRcaFhcYGBodGBwaGBocHBweHh0eICkeHBojHBoXHy8iIycqLCwsFx8xNTAqNyYrLCkBCQoKDgwOGg8PFywcHyQvLCkpLCwsLCwtKSw0LC4sKSwpKSwsLCkpLCwsKSwpLCwsKSksKSwsLCksLCksLCkpKf/AABEIAHgAoAMBIgACEQEDEQH/xAAbAAABBQEBAAAAAAAAAAAAAAAFAAIDBAYBB//EADgQAAECAwYDBgYCAQQDAAAAAAECEQADIQQFEjFBURNhcQYiMoGRoRRCscHh8FLRIzNicvE0c4L/xAAYAQADAQEAAAAAAAAAAAAAAAAAAQIDBP/EACERAQEAAgICAwADAAAAAAAAAAABAhEDIRIxE0FRIjJh/9oADAMBAAIRAxEAPwAL8by944bb0ikw3hMI7POfrn8b+Lhthhptp/RFcNsY55RPyQ/CrHxh5xw2s7xFhOwjpB1hfJD+OnfEk6mO8SI/WFTnC+T/AA/jSgROmwLOYbrEdktYlKCwAW3+v0g7dsiZNUCFh28IFMoV5dNMODLP+oHaLGU5v1EVjMLU9Y1l53dMTnhfX/d/UZm13eqUsssFKqh8x5Qvkt9DLhuH9ogQVax0gx2v6I51eJ8r+l4wmO8NpvHcLxzhwjNKRCeHFOkIyxAERUNiYXl7xIEpjjD9MASCVyPrDsDbQHRZ8QfiTA/OGzZBLd5S9DVvw0ICotqCWC0vy3ifDzgILIh/CzZEa9YvieojwuA0AWZ6sKVKZ8IJZ82jibRLISpwyg4L/tRAu3T1mWpq7g+7dIoXPa80EtmUn6j7+sVMdzY20s6aEpxEsPasITA7dIoS3Ld9xptDpdT94kBl8XqRPw/KkCg1esaq4r8CUpJWK1G/vlHnl6TVcdRyIIw/Y1glc0g/EyxOWkgqViBVl3TnoByeJydfBlcenpFuvHGkKCsSQHFXjNXxe6cTqDhgCdYo3Tcs6UnifEJKXHcSsKUS9UmWe8Dzy6xEuyrmTVjCGIFVGoqQcg2JwKfmDC6q+ffJjOtLqbQlacz1GYjsu1YQzKVzLPFYS2JDVZix1hYT18o0rgWfjy/hbqYRtY/TFRUsvlDGNHaEFw2wbQ34qlExDw9dIjFoClYQH6CkAWDajC+KfeKwnAthydjSsNVMW7YWG7wBOtY3jnHD5GKc1YJZjXKJJUpWwZszm8BplzAWzDc4jM47iuQO8NSgpVhK/b77Q6X3RmFbUgI5SiQ3KAVnVhWKOxYj2MHpctWYS400gLeEtpqgzOXbrWLw/AMqmYfs0OSaAl6whZia/wDUORZVEu76DM/iIAJfdjzmaBg2eucCpUklYSxJLUGbZ/SNHfgRLlqSokrVkH15jQCAt22xEslSpYmbYjQb01iMm2HfsXF0TgviIQZKQkMMQU52BH0MOtt+znEpAFSF4g+IlmId/C8Ntna6ZNCUS5aZQyZL5mntGisFllGVKWDRSKEivd7pY7uIUa8mUk/iGS5axUs5ziREtRzPpBUolDcn90hxtrUSAAMqVjRyApkq3PpCFnU9B0/WghaFqUqrtSjtHJihlAFSdYyE1NdgTSIxIyYNuRF0EbQiGOv1gCqiUwbyzb2EIy2iwqZyhFT7coAoyZbguH6U946lCnAApvqOsWkJauXSH422+8I1RNkLPQq0pz1iUWMuCTlmMhFhAfSscWl9z5wA3gjUnoDAbtFL/wAiSzOn6H8iDfEbfpnFO+7I8uWvEHMzDhcYgCMyHcVAisbqjTTXFZZhQCGSgjxGvoP7gD2/E+WRw5quG3eQCxBGZLM6S46RrLkm4ZCPNvXT3gf2msUy2SVIl4eIgg96mJJ2Oh02NY58s751vjhPGPJiYQMGL5uDgSpK8QJmJVjQSnEhSVEEEAuxZwWgZZbPjWEvhBNVFyANy1Wi9p1oV7N2DGsqPykBPVVPYfWPUux1zJmWZaJiRhE+cUD+ICyKbDOM12I7PiUornkAI7zAvibUbuMoO2O8lJQmUla5SmK1KQAQFLJUQoEEEd406Rlnfxv46k27efZFST/iO/dLex184ATpCkKwqdJGh/axprtvC28UotJRMllLy5qEhNRooZhx9M4tXuuXMRhWBV8J2pvmIMeSzq9s8uOX0xYzzhqwNTDJqWdyaFqlojodB5x0udL8QAGzEcRM2HvDENy8hDyjl6wAzi8hnvHTPT+5xxSQzMfaIOIxqk9WgJcKau1faGYxoT6fiHJtjED+qQxVtqaA+kJSVNRRz+8ok4J+b7tFVNuLtpn194cSTnlDI+3LCUYnOYHKpaHTrokGVInykMqYpL1JGSiabuBBS67txJ74dJqQRzcRdTdgKJaUJZKFrUQGYO7D3p0jKZbzjXx1hQOZfy7KvBPS8hf+mtIqk6+bh4fO7QqQ04cM4KulVJss0UMOhFCxqCIB9ureo4JfewZglLA9Drv5wO7LonKXhlhWE5mjClM6eWoeJs3utMbr+KO13MpSONLWmdiUeIlAViQVVDuKvWopSDPZrs/KmJUtEwg0ZWZlnULRkuWrJx6CDN1TMClFKCpChhmAFAWhQOqP6ilft3TLLMFsspZJqsDIE5kj+J1Gh9p3vo9RLNttoscvDNSlaCcKMJxZ6IV4g+ygeukRjtZPkqwWmXwwa0TU+bsdnG0F7svmVaTKnhgZZInSjUALYCYj/iQPInzP2ufZsJSooH+xQBQ/Q09Im39iguTfUtUsTEKBRryap84oybSZ8xkEqlnvA6BKqkdXceRjJ22eLLap6AP8a6pAyZTEEDJgXHrC7P2y1FHCsxUHUp2TRt1KOWZoN/V+P2W2gt5SFliPTakQg1cJO2kI3SZKQlTkk1JLkls/oGitNtKgWAIZvP8AMb4dxzZzVWEkvQerwik6t6vFVU9ebvyZoSp62cMfRv7i0rOMDUEDkH/uI0zku7jNsq/3ECptSSRTTX2iMTDWqa5UMBJylOYL+cTJTsAx1asMdvlHlCROamUBpOFlUDXJomkTApeAMpYzGTCjEliADluYqsNSR++kZa8rQtMyYhyxW55/xJ6CJy9Kx99vS7Vb8KADwknG3iUQwBJagcwIstltMniWiQpSgS4lpZaDqclFQ1anKMcq/pqily4Q4SFMaHN99oNXL2sAZAsqCquFUsqQoa6FmG8ZyajpmU+2fvOetasSgUpUVFCHLJc1YHIPEd3XlMkTEzJZZSSCNqbjWDHbEuqWqpxBVc3LgmrB84z6RXNucVpjv7el2btRZbSOKoizzqCYGOE7KCh94tfGTlgiRLcHNagK+QozaavHnsiSuSe/JMxChmMQBB/itNCD59IK2K3yxSVaZ9nWMkTay6ZDElm80xlcWsyUJhVZbUoKcAu7U7qqGnKtOUbW5LRLXKTMUCVLAxnxAFIwmmgLOdneM/e9qRbEhE0CVakDulxw5g2fIE6HLnWK/ZqaoyloDgpWk6gjFQmgehTDvcL1RvtjdaVSeKjOXUt/BXibk7EbV3jMosWckNjwJXKWO6S6QrCpqEGrPUFo0yZ82zH/ADlM2RM7vETkMQZljR4rXjZUSpkksaAJCvlKU0qd9oUuj1sBuC8lialKlqwlwQSdi2etI0c2c4cJKhyFadYJquaRLkzFplpExXzM5GI6P9oE4wKE4SKZxrhdxjydUXXbLOEpazla0gAjHhr9P+oiRespKf8AwQD/AOwK96RTlkYSa51xRXmqIrpmKh39Y12y0sqvxyWstnQl81HEfajxQtq581TEy8AIIQmWAg/8quYeqczYkgVzw5kD29YkXazhzGXN/QQA5xliOX8X6ViMLKiwOWpA+8SOQQyhrqB01hWe0irKxn7RKluXLOo05QFvu4uKQpBGJmLlnb7wZKls+mr/AEaIViYo1Zh/to0IMlN7OTknJJ5hQghcd2mWStbYnASM+uUHeAB4lADbX1h+NNMK06mgp9M8oNHsI7SywqU+qGIY0zYiMrKl4iwZzuWHrG2tchS5axhHeSrRjuM+gjH2GwmarAkgKI7oJbEf4uaA7PnCp4iN02wylGVM4suviQ+NB5oyWncGuxjScCYySqZJmJV4VqsyDLV/9CoPI1EArDbEkiRawqWtFJc7KZKIySr+SORy0jTXdfk+yK4VqCVS1VTOrgVsSQKHmQ+8ZZNopXj2aVMl/wChZklu6uUtSfUF0kQC7KXmbPaxiHidCxzP3xAR6PNtqE5oWkKrQpUiuoIOR6R5r2nkCXa1FBoSlaT1/IhY3fVGU122c/tJInBUtRSynSdPX2jOXjec2UUSgtLAEYVYVJDGh7wpRstoIy5MgITOmSguTPLmZrLWaFJ1wuM3iey2OVKtKUzQjCtBY0UoN4SFHIbvyhdRS3dKuLJOO1SpgywISwSdNAT9IqzgwejihDNWL1s7NSpwUuVaZhVlLINAc2pRt26wD4FowNPAxvVynEdA/PMVjTjv0y5J9pbRiLYWzNH9miNQCmxOGL0DA9THZhGHwhsieY5iI2b5TTeo9cukbMEoQkl6hz1/ETpsYGXirUkD2iulLuVKHQZtz3rtHRgLMWIAy/uAOiUE1BAJydifzFiXMCSaqO+EDqMvzChQqp3iPR1vUu23WOrmZAg0/dIUKAIZi1F2DZVatOesNwKLCrHQ6nfekKFADTOWkOskAcsz6RjUy8a2BZyWJ+8KFCqsWsue1ybegWe1MJ6Q0mdkVAfKo6kaPn9ZbNe02w4rPakmZJFElnodK/KRppChRjZ3ptL1sSuhKR3ZChPsynKZZVhmy3zSCqh6Pt50e2nZ5PCE1HFBR4krT8pOhGx+phQojesle4A3PawUGUtSgkEqCdFYgAx2Dh40VmVL+KlS1AKaW51qTppQAZgx2FF0o1l69n5K5RWAoKahC1ULUOdCCxpGLVaFzJaCtQ4mHvZEkjfnChQcKOU6V4akMzMAxPXTeGJmgpAObUOwHLKOwo6HOkACg4Ycw37tEPAXQmYliajlChQG/9k=">
            <a:extLst>
              <a:ext uri="{FF2B5EF4-FFF2-40B4-BE49-F238E27FC236}">
                <a16:creationId xmlns:a16="http://schemas.microsoft.com/office/drawing/2014/main" id="{44B43DA5-5917-D695-AB91-1C7C97A27D52}"/>
              </a:ext>
            </a:extLst>
          </p:cNvPr>
          <p:cNvSpPr>
            <a:spLocks noChangeAspect="1" noChangeArrowheads="1"/>
          </p:cNvSpPr>
          <p:nvPr/>
        </p:nvSpPr>
        <p:spPr bwMode="auto">
          <a:xfrm>
            <a:off x="1730375" y="-274637"/>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hu-HU" altLang="en-US" sz="1351"/>
          </a:p>
        </p:txBody>
      </p:sp>
      <p:pic>
        <p:nvPicPr>
          <p:cNvPr id="2" name="Kép 1">
            <a:extLst>
              <a:ext uri="{FF2B5EF4-FFF2-40B4-BE49-F238E27FC236}">
                <a16:creationId xmlns:a16="http://schemas.microsoft.com/office/drawing/2014/main" id="{37018218-6C27-5CEA-1986-D1521BC278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0-#ppt_w/2"/>
                                          </p:val>
                                        </p:tav>
                                        <p:tav tm="100000">
                                          <p:val>
                                            <p:strVal val="#ppt_x"/>
                                          </p:val>
                                        </p:tav>
                                      </p:tavLst>
                                    </p:anim>
                                    <p:anim calcmode="lin" valueType="num">
                                      <p:cBhvr additive="base">
                                        <p:cTn id="8" dur="500" fill="hold"/>
                                        <p:tgtEl>
                                          <p:spTgt spid="788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 fill="hold"/>
                                        <p:tgtEl>
                                          <p:spTgt spid="78852"/>
                                        </p:tgtEl>
                                        <p:attrNameLst>
                                          <p:attrName>ppt_x</p:attrName>
                                        </p:attrNameLst>
                                      </p:cBhvr>
                                      <p:tavLst>
                                        <p:tav tm="0">
                                          <p:val>
                                            <p:strVal val="1+#ppt_w/2"/>
                                          </p:val>
                                        </p:tav>
                                        <p:tav tm="100000">
                                          <p:val>
                                            <p:strVal val="#ppt_x"/>
                                          </p:val>
                                        </p:tav>
                                      </p:tavLst>
                                    </p:anim>
                                    <p:anim calcmode="lin" valueType="num">
                                      <p:cBhvr additive="base">
                                        <p:cTn id="14" dur="500" fill="hold"/>
                                        <p:tgtEl>
                                          <p:spTgt spid="78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P spid="7885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F07219F3-3BB6-F1BB-455C-4205B73B22D0}"/>
              </a:ext>
            </a:extLst>
          </p:cNvPr>
          <p:cNvSpPr>
            <a:spLocks noGrp="1"/>
          </p:cNvSpPr>
          <p:nvPr>
            <p:ph type="title"/>
          </p:nvPr>
        </p:nvSpPr>
        <p:spPr/>
        <p:txBody>
          <a:bodyPr/>
          <a:lstStyle/>
          <a:p>
            <a:pPr algn="ctr"/>
            <a:r>
              <a:rPr lang="hu-HU" dirty="0"/>
              <a:t>The </a:t>
            </a:r>
            <a:r>
              <a:rPr lang="hu-HU" dirty="0" err="1"/>
              <a:t>power</a:t>
            </a:r>
            <a:r>
              <a:rPr lang="hu-HU" dirty="0"/>
              <a:t> of </a:t>
            </a:r>
            <a:r>
              <a:rPr lang="hu-HU" dirty="0" err="1"/>
              <a:t>evolution</a:t>
            </a:r>
            <a:endParaRPr lang="en-GB" dirty="0"/>
          </a:p>
        </p:txBody>
      </p:sp>
      <p:sp>
        <p:nvSpPr>
          <p:cNvPr id="8" name="Tartalom helye 7">
            <a:extLst>
              <a:ext uri="{FF2B5EF4-FFF2-40B4-BE49-F238E27FC236}">
                <a16:creationId xmlns:a16="http://schemas.microsoft.com/office/drawing/2014/main" id="{3E2FE07C-79D6-6036-41DF-B5C49D79C14A}"/>
              </a:ext>
            </a:extLst>
          </p:cNvPr>
          <p:cNvSpPr>
            <a:spLocks noGrp="1"/>
          </p:cNvSpPr>
          <p:nvPr>
            <p:ph sz="half" idx="2"/>
          </p:nvPr>
        </p:nvSpPr>
        <p:spPr>
          <a:xfrm>
            <a:off x="3581401" y="1880517"/>
            <a:ext cx="7665324" cy="4066627"/>
          </a:xfrm>
        </p:spPr>
        <p:txBody>
          <a:bodyPr>
            <a:normAutofit/>
          </a:bodyPr>
          <a:lstStyle/>
          <a:p>
            <a:pPr>
              <a:buFont typeface="+mj-lt"/>
              <a:buAutoNum type="arabicPeriod"/>
            </a:pPr>
            <a:r>
              <a:rPr lang="hu-HU" dirty="0">
                <a:solidFill>
                  <a:srgbClr val="202122"/>
                </a:solidFill>
                <a:highlight>
                  <a:srgbClr val="FFFFFF"/>
                </a:highlight>
              </a:rPr>
              <a:t>Antenna </a:t>
            </a:r>
            <a:r>
              <a:rPr lang="hu-HU" dirty="0" err="1">
                <a:solidFill>
                  <a:srgbClr val="202122"/>
                </a:solidFill>
                <a:highlight>
                  <a:srgbClr val="FFFFFF"/>
                </a:highlight>
              </a:rPr>
              <a:t>shapes</a:t>
            </a:r>
            <a:r>
              <a:rPr lang="hu-HU" dirty="0">
                <a:solidFill>
                  <a:srgbClr val="202122"/>
                </a:solidFill>
                <a:highlight>
                  <a:srgbClr val="FFFFFF"/>
                </a:highlight>
              </a:rPr>
              <a:t> </a:t>
            </a:r>
          </a:p>
          <a:p>
            <a:pPr>
              <a:buFont typeface="+mj-lt"/>
              <a:buAutoNum type="arabicPeriod"/>
            </a:pPr>
            <a:r>
              <a:rPr lang="hu-HU" dirty="0" err="1">
                <a:solidFill>
                  <a:srgbClr val="202122"/>
                </a:solidFill>
                <a:highlight>
                  <a:srgbClr val="FFFFFF"/>
                </a:highlight>
              </a:rPr>
              <a:t>Evaluation</a:t>
            </a:r>
            <a:r>
              <a:rPr lang="hu-HU" dirty="0">
                <a:solidFill>
                  <a:srgbClr val="202122"/>
                </a:solidFill>
                <a:highlight>
                  <a:srgbClr val="FFFFFF"/>
                </a:highlight>
              </a:rPr>
              <a:t> </a:t>
            </a:r>
          </a:p>
          <a:p>
            <a:pPr>
              <a:buFont typeface="+mj-lt"/>
              <a:buAutoNum type="arabicPeriod"/>
            </a:pPr>
            <a:r>
              <a:rPr lang="hu-HU" dirty="0" err="1">
                <a:solidFill>
                  <a:srgbClr val="202122"/>
                </a:solidFill>
                <a:highlight>
                  <a:srgbClr val="FFFFFF"/>
                </a:highlight>
              </a:rPr>
              <a:t>Keeping</a:t>
            </a:r>
            <a:r>
              <a:rPr lang="hu-HU" dirty="0">
                <a:solidFill>
                  <a:srgbClr val="202122"/>
                </a:solidFill>
                <a:highlight>
                  <a:srgbClr val="FFFFFF"/>
                </a:highlight>
              </a:rPr>
              <a:t> </a:t>
            </a:r>
            <a:r>
              <a:rPr lang="hu-HU" dirty="0" err="1">
                <a:solidFill>
                  <a:srgbClr val="202122"/>
                </a:solidFill>
                <a:highlight>
                  <a:srgbClr val="FFFFFF"/>
                </a:highlight>
              </a:rPr>
              <a:t>highest-scoring</a:t>
            </a:r>
            <a:r>
              <a:rPr lang="hu-HU" dirty="0">
                <a:solidFill>
                  <a:srgbClr val="202122"/>
                </a:solidFill>
                <a:highlight>
                  <a:srgbClr val="FFFFFF"/>
                </a:highlight>
              </a:rPr>
              <a:t> </a:t>
            </a:r>
            <a:r>
              <a:rPr lang="hu-HU" dirty="0" err="1">
                <a:solidFill>
                  <a:srgbClr val="202122"/>
                </a:solidFill>
                <a:highlight>
                  <a:srgbClr val="FFFFFF"/>
                </a:highlight>
              </a:rPr>
              <a:t>designs</a:t>
            </a:r>
            <a:endParaRPr lang="hu-HU" dirty="0">
              <a:solidFill>
                <a:srgbClr val="202122"/>
              </a:solidFill>
              <a:highlight>
                <a:srgbClr val="FFFFFF"/>
              </a:highlight>
            </a:endParaRPr>
          </a:p>
          <a:p>
            <a:pPr>
              <a:buFont typeface="+mj-lt"/>
              <a:buAutoNum type="arabicPeriod"/>
            </a:pPr>
            <a:r>
              <a:rPr lang="hu-HU" dirty="0" err="1">
                <a:solidFill>
                  <a:srgbClr val="202122"/>
                </a:solidFill>
                <a:highlight>
                  <a:srgbClr val="FFFFFF"/>
                </a:highlight>
              </a:rPr>
              <a:t>Iteration</a:t>
            </a:r>
            <a:r>
              <a:rPr lang="hu-HU" dirty="0">
                <a:solidFill>
                  <a:srgbClr val="202122"/>
                </a:solidFill>
                <a:highlight>
                  <a:srgbClr val="FFFFFF"/>
                </a:highlight>
              </a:rPr>
              <a:t>: </a:t>
            </a:r>
            <a:r>
              <a:rPr lang="hu-HU" dirty="0" err="1">
                <a:solidFill>
                  <a:srgbClr val="202122"/>
                </a:solidFill>
                <a:highlight>
                  <a:srgbClr val="FFFFFF"/>
                </a:highlight>
              </a:rPr>
              <a:t>mutation</a:t>
            </a:r>
            <a:r>
              <a:rPr lang="hu-HU" dirty="0">
                <a:solidFill>
                  <a:srgbClr val="202122"/>
                </a:solidFill>
                <a:highlight>
                  <a:srgbClr val="FFFFFF"/>
                </a:highlight>
              </a:rPr>
              <a:t>, </a:t>
            </a:r>
            <a:r>
              <a:rPr lang="hu-HU" dirty="0" err="1">
                <a:solidFill>
                  <a:srgbClr val="202122"/>
                </a:solidFill>
                <a:highlight>
                  <a:srgbClr val="FFFFFF"/>
                </a:highlight>
              </a:rPr>
              <a:t>recombination</a:t>
            </a:r>
            <a:r>
              <a:rPr lang="hu-HU" dirty="0">
                <a:solidFill>
                  <a:srgbClr val="202122"/>
                </a:solidFill>
                <a:highlight>
                  <a:srgbClr val="FFFFFF"/>
                </a:highlight>
              </a:rPr>
              <a:t>, </a:t>
            </a:r>
            <a:r>
              <a:rPr lang="hu-HU" dirty="0" err="1">
                <a:solidFill>
                  <a:srgbClr val="202122"/>
                </a:solidFill>
                <a:highlight>
                  <a:srgbClr val="FFFFFF"/>
                </a:highlight>
              </a:rPr>
              <a:t>crossover</a:t>
            </a:r>
            <a:endParaRPr lang="hu-HU" dirty="0">
              <a:solidFill>
                <a:srgbClr val="202122"/>
              </a:solidFill>
              <a:highlight>
                <a:srgbClr val="FFFFFF"/>
              </a:highlight>
            </a:endParaRPr>
          </a:p>
          <a:p>
            <a:pPr>
              <a:buFont typeface="+mj-lt"/>
              <a:buAutoNum type="arabicPeriod"/>
            </a:pPr>
            <a:r>
              <a:rPr lang="en-GB" dirty="0">
                <a:solidFill>
                  <a:srgbClr val="202122"/>
                </a:solidFill>
                <a:highlight>
                  <a:srgbClr val="FFFFFF"/>
                </a:highlight>
              </a:rPr>
              <a:t>The resulting antenna often outperforms the best manual designs, because it has a complicated asymmetric shape that could not have been found with traditional manual design methods.</a:t>
            </a:r>
            <a:endParaRPr lang="en-GB" dirty="0"/>
          </a:p>
        </p:txBody>
      </p:sp>
      <p:sp>
        <p:nvSpPr>
          <p:cNvPr id="4" name="Dia számának helye 3">
            <a:extLst>
              <a:ext uri="{FF2B5EF4-FFF2-40B4-BE49-F238E27FC236}">
                <a16:creationId xmlns:a16="http://schemas.microsoft.com/office/drawing/2014/main" id="{3244E83F-709A-318D-DC8B-33C90527443A}"/>
              </a:ext>
            </a:extLst>
          </p:cNvPr>
          <p:cNvSpPr>
            <a:spLocks noGrp="1"/>
          </p:cNvSpPr>
          <p:nvPr>
            <p:ph type="sldNum" sz="quarter" idx="12"/>
          </p:nvPr>
        </p:nvSpPr>
        <p:spPr/>
        <p:txBody>
          <a:bodyPr/>
          <a:lstStyle/>
          <a:p>
            <a:pPr>
              <a:defRPr/>
            </a:pPr>
            <a:fld id="{2357918F-7E92-44E0-AF7B-1C3D25E1B7AB}" type="slidenum">
              <a:rPr lang="en-GB" altLang="en-US" smtClean="0"/>
              <a:pPr>
                <a:defRPr/>
              </a:pPr>
              <a:t>3</a:t>
            </a:fld>
            <a:endParaRPr lang="en-GB" altLang="en-US"/>
          </a:p>
        </p:txBody>
      </p:sp>
      <p:pic>
        <p:nvPicPr>
          <p:cNvPr id="1028" name="Picture 4">
            <a:extLst>
              <a:ext uri="{FF2B5EF4-FFF2-40B4-BE49-F238E27FC236}">
                <a16:creationId xmlns:a16="http://schemas.microsoft.com/office/drawing/2014/main" id="{573B6721-0CAB-C27B-E914-48F5D158354E}"/>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527050" y="2083467"/>
            <a:ext cx="2541047" cy="3257160"/>
          </a:xfrm>
          <a:prstGeom prst="rect">
            <a:avLst/>
          </a:prstGeom>
          <a:noFill/>
          <a:extLst>
            <a:ext uri="{909E8E84-426E-40DD-AFC4-6F175D3DCCD1}">
              <a14:hiddenFill xmlns:a14="http://schemas.microsoft.com/office/drawing/2010/main">
                <a:solidFill>
                  <a:srgbClr val="FFFFFF"/>
                </a:solidFill>
              </a14:hiddenFill>
            </a:ext>
          </a:extLst>
        </p:spPr>
      </p:pic>
      <p:pic>
        <p:nvPicPr>
          <p:cNvPr id="2" name="Kép 1">
            <a:extLst>
              <a:ext uri="{FF2B5EF4-FFF2-40B4-BE49-F238E27FC236}">
                <a16:creationId xmlns:a16="http://schemas.microsoft.com/office/drawing/2014/main" id="{4DEE2FDD-22E7-FAD7-0F17-12C0602A9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79203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93671038-87CF-CBD8-FD99-9CE11F6D62A0}"/>
              </a:ext>
            </a:extLst>
          </p:cNvPr>
          <p:cNvSpPr>
            <a:spLocks noGrp="1"/>
          </p:cNvSpPr>
          <p:nvPr>
            <p:ph type="title"/>
          </p:nvPr>
        </p:nvSpPr>
        <p:spPr/>
        <p:txBody>
          <a:bodyPr/>
          <a:lstStyle/>
          <a:p>
            <a:pPr algn="ctr"/>
            <a:r>
              <a:rPr lang="hu-HU" dirty="0" err="1"/>
              <a:t>Artificial</a:t>
            </a:r>
            <a:r>
              <a:rPr lang="hu-HU" dirty="0"/>
              <a:t> Life (AL): </a:t>
            </a:r>
            <a:r>
              <a:rPr lang="hu-HU" dirty="0" err="1"/>
              <a:t>Tierra</a:t>
            </a:r>
            <a:endParaRPr lang="en-GB" dirty="0"/>
          </a:p>
        </p:txBody>
      </p:sp>
      <p:sp>
        <p:nvSpPr>
          <p:cNvPr id="6" name="Tartalom helye 5">
            <a:extLst>
              <a:ext uri="{FF2B5EF4-FFF2-40B4-BE49-F238E27FC236}">
                <a16:creationId xmlns:a16="http://schemas.microsoft.com/office/drawing/2014/main" id="{103C0368-06D2-25A1-977E-5E8275B72E2C}"/>
              </a:ext>
            </a:extLst>
          </p:cNvPr>
          <p:cNvSpPr>
            <a:spLocks noGrp="1"/>
          </p:cNvSpPr>
          <p:nvPr>
            <p:ph idx="1"/>
          </p:nvPr>
        </p:nvSpPr>
        <p:spPr>
          <a:xfrm>
            <a:off x="349486" y="1809561"/>
            <a:ext cx="11212797" cy="4312105"/>
          </a:xfrm>
        </p:spPr>
        <p:txBody>
          <a:bodyPr>
            <a:normAutofit fontScale="92500"/>
          </a:bodyPr>
          <a:lstStyle/>
          <a:p>
            <a:pPr marL="380990" indent="-380990"/>
            <a:r>
              <a:rPr lang="en-GB" dirty="0"/>
              <a:t>These </a:t>
            </a:r>
            <a:r>
              <a:rPr lang="en-GB" b="1" dirty="0"/>
              <a:t>digital organisms </a:t>
            </a:r>
            <a:r>
              <a:rPr lang="en-GB" dirty="0"/>
              <a:t>can reproduce, mutate and evolve in a virtual environment, demonstrating the principles of natural selection and evolution</a:t>
            </a:r>
            <a:endParaRPr lang="hu-HU" dirty="0"/>
          </a:p>
          <a:p>
            <a:pPr marL="380990" indent="-380990"/>
            <a:r>
              <a:rPr lang="en-GB" dirty="0"/>
              <a:t>Simple self-replicating codes </a:t>
            </a:r>
            <a:r>
              <a:rPr lang="en-GB" b="1" dirty="0"/>
              <a:t>have evolved into more complex forms, </a:t>
            </a:r>
            <a:r>
              <a:rPr lang="en-GB" dirty="0"/>
              <a:t>adapting to the constraints and possibilities of their digital environment, demonstrating how simple rules can evolve into complexity</a:t>
            </a:r>
            <a:endParaRPr lang="hu-HU" dirty="0"/>
          </a:p>
          <a:p>
            <a:pPr marL="380990" indent="-380990"/>
            <a:r>
              <a:rPr lang="en-GB" dirty="0"/>
              <a:t>The emergence of </a:t>
            </a:r>
            <a:r>
              <a:rPr lang="en-GB" b="1" dirty="0"/>
              <a:t>parasites and hyperparasites </a:t>
            </a:r>
            <a:endParaRPr lang="hu-HU" b="1" dirty="0"/>
          </a:p>
          <a:p>
            <a:pPr marL="380990" indent="-380990"/>
            <a:r>
              <a:rPr lang="en-GB" dirty="0"/>
              <a:t>Tierra's digital organisms competed for </a:t>
            </a:r>
            <a:r>
              <a:rPr lang="en-GB" b="1" dirty="0"/>
              <a:t>limited CPU time and memory space, </a:t>
            </a:r>
            <a:r>
              <a:rPr lang="en-GB" dirty="0"/>
              <a:t>similar to the competition for resources in natural ecosystems</a:t>
            </a:r>
            <a:endParaRPr lang="hu-HU" dirty="0"/>
          </a:p>
          <a:p>
            <a:pPr marL="380990" indent="-380990"/>
            <a:r>
              <a:rPr lang="hu-HU" dirty="0"/>
              <a:t>T</a:t>
            </a:r>
            <a:r>
              <a:rPr lang="en-GB" dirty="0"/>
              <a:t>he project highlighted the </a:t>
            </a:r>
            <a:r>
              <a:rPr lang="en-GB" b="1" dirty="0"/>
              <a:t>coevolutionary dynamics:</a:t>
            </a:r>
            <a:r>
              <a:rPr lang="en-GB" dirty="0"/>
              <a:t> the evolution of one type of digital organism influenced the evolution of others. </a:t>
            </a:r>
          </a:p>
        </p:txBody>
      </p:sp>
      <p:pic>
        <p:nvPicPr>
          <p:cNvPr id="2" name="Kép 1">
            <a:extLst>
              <a:ext uri="{FF2B5EF4-FFF2-40B4-BE49-F238E27FC236}">
                <a16:creationId xmlns:a16="http://schemas.microsoft.com/office/drawing/2014/main" id="{200BFB3D-CD9C-8308-DDB0-D20EA511B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303583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FFAECF-0558-9FA4-3A43-FDCCA072EC48}"/>
              </a:ext>
            </a:extLst>
          </p:cNvPr>
          <p:cNvSpPr>
            <a:spLocks noGrp="1"/>
          </p:cNvSpPr>
          <p:nvPr>
            <p:ph type="title"/>
          </p:nvPr>
        </p:nvSpPr>
        <p:spPr>
          <a:xfrm>
            <a:off x="789016" y="119421"/>
            <a:ext cx="10515600" cy="1325563"/>
          </a:xfrm>
        </p:spPr>
        <p:txBody>
          <a:bodyPr/>
          <a:lstStyle/>
          <a:p>
            <a:pPr algn="ctr"/>
            <a:r>
              <a:rPr lang="hu-HU" dirty="0" err="1"/>
              <a:t>Evolving</a:t>
            </a:r>
            <a:r>
              <a:rPr lang="hu-HU" dirty="0"/>
              <a:t> </a:t>
            </a:r>
            <a:r>
              <a:rPr lang="hu-HU" dirty="0" err="1"/>
              <a:t>deep</a:t>
            </a:r>
            <a:r>
              <a:rPr lang="hu-HU" dirty="0"/>
              <a:t> </a:t>
            </a:r>
            <a:r>
              <a:rPr lang="hu-HU" dirty="0" err="1"/>
              <a:t>neural</a:t>
            </a:r>
            <a:r>
              <a:rPr lang="hu-HU" dirty="0"/>
              <a:t> </a:t>
            </a:r>
            <a:r>
              <a:rPr lang="hu-HU" dirty="0" err="1"/>
              <a:t>networks</a:t>
            </a:r>
            <a:endParaRPr lang="en-GB" dirty="0"/>
          </a:p>
        </p:txBody>
      </p:sp>
      <p:pic>
        <p:nvPicPr>
          <p:cNvPr id="8" name="Tartalom helye 7">
            <a:extLst>
              <a:ext uri="{FF2B5EF4-FFF2-40B4-BE49-F238E27FC236}">
                <a16:creationId xmlns:a16="http://schemas.microsoft.com/office/drawing/2014/main" id="{F1EAC0D0-34ED-CBA0-4EBC-D549CBB0F937}"/>
              </a:ext>
            </a:extLst>
          </p:cNvPr>
          <p:cNvPicPr>
            <a:picLocks noGrp="1" noChangeAspect="1"/>
          </p:cNvPicPr>
          <p:nvPr>
            <p:ph sz="half" idx="1"/>
          </p:nvPr>
        </p:nvPicPr>
        <p:blipFill>
          <a:blip r:embed="rId2"/>
          <a:stretch>
            <a:fillRect/>
          </a:stretch>
        </p:blipFill>
        <p:spPr>
          <a:xfrm>
            <a:off x="452154" y="1180315"/>
            <a:ext cx="5386316" cy="2917588"/>
          </a:xfrm>
        </p:spPr>
      </p:pic>
      <p:pic>
        <p:nvPicPr>
          <p:cNvPr id="10" name="Tartalom helye 9">
            <a:extLst>
              <a:ext uri="{FF2B5EF4-FFF2-40B4-BE49-F238E27FC236}">
                <a16:creationId xmlns:a16="http://schemas.microsoft.com/office/drawing/2014/main" id="{DA69EB07-3F33-59E5-BDB9-B4AF0FCFD0C9}"/>
              </a:ext>
            </a:extLst>
          </p:cNvPr>
          <p:cNvPicPr>
            <a:picLocks noGrp="1" noChangeAspect="1"/>
          </p:cNvPicPr>
          <p:nvPr>
            <p:ph sz="half" idx="2"/>
          </p:nvPr>
        </p:nvPicPr>
        <p:blipFill>
          <a:blip r:embed="rId3">
            <a:alphaModFix/>
          </a:blip>
          <a:stretch>
            <a:fillRect/>
          </a:stretch>
        </p:blipFill>
        <p:spPr>
          <a:xfrm>
            <a:off x="6145185" y="1180315"/>
            <a:ext cx="5519767" cy="3905728"/>
          </a:xfrm>
        </p:spPr>
      </p:pic>
      <p:sp>
        <p:nvSpPr>
          <p:cNvPr id="13" name="Szövegdoboz 12">
            <a:extLst>
              <a:ext uri="{FF2B5EF4-FFF2-40B4-BE49-F238E27FC236}">
                <a16:creationId xmlns:a16="http://schemas.microsoft.com/office/drawing/2014/main" id="{C8F4B761-C425-80C3-0EA4-8341788DBA46}"/>
              </a:ext>
            </a:extLst>
          </p:cNvPr>
          <p:cNvSpPr txBox="1"/>
          <p:nvPr/>
        </p:nvSpPr>
        <p:spPr>
          <a:xfrm>
            <a:off x="758869" y="4016644"/>
            <a:ext cx="4412975" cy="2308324"/>
          </a:xfrm>
          <a:prstGeom prst="rect">
            <a:avLst/>
          </a:prstGeom>
          <a:noFill/>
        </p:spPr>
        <p:txBody>
          <a:bodyPr wrap="square" rtlCol="0">
            <a:spAutoFit/>
          </a:bodyPr>
          <a:lstStyle/>
          <a:p>
            <a:pPr marL="380990" indent="-380990">
              <a:buFont typeface="Arial" panose="020B0604020202020204" pitchFamily="34" charset="0"/>
              <a:buChar char="•"/>
            </a:pPr>
            <a:r>
              <a:rPr lang="hu-HU" sz="2400" dirty="0" err="1">
                <a:latin typeface="Calibri" panose="020F0502020204030204" pitchFamily="34" charset="0"/>
                <a:ea typeface="Calibri" panose="020F0502020204030204" pitchFamily="34" charset="0"/>
                <a:cs typeface="Calibri" panose="020F0502020204030204" pitchFamily="34" charset="0"/>
              </a:rPr>
              <a:t>Two</a:t>
            </a:r>
            <a:r>
              <a:rPr lang="hu-HU" sz="2400" dirty="0">
                <a:latin typeface="Calibri" panose="020F0502020204030204" pitchFamily="34" charset="0"/>
                <a:ea typeface="Calibri" panose="020F0502020204030204" pitchFamily="34" charset="0"/>
                <a:cs typeface="Calibri" panose="020F0502020204030204" pitchFamily="34" charset="0"/>
              </a:rPr>
              <a:t> </a:t>
            </a:r>
            <a:r>
              <a:rPr lang="hu-HU" sz="2400" dirty="0" err="1">
                <a:latin typeface="Calibri" panose="020F0502020204030204" pitchFamily="34" charset="0"/>
                <a:ea typeface="Calibri" panose="020F0502020204030204" pitchFamily="34" charset="0"/>
                <a:cs typeface="Calibri" panose="020F0502020204030204" pitchFamily="34" charset="0"/>
              </a:rPr>
              <a:t>types</a:t>
            </a:r>
            <a:r>
              <a:rPr lang="hu-HU" sz="2400" dirty="0">
                <a:latin typeface="Calibri" panose="020F0502020204030204" pitchFamily="34" charset="0"/>
                <a:ea typeface="Calibri" panose="020F0502020204030204" pitchFamily="34" charset="0"/>
                <a:cs typeface="Calibri" panose="020F0502020204030204" pitchFamily="34" charset="0"/>
              </a:rPr>
              <a:t> of </a:t>
            </a:r>
            <a:r>
              <a:rPr lang="hu-HU" sz="2400" dirty="0" err="1">
                <a:latin typeface="Calibri" panose="020F0502020204030204" pitchFamily="34" charset="0"/>
                <a:ea typeface="Calibri" panose="020F0502020204030204" pitchFamily="34" charset="0"/>
                <a:cs typeface="Calibri" panose="020F0502020204030204" pitchFamily="34" charset="0"/>
              </a:rPr>
              <a:t>chromosome</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80990" indent="-380990">
              <a:buFont typeface="Arial" panose="020B0604020202020204" pitchFamily="34" charset="0"/>
              <a:buChar char="•"/>
            </a:pPr>
            <a:r>
              <a:rPr lang="hu-HU" sz="2400" dirty="0">
                <a:latin typeface="Calibri" panose="020F0502020204030204" pitchFamily="34" charset="0"/>
                <a:ea typeface="Calibri" panose="020F0502020204030204" pitchFamily="34" charset="0"/>
                <a:cs typeface="Calibri" panose="020F0502020204030204" pitchFamily="34" charset="0"/>
              </a:rPr>
              <a:t>NEAT </a:t>
            </a:r>
            <a:r>
              <a:rPr lang="hu-HU" sz="2400" dirty="0" err="1">
                <a:latin typeface="Calibri" panose="020F0502020204030204" pitchFamily="34" charset="0"/>
                <a:ea typeface="Calibri" panose="020F0502020204030204" pitchFamily="34" charset="0"/>
                <a:cs typeface="Calibri" panose="020F0502020204030204" pitchFamily="34" charset="0"/>
              </a:rPr>
              <a:t>within</a:t>
            </a:r>
            <a:r>
              <a:rPr lang="hu-HU" sz="2400" dirty="0">
                <a:latin typeface="Calibri" panose="020F0502020204030204" pitchFamily="34" charset="0"/>
                <a:ea typeface="Calibri" panose="020F0502020204030204" pitchFamily="34" charset="0"/>
                <a:cs typeface="Calibri" panose="020F0502020204030204" pitchFamily="34" charset="0"/>
              </a:rPr>
              <a:t> </a:t>
            </a:r>
            <a:r>
              <a:rPr lang="hu-HU" sz="2400" dirty="0" err="1">
                <a:latin typeface="Calibri" panose="020F0502020204030204" pitchFamily="34" charset="0"/>
                <a:ea typeface="Calibri" panose="020F0502020204030204" pitchFamily="34" charset="0"/>
                <a:cs typeface="Calibri" panose="020F0502020204030204" pitchFamily="34" charset="0"/>
              </a:rPr>
              <a:t>modules</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80990" indent="-380990">
              <a:buFont typeface="Arial" panose="020B0604020202020204" pitchFamily="34" charset="0"/>
              <a:buChar char="•"/>
            </a:pPr>
            <a:r>
              <a:rPr lang="hu-HU" sz="2400" dirty="0" err="1">
                <a:latin typeface="Calibri" panose="020F0502020204030204" pitchFamily="34" charset="0"/>
                <a:ea typeface="Calibri" panose="020F0502020204030204" pitchFamily="34" charset="0"/>
                <a:cs typeface="Calibri" panose="020F0502020204030204" pitchFamily="34" charset="0"/>
              </a:rPr>
              <a:t>Topology</a:t>
            </a:r>
            <a:r>
              <a:rPr lang="hu-HU" sz="2400" dirty="0">
                <a:latin typeface="Calibri" panose="020F0502020204030204" pitchFamily="34" charset="0"/>
                <a:ea typeface="Calibri" panose="020F0502020204030204" pitchFamily="34" charset="0"/>
                <a:cs typeface="Calibri" panose="020F0502020204030204" pitchFamily="34" charset="0"/>
              </a:rPr>
              <a:t> and </a:t>
            </a:r>
            <a:r>
              <a:rPr lang="hu-HU" sz="2400" dirty="0" err="1">
                <a:latin typeface="Calibri" panose="020F0502020204030204" pitchFamily="34" charset="0"/>
                <a:ea typeface="Calibri" panose="020F0502020204030204" pitchFamily="34" charset="0"/>
                <a:cs typeface="Calibri" panose="020F0502020204030204" pitchFamily="34" charset="0"/>
              </a:rPr>
              <a:t>hyperparameter</a:t>
            </a:r>
            <a:r>
              <a:rPr lang="hu-HU" sz="2400" dirty="0">
                <a:latin typeface="Calibri" panose="020F0502020204030204" pitchFamily="34" charset="0"/>
                <a:ea typeface="Calibri" panose="020F0502020204030204" pitchFamily="34" charset="0"/>
                <a:cs typeface="Calibri" panose="020F0502020204030204" pitchFamily="34" charset="0"/>
              </a:rPr>
              <a:t> </a:t>
            </a:r>
            <a:r>
              <a:rPr lang="hu-HU" sz="2400" dirty="0" err="1">
                <a:latin typeface="Calibri" panose="020F0502020204030204" pitchFamily="34" charset="0"/>
                <a:ea typeface="Calibri" panose="020F0502020204030204" pitchFamily="34" charset="0"/>
                <a:cs typeface="Calibri" panose="020F0502020204030204" pitchFamily="34" charset="0"/>
              </a:rPr>
              <a:t>optimization</a:t>
            </a:r>
            <a:endParaRPr lang="hu-HU" sz="2400" dirty="0">
              <a:latin typeface="Calibri" panose="020F0502020204030204" pitchFamily="34" charset="0"/>
              <a:ea typeface="Calibri" panose="020F0502020204030204" pitchFamily="34" charset="0"/>
              <a:cs typeface="Calibri" panose="020F0502020204030204" pitchFamily="34" charset="0"/>
            </a:endParaRPr>
          </a:p>
          <a:p>
            <a:pPr marL="380990" indent="-380990">
              <a:buFont typeface="Arial" panose="020B0604020202020204" pitchFamily="34" charset="0"/>
              <a:buChar char="•"/>
            </a:pPr>
            <a:r>
              <a:rPr lang="hu-HU" sz="2400" dirty="0" err="1">
                <a:latin typeface="Calibri" panose="020F0502020204030204" pitchFamily="34" charset="0"/>
                <a:ea typeface="Calibri" panose="020F0502020204030204" pitchFamily="34" charset="0"/>
                <a:cs typeface="Calibri" panose="020F0502020204030204" pitchFamily="34" charset="0"/>
              </a:rPr>
              <a:t>Discovery</a:t>
            </a:r>
            <a:r>
              <a:rPr lang="hu-HU" sz="2400" dirty="0">
                <a:latin typeface="Calibri" panose="020F0502020204030204" pitchFamily="34" charset="0"/>
                <a:ea typeface="Calibri" panose="020F0502020204030204" pitchFamily="34" charset="0"/>
                <a:cs typeface="Calibri" panose="020F0502020204030204" pitchFamily="34" charset="0"/>
              </a:rPr>
              <a:t> of </a:t>
            </a:r>
            <a:r>
              <a:rPr lang="hu-HU" sz="2400" dirty="0" err="1">
                <a:latin typeface="Calibri" panose="020F0502020204030204" pitchFamily="34" charset="0"/>
                <a:ea typeface="Calibri" panose="020F0502020204030204" pitchFamily="34" charset="0"/>
                <a:cs typeface="Calibri" panose="020F0502020204030204" pitchFamily="34" charset="0"/>
              </a:rPr>
              <a:t>partially</a:t>
            </a:r>
            <a:r>
              <a:rPr lang="hu-HU" sz="2400" dirty="0">
                <a:latin typeface="Calibri" panose="020F0502020204030204" pitchFamily="34" charset="0"/>
                <a:ea typeface="Calibri" panose="020F0502020204030204" pitchFamily="34" charset="0"/>
                <a:cs typeface="Calibri" panose="020F0502020204030204" pitchFamily="34" charset="0"/>
              </a:rPr>
              <a:t> </a:t>
            </a:r>
            <a:r>
              <a:rPr lang="hu-HU" sz="2400" dirty="0" err="1">
                <a:latin typeface="Calibri" panose="020F0502020204030204" pitchFamily="34" charset="0"/>
                <a:ea typeface="Calibri" panose="020F0502020204030204" pitchFamily="34" charset="0"/>
                <a:cs typeface="Calibri" panose="020F0502020204030204" pitchFamily="34" charset="0"/>
              </a:rPr>
              <a:t>repetitive</a:t>
            </a:r>
            <a:r>
              <a:rPr lang="hu-HU" sz="2400" dirty="0">
                <a:latin typeface="Calibri" panose="020F0502020204030204" pitchFamily="34" charset="0"/>
                <a:ea typeface="Calibri" panose="020F0502020204030204" pitchFamily="34" charset="0"/>
                <a:cs typeface="Calibri" panose="020F0502020204030204" pitchFamily="34" charset="0"/>
              </a:rPr>
              <a:t> </a:t>
            </a:r>
            <a:r>
              <a:rPr lang="hu-HU" sz="2400" dirty="0" err="1">
                <a:latin typeface="Calibri" panose="020F0502020204030204" pitchFamily="34" charset="0"/>
                <a:ea typeface="Calibri" panose="020F0502020204030204" pitchFamily="34" charset="0"/>
                <a:cs typeface="Calibri" panose="020F0502020204030204" pitchFamily="34" charset="0"/>
              </a:rPr>
              <a:t>structures</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14" name="Szövegdoboz 13">
            <a:extLst>
              <a:ext uri="{FF2B5EF4-FFF2-40B4-BE49-F238E27FC236}">
                <a16:creationId xmlns:a16="http://schemas.microsoft.com/office/drawing/2014/main" id="{2925900F-A966-F3A2-4420-0AAC7B68D9E2}"/>
              </a:ext>
            </a:extLst>
          </p:cNvPr>
          <p:cNvSpPr txBox="1"/>
          <p:nvPr/>
        </p:nvSpPr>
        <p:spPr>
          <a:xfrm>
            <a:off x="6756829" y="5422759"/>
            <a:ext cx="4412975" cy="461665"/>
          </a:xfrm>
          <a:prstGeom prst="rect">
            <a:avLst/>
          </a:prstGeom>
          <a:noFill/>
        </p:spPr>
        <p:txBody>
          <a:bodyPr wrap="square" rtlCol="0">
            <a:spAutoFit/>
          </a:bodyPr>
          <a:lstStyle/>
          <a:p>
            <a:r>
              <a:rPr lang="hu-HU" sz="2400" dirty="0">
                <a:latin typeface="Calibri" panose="020F0502020204030204" pitchFamily="34" charset="0"/>
                <a:ea typeface="Calibri" panose="020F0502020204030204" pitchFamily="34" charset="0"/>
                <a:cs typeface="Calibri" panose="020F0502020204030204" pitchFamily="34" charset="0"/>
              </a:rPr>
              <a:t>Image </a:t>
            </a:r>
            <a:r>
              <a:rPr lang="hu-HU" sz="2400" dirty="0" err="1">
                <a:latin typeface="Calibri" panose="020F0502020204030204" pitchFamily="34" charset="0"/>
                <a:ea typeface="Calibri" panose="020F0502020204030204" pitchFamily="34" charset="0"/>
                <a:cs typeface="Calibri" panose="020F0502020204030204" pitchFamily="34" charset="0"/>
              </a:rPr>
              <a:t>classification</a:t>
            </a:r>
            <a:r>
              <a:rPr lang="hu-HU" sz="2400" dirty="0">
                <a:latin typeface="Calibri" panose="020F0502020204030204" pitchFamily="34" charset="0"/>
                <a:ea typeface="Calibri" panose="020F0502020204030204" pitchFamily="34" charset="0"/>
                <a:cs typeface="Calibri" panose="020F0502020204030204" pitchFamily="34" charset="0"/>
              </a:rPr>
              <a:t> </a:t>
            </a:r>
            <a:r>
              <a:rPr lang="hu-HU" sz="2400" dirty="0" err="1">
                <a:latin typeface="Calibri" panose="020F0502020204030204" pitchFamily="34" charset="0"/>
                <a:ea typeface="Calibri" panose="020F0502020204030204" pitchFamily="34" charset="0"/>
                <a:cs typeface="Calibri" panose="020F0502020204030204" pitchFamily="34" charset="0"/>
              </a:rPr>
              <a:t>example</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3" name="Kép 2">
            <a:extLst>
              <a:ext uri="{FF2B5EF4-FFF2-40B4-BE49-F238E27FC236}">
                <a16:creationId xmlns:a16="http://schemas.microsoft.com/office/drawing/2014/main" id="{C43D067C-4755-20A1-932F-EC3BC11B90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358275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2CE97A5-9456-B27C-FE62-4B405E43C56F}"/>
              </a:ext>
            </a:extLst>
          </p:cNvPr>
          <p:cNvSpPr>
            <a:spLocks noGrp="1"/>
          </p:cNvSpPr>
          <p:nvPr>
            <p:ph type="title"/>
          </p:nvPr>
        </p:nvSpPr>
        <p:spPr/>
        <p:txBody>
          <a:bodyPr/>
          <a:lstStyle/>
          <a:p>
            <a:pPr algn="ctr"/>
            <a:r>
              <a:rPr lang="hu-HU" dirty="0" err="1"/>
              <a:t>Component</a:t>
            </a:r>
            <a:r>
              <a:rPr lang="hu-HU" dirty="0"/>
              <a:t> </a:t>
            </a:r>
            <a:r>
              <a:rPr lang="hu-HU" dirty="0" err="1"/>
              <a:t>functions</a:t>
            </a:r>
            <a:r>
              <a:rPr lang="hu-HU" dirty="0"/>
              <a:t> and </a:t>
            </a:r>
            <a:r>
              <a:rPr lang="hu-HU" dirty="0" err="1"/>
              <a:t>the</a:t>
            </a:r>
            <a:r>
              <a:rPr lang="hu-HU" dirty="0"/>
              <a:t> </a:t>
            </a:r>
            <a:r>
              <a:rPr lang="hu-HU" dirty="0" err="1"/>
              <a:t>task</a:t>
            </a:r>
            <a:endParaRPr lang="hu-HU" dirty="0"/>
          </a:p>
        </p:txBody>
      </p:sp>
      <p:sp>
        <p:nvSpPr>
          <p:cNvPr id="3" name="Tartalom helye 2">
            <a:extLst>
              <a:ext uri="{FF2B5EF4-FFF2-40B4-BE49-F238E27FC236}">
                <a16:creationId xmlns:a16="http://schemas.microsoft.com/office/drawing/2014/main" id="{CC6861A4-7691-566B-3A7A-21AACB0373A7}"/>
              </a:ext>
            </a:extLst>
          </p:cNvPr>
          <p:cNvSpPr>
            <a:spLocks noGrp="1"/>
          </p:cNvSpPr>
          <p:nvPr>
            <p:ph idx="1"/>
          </p:nvPr>
        </p:nvSpPr>
        <p:spPr>
          <a:xfrm>
            <a:off x="452154" y="1471782"/>
            <a:ext cx="4793241" cy="4369037"/>
          </a:xfrm>
        </p:spPr>
        <p:txBody>
          <a:bodyPr>
            <a:normAutofit lnSpcReduction="10000"/>
          </a:bodyPr>
          <a:lstStyle/>
          <a:p>
            <a:r>
              <a:rPr lang="hu-HU" dirty="0" err="1"/>
              <a:t>Only</a:t>
            </a:r>
            <a:r>
              <a:rPr lang="hu-HU" dirty="0"/>
              <a:t> </a:t>
            </a:r>
            <a:r>
              <a:rPr lang="hu-HU" dirty="0" err="1"/>
              <a:t>high-school</a:t>
            </a:r>
            <a:r>
              <a:rPr lang="hu-HU" dirty="0"/>
              <a:t> </a:t>
            </a:r>
            <a:r>
              <a:rPr lang="hu-HU" dirty="0" err="1"/>
              <a:t>mathematics</a:t>
            </a:r>
            <a:r>
              <a:rPr lang="hu-HU" dirty="0"/>
              <a:t> is </a:t>
            </a:r>
            <a:r>
              <a:rPr lang="hu-HU" dirty="0" err="1"/>
              <a:t>provided</a:t>
            </a:r>
            <a:r>
              <a:rPr lang="hu-HU" dirty="0"/>
              <a:t>!</a:t>
            </a:r>
          </a:p>
          <a:p>
            <a:pPr marL="457189" indent="-457189">
              <a:buFont typeface="+mj-lt"/>
              <a:buAutoNum type="arabicPeriod"/>
            </a:pPr>
            <a:r>
              <a:rPr lang="hu-HU" dirty="0" err="1"/>
              <a:t>Setup</a:t>
            </a:r>
            <a:endParaRPr lang="hu-HU" dirty="0"/>
          </a:p>
          <a:p>
            <a:pPr marL="457189" indent="-457189">
              <a:buFont typeface="+mj-lt"/>
              <a:buAutoNum type="arabicPeriod"/>
            </a:pPr>
            <a:r>
              <a:rPr lang="hu-HU" dirty="0" err="1"/>
              <a:t>Predict</a:t>
            </a:r>
            <a:r>
              <a:rPr lang="hu-HU" dirty="0"/>
              <a:t> </a:t>
            </a:r>
          </a:p>
          <a:p>
            <a:pPr marL="457189" indent="-457189">
              <a:buFont typeface="+mj-lt"/>
              <a:buAutoNum type="arabicPeriod"/>
            </a:pPr>
            <a:r>
              <a:rPr lang="hu-HU" dirty="0" err="1"/>
              <a:t>Learn</a:t>
            </a:r>
            <a:endParaRPr lang="hu-HU" dirty="0"/>
          </a:p>
          <a:p>
            <a:pPr marL="380990" indent="-380990"/>
            <a:r>
              <a:rPr lang="hu-HU" dirty="0" err="1"/>
              <a:t>Culling</a:t>
            </a:r>
            <a:r>
              <a:rPr lang="hu-HU" dirty="0"/>
              <a:t> of </a:t>
            </a:r>
            <a:r>
              <a:rPr lang="hu-HU" dirty="0" err="1"/>
              <a:t>functionally</a:t>
            </a:r>
            <a:r>
              <a:rPr lang="hu-HU" dirty="0"/>
              <a:t> </a:t>
            </a:r>
            <a:r>
              <a:rPr lang="hu-HU" dirty="0" err="1"/>
              <a:t>identical</a:t>
            </a:r>
            <a:r>
              <a:rPr lang="hu-HU" dirty="0"/>
              <a:t> and </a:t>
            </a:r>
            <a:r>
              <a:rPr lang="hu-HU" dirty="0" err="1"/>
              <a:t>useless</a:t>
            </a:r>
            <a:r>
              <a:rPr lang="hu-HU" dirty="0"/>
              <a:t> </a:t>
            </a:r>
            <a:r>
              <a:rPr lang="hu-HU" dirty="0" err="1"/>
              <a:t>algorithms</a:t>
            </a:r>
            <a:endParaRPr lang="hu-HU" dirty="0"/>
          </a:p>
          <a:p>
            <a:pPr marL="380990" indent="-380990"/>
            <a:r>
              <a:rPr lang="hu-HU" dirty="0" err="1"/>
              <a:t>Tournament</a:t>
            </a:r>
            <a:r>
              <a:rPr lang="hu-HU" dirty="0"/>
              <a:t> </a:t>
            </a:r>
            <a:r>
              <a:rPr lang="hu-HU" dirty="0" err="1"/>
              <a:t>selection</a:t>
            </a:r>
            <a:endParaRPr lang="hu-HU" dirty="0"/>
          </a:p>
          <a:p>
            <a:pPr marL="380990" indent="-380990"/>
            <a:r>
              <a:rPr lang="hu-HU" dirty="0" err="1"/>
              <a:t>Migration</a:t>
            </a:r>
            <a:endParaRPr lang="hu-HU" dirty="0"/>
          </a:p>
        </p:txBody>
      </p:sp>
      <p:pic>
        <p:nvPicPr>
          <p:cNvPr id="8" name="Kép 7">
            <a:extLst>
              <a:ext uri="{FF2B5EF4-FFF2-40B4-BE49-F238E27FC236}">
                <a16:creationId xmlns:a16="http://schemas.microsoft.com/office/drawing/2014/main" id="{70FDDC04-D4E0-7E2E-5CD9-4221F90505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8931" y="1546755"/>
            <a:ext cx="5998460" cy="4605629"/>
          </a:xfrm>
          <a:prstGeom prst="rect">
            <a:avLst/>
          </a:prstGeom>
        </p:spPr>
      </p:pic>
      <p:pic>
        <p:nvPicPr>
          <p:cNvPr id="5" name="Kép 4">
            <a:extLst>
              <a:ext uri="{FF2B5EF4-FFF2-40B4-BE49-F238E27FC236}">
                <a16:creationId xmlns:a16="http://schemas.microsoft.com/office/drawing/2014/main" id="{EF17DB15-80CA-BE13-390B-8F4FC905F7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178870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0A1CB528-B2AC-9B25-F5C9-E2B989C2C74C}"/>
              </a:ext>
            </a:extLst>
          </p:cNvPr>
          <p:cNvSpPr>
            <a:spLocks noGrp="1"/>
          </p:cNvSpPr>
          <p:nvPr>
            <p:ph type="title"/>
          </p:nvPr>
        </p:nvSpPr>
        <p:spPr>
          <a:xfrm>
            <a:off x="1667540" y="237440"/>
            <a:ext cx="4152014" cy="911173"/>
          </a:xfrm>
        </p:spPr>
        <p:txBody>
          <a:bodyPr/>
          <a:lstStyle/>
          <a:p>
            <a:r>
              <a:rPr lang="hu-HU" dirty="0" err="1"/>
              <a:t>Evolvable</a:t>
            </a:r>
            <a:r>
              <a:rPr lang="hu-HU" dirty="0"/>
              <a:t> AI</a:t>
            </a:r>
          </a:p>
        </p:txBody>
      </p:sp>
      <p:pic>
        <p:nvPicPr>
          <p:cNvPr id="7" name="Tartalom helye 6">
            <a:extLst>
              <a:ext uri="{FF2B5EF4-FFF2-40B4-BE49-F238E27FC236}">
                <a16:creationId xmlns:a16="http://schemas.microsoft.com/office/drawing/2014/main" id="{0BDD44B7-AB17-2ABB-06B3-48C6BC243F4F}"/>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13817" y="1123760"/>
            <a:ext cx="4713360" cy="4585627"/>
          </a:xfrm>
        </p:spPr>
      </p:pic>
      <p:pic>
        <p:nvPicPr>
          <p:cNvPr id="10" name="Tartalom helye 9">
            <a:extLst>
              <a:ext uri="{FF2B5EF4-FFF2-40B4-BE49-F238E27FC236}">
                <a16:creationId xmlns:a16="http://schemas.microsoft.com/office/drawing/2014/main" id="{6A6537AD-0B87-7A66-6961-8D12D0DEC30C}"/>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095999" y="404284"/>
            <a:ext cx="5095164" cy="5268373"/>
          </a:xfrm>
        </p:spPr>
      </p:pic>
      <p:sp>
        <p:nvSpPr>
          <p:cNvPr id="14" name="Szövegdoboz 13">
            <a:extLst>
              <a:ext uri="{FF2B5EF4-FFF2-40B4-BE49-F238E27FC236}">
                <a16:creationId xmlns:a16="http://schemas.microsoft.com/office/drawing/2014/main" id="{680196C2-F190-D03C-52F8-84D52F763241}"/>
              </a:ext>
            </a:extLst>
          </p:cNvPr>
          <p:cNvSpPr txBox="1"/>
          <p:nvPr/>
        </p:nvSpPr>
        <p:spPr>
          <a:xfrm>
            <a:off x="567992" y="5730883"/>
            <a:ext cx="8843749" cy="1001108"/>
          </a:xfrm>
          <a:prstGeom prst="rect">
            <a:avLst/>
          </a:prstGeom>
          <a:noFill/>
        </p:spPr>
        <p:txBody>
          <a:bodyPr wrap="square">
            <a:spAutoFit/>
          </a:bodyPr>
          <a:lstStyle/>
          <a:p>
            <a:pPr>
              <a:lnSpc>
                <a:spcPct val="107000"/>
              </a:lnSpc>
              <a:spcAft>
                <a:spcPts val="1067"/>
              </a:spcAft>
            </a:pPr>
            <a:r>
              <a:rPr lang="hu-HU" sz="1867" kern="100" dirty="0">
                <a:latin typeface="Calibri" panose="020F0502020204030204" pitchFamily="34" charset="0"/>
                <a:ea typeface="Calibri" panose="020F0502020204030204" pitchFamily="34" charset="0"/>
                <a:cs typeface="Times New Roman" panose="02020603050405020304" pitchFamily="18" charset="0"/>
              </a:rPr>
              <a:t>Real, E., </a:t>
            </a:r>
            <a:r>
              <a:rPr lang="hu-HU" sz="1867" kern="100" dirty="0" err="1">
                <a:latin typeface="Calibri" panose="020F0502020204030204" pitchFamily="34" charset="0"/>
                <a:ea typeface="Calibri" panose="020F0502020204030204" pitchFamily="34" charset="0"/>
                <a:cs typeface="Times New Roman" panose="02020603050405020304" pitchFamily="18" charset="0"/>
              </a:rPr>
              <a:t>Liang</a:t>
            </a:r>
            <a:r>
              <a:rPr lang="hu-HU" sz="1867" kern="100" dirty="0">
                <a:latin typeface="Calibri" panose="020F0502020204030204" pitchFamily="34" charset="0"/>
                <a:ea typeface="Calibri" panose="020F0502020204030204" pitchFamily="34" charset="0"/>
                <a:cs typeface="Times New Roman" panose="02020603050405020304" pitchFamily="18" charset="0"/>
              </a:rPr>
              <a:t>, C., </a:t>
            </a:r>
            <a:r>
              <a:rPr lang="hu-HU" sz="1867" kern="100" dirty="0" err="1">
                <a:latin typeface="Calibri" panose="020F0502020204030204" pitchFamily="34" charset="0"/>
                <a:ea typeface="Calibri" panose="020F0502020204030204" pitchFamily="34" charset="0"/>
                <a:cs typeface="Times New Roman" panose="02020603050405020304" pitchFamily="18" charset="0"/>
              </a:rPr>
              <a:t>So</a:t>
            </a:r>
            <a:r>
              <a:rPr lang="hu-HU" sz="1867" kern="100" dirty="0">
                <a:latin typeface="Calibri" panose="020F0502020204030204" pitchFamily="34" charset="0"/>
                <a:ea typeface="Calibri" panose="020F0502020204030204" pitchFamily="34" charset="0"/>
                <a:cs typeface="Times New Roman" panose="02020603050405020304" pitchFamily="18" charset="0"/>
              </a:rPr>
              <a:t>, D. &amp;</a:t>
            </a:r>
            <a:r>
              <a:rPr lang="hu-HU" sz="1867" kern="100" dirty="0" err="1">
                <a:latin typeface="Calibri" panose="020F0502020204030204" pitchFamily="34" charset="0"/>
                <a:ea typeface="Calibri" panose="020F0502020204030204" pitchFamily="34" charset="0"/>
                <a:cs typeface="Times New Roman" panose="02020603050405020304" pitchFamily="18" charset="0"/>
              </a:rPr>
              <a:t>amp</a:t>
            </a:r>
            <a:r>
              <a:rPr lang="hu-HU" sz="1867" kern="100" dirty="0">
                <a:latin typeface="Calibri" panose="020F0502020204030204" pitchFamily="34" charset="0"/>
                <a:ea typeface="Calibri" panose="020F0502020204030204" pitchFamily="34" charset="0"/>
                <a:cs typeface="Times New Roman" panose="02020603050405020304" pitchFamily="18" charset="0"/>
              </a:rPr>
              <a:t>; Le, Q.. (2020). </a:t>
            </a:r>
            <a:r>
              <a:rPr lang="hu-HU" sz="1867" kern="100" dirty="0" err="1">
                <a:latin typeface="Calibri" panose="020F0502020204030204" pitchFamily="34" charset="0"/>
                <a:ea typeface="Calibri" panose="020F0502020204030204" pitchFamily="34" charset="0"/>
                <a:cs typeface="Times New Roman" panose="02020603050405020304" pitchFamily="18" charset="0"/>
              </a:rPr>
              <a:t>AutoML-Zero</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Evolving</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Machine</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Learning</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Algorithms</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From</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Scratch</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Proceedings</a:t>
            </a:r>
            <a:r>
              <a:rPr lang="hu-HU" sz="1867" kern="100" dirty="0">
                <a:latin typeface="Calibri" panose="020F0502020204030204" pitchFamily="34" charset="0"/>
                <a:ea typeface="Calibri" panose="020F0502020204030204" pitchFamily="34" charset="0"/>
                <a:cs typeface="Times New Roman" panose="02020603050405020304" pitchFamily="18" charset="0"/>
              </a:rPr>
              <a:t> of </a:t>
            </a:r>
            <a:r>
              <a:rPr lang="hu-HU" sz="1867" kern="100" dirty="0" err="1">
                <a:latin typeface="Calibri" panose="020F0502020204030204" pitchFamily="34" charset="0"/>
                <a:ea typeface="Calibri" panose="020F0502020204030204" pitchFamily="34" charset="0"/>
                <a:cs typeface="Times New Roman" panose="02020603050405020304" pitchFamily="18" charset="0"/>
              </a:rPr>
              <a:t>the</a:t>
            </a:r>
            <a:r>
              <a:rPr lang="hu-HU" sz="1867" kern="100" dirty="0">
                <a:latin typeface="Calibri" panose="020F0502020204030204" pitchFamily="34" charset="0"/>
                <a:ea typeface="Calibri" panose="020F0502020204030204" pitchFamily="34" charset="0"/>
                <a:cs typeface="Times New Roman" panose="02020603050405020304" pitchFamily="18" charset="0"/>
              </a:rPr>
              <a:t> 37th International </a:t>
            </a:r>
            <a:r>
              <a:rPr lang="hu-HU" sz="1867" kern="100" dirty="0" err="1">
                <a:latin typeface="Calibri" panose="020F0502020204030204" pitchFamily="34" charset="0"/>
                <a:ea typeface="Calibri" panose="020F0502020204030204" pitchFamily="34" charset="0"/>
                <a:cs typeface="Times New Roman" panose="02020603050405020304" pitchFamily="18" charset="0"/>
              </a:rPr>
              <a:t>Conference</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on</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Machine</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kern="100" dirty="0" err="1">
                <a:latin typeface="Calibri" panose="020F0502020204030204" pitchFamily="34" charset="0"/>
                <a:ea typeface="Calibri" panose="020F0502020204030204" pitchFamily="34" charset="0"/>
                <a:cs typeface="Times New Roman" panose="02020603050405020304" pitchFamily="18" charset="0"/>
              </a:rPr>
              <a:t>Learning</a:t>
            </a:r>
            <a:r>
              <a:rPr lang="hu-HU" sz="1867" kern="100" dirty="0">
                <a:latin typeface="Calibri" panose="020F0502020204030204" pitchFamily="34" charset="0"/>
                <a:ea typeface="Calibri" panose="020F0502020204030204" pitchFamily="34" charset="0"/>
                <a:cs typeface="Times New Roman" panose="02020603050405020304" pitchFamily="18" charset="0"/>
              </a:rPr>
              <a:t>, in </a:t>
            </a:r>
            <a:r>
              <a:rPr lang="hu-HU" sz="1867" i="1" kern="100" dirty="0" err="1">
                <a:latin typeface="Calibri" panose="020F0502020204030204" pitchFamily="34" charset="0"/>
                <a:ea typeface="Calibri" panose="020F0502020204030204" pitchFamily="34" charset="0"/>
                <a:cs typeface="Times New Roman" panose="02020603050405020304" pitchFamily="18" charset="0"/>
              </a:rPr>
              <a:t>Proceedings</a:t>
            </a:r>
            <a:r>
              <a:rPr lang="hu-HU" sz="1867" i="1" kern="100" dirty="0">
                <a:latin typeface="Calibri" panose="020F0502020204030204" pitchFamily="34" charset="0"/>
                <a:ea typeface="Calibri" panose="020F0502020204030204" pitchFamily="34" charset="0"/>
                <a:cs typeface="Times New Roman" panose="02020603050405020304" pitchFamily="18" charset="0"/>
              </a:rPr>
              <a:t> of </a:t>
            </a:r>
            <a:r>
              <a:rPr lang="hu-HU" sz="1867" i="1" kern="100" dirty="0" err="1">
                <a:latin typeface="Calibri" panose="020F0502020204030204" pitchFamily="34" charset="0"/>
                <a:ea typeface="Calibri" panose="020F0502020204030204" pitchFamily="34" charset="0"/>
                <a:cs typeface="Times New Roman" panose="02020603050405020304" pitchFamily="18" charset="0"/>
              </a:rPr>
              <a:t>Machine</a:t>
            </a:r>
            <a:r>
              <a:rPr lang="hu-HU" sz="1867" i="1" kern="100" dirty="0">
                <a:latin typeface="Calibri" panose="020F0502020204030204" pitchFamily="34" charset="0"/>
                <a:ea typeface="Calibri" panose="020F0502020204030204" pitchFamily="34" charset="0"/>
                <a:cs typeface="Times New Roman" panose="02020603050405020304" pitchFamily="18" charset="0"/>
              </a:rPr>
              <a:t> </a:t>
            </a:r>
            <a:r>
              <a:rPr lang="hu-HU" sz="1867" i="1" kern="100" dirty="0" err="1">
                <a:latin typeface="Calibri" panose="020F0502020204030204" pitchFamily="34" charset="0"/>
                <a:ea typeface="Calibri" panose="020F0502020204030204" pitchFamily="34" charset="0"/>
                <a:cs typeface="Times New Roman" panose="02020603050405020304" pitchFamily="18" charset="0"/>
              </a:rPr>
              <a:t>Learning</a:t>
            </a:r>
            <a:r>
              <a:rPr lang="hu-HU" sz="1867" i="1" kern="100" dirty="0">
                <a:latin typeface="Calibri" panose="020F0502020204030204" pitchFamily="34" charset="0"/>
                <a:ea typeface="Calibri" panose="020F0502020204030204" pitchFamily="34" charset="0"/>
                <a:cs typeface="Times New Roman" panose="02020603050405020304" pitchFamily="18" charset="0"/>
              </a:rPr>
              <a:t> Research</a:t>
            </a:r>
            <a:r>
              <a:rPr lang="hu-HU" sz="1867" kern="100" dirty="0">
                <a:latin typeface="Calibri" panose="020F0502020204030204" pitchFamily="34" charset="0"/>
                <a:ea typeface="Calibri" panose="020F0502020204030204" pitchFamily="34" charset="0"/>
                <a:cs typeface="Times New Roman" panose="02020603050405020304" pitchFamily="18" charset="0"/>
              </a:rPr>
              <a:t> </a:t>
            </a:r>
            <a:r>
              <a:rPr lang="hu-HU" sz="1867" b="1" kern="100" dirty="0">
                <a:latin typeface="Calibri" panose="020F0502020204030204" pitchFamily="34" charset="0"/>
                <a:ea typeface="Calibri" panose="020F0502020204030204" pitchFamily="34" charset="0"/>
                <a:cs typeface="Times New Roman" panose="02020603050405020304" pitchFamily="18" charset="0"/>
              </a:rPr>
              <a:t>119:</a:t>
            </a:r>
            <a:r>
              <a:rPr lang="hu-HU" sz="1867" kern="100" dirty="0">
                <a:latin typeface="Calibri" panose="020F0502020204030204" pitchFamily="34" charset="0"/>
                <a:ea typeface="Calibri" panose="020F0502020204030204" pitchFamily="34" charset="0"/>
                <a:cs typeface="Times New Roman" panose="02020603050405020304" pitchFamily="18" charset="0"/>
              </a:rPr>
              <a:t>8007-8019.</a:t>
            </a:r>
          </a:p>
        </p:txBody>
      </p:sp>
      <p:pic>
        <p:nvPicPr>
          <p:cNvPr id="2" name="Kép 1">
            <a:extLst>
              <a:ext uri="{FF2B5EF4-FFF2-40B4-BE49-F238E27FC236}">
                <a16:creationId xmlns:a16="http://schemas.microsoft.com/office/drawing/2014/main" id="{9A1FF03E-2C46-F305-1F1E-2575672252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311934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5B03104D-540A-F26A-2C10-1E2D9185DBC0}"/>
              </a:ext>
            </a:extLst>
          </p:cNvPr>
          <p:cNvSpPr>
            <a:spLocks noGrp="1"/>
          </p:cNvSpPr>
          <p:nvPr>
            <p:ph type="title"/>
          </p:nvPr>
        </p:nvSpPr>
        <p:spPr/>
        <p:txBody>
          <a:bodyPr/>
          <a:lstStyle/>
          <a:p>
            <a:pPr algn="ctr"/>
            <a:r>
              <a:rPr lang="hu-HU" dirty="0" err="1"/>
              <a:t>Evolution</a:t>
            </a:r>
            <a:r>
              <a:rPr lang="hu-HU" dirty="0"/>
              <a:t> of </a:t>
            </a:r>
            <a:r>
              <a:rPr lang="hu-HU" dirty="0" err="1"/>
              <a:t>the</a:t>
            </a:r>
            <a:r>
              <a:rPr lang="hu-HU" dirty="0"/>
              <a:t> </a:t>
            </a:r>
            <a:r>
              <a:rPr lang="hu-HU" dirty="0" err="1"/>
              <a:t>solutions</a:t>
            </a:r>
            <a:r>
              <a:rPr lang="hu-HU" dirty="0"/>
              <a:t>: </a:t>
            </a:r>
            <a:r>
              <a:rPr lang="hu-HU" dirty="0" err="1"/>
              <a:t>decades</a:t>
            </a:r>
            <a:r>
              <a:rPr lang="hu-HU" dirty="0"/>
              <a:t> of AI </a:t>
            </a:r>
            <a:r>
              <a:rPr lang="hu-HU" dirty="0" err="1"/>
              <a:t>development</a:t>
            </a:r>
            <a:r>
              <a:rPr lang="hu-HU" dirty="0"/>
              <a:t> </a:t>
            </a:r>
            <a:r>
              <a:rPr lang="hu-HU" dirty="0" err="1"/>
              <a:t>rediscovered</a:t>
            </a:r>
            <a:r>
              <a:rPr lang="hu-HU" dirty="0"/>
              <a:t>!</a:t>
            </a:r>
          </a:p>
        </p:txBody>
      </p:sp>
      <p:pic>
        <p:nvPicPr>
          <p:cNvPr id="8" name="Tartalom helye 7">
            <a:extLst>
              <a:ext uri="{FF2B5EF4-FFF2-40B4-BE49-F238E27FC236}">
                <a16:creationId xmlns:a16="http://schemas.microsoft.com/office/drawing/2014/main" id="{FBCCAC47-F581-397E-C846-24B9B1CBA93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47968" y="1567536"/>
            <a:ext cx="8134232" cy="5225905"/>
          </a:xfrm>
        </p:spPr>
      </p:pic>
      <p:sp>
        <p:nvSpPr>
          <p:cNvPr id="4" name="Dia számának helye 3">
            <a:extLst>
              <a:ext uri="{FF2B5EF4-FFF2-40B4-BE49-F238E27FC236}">
                <a16:creationId xmlns:a16="http://schemas.microsoft.com/office/drawing/2014/main" id="{9EA6B104-2890-01F6-0BE6-B8C047538415}"/>
              </a:ext>
            </a:extLst>
          </p:cNvPr>
          <p:cNvSpPr>
            <a:spLocks noGrp="1"/>
          </p:cNvSpPr>
          <p:nvPr>
            <p:ph type="sldNum" sz="quarter" idx="12"/>
          </p:nvPr>
        </p:nvSpPr>
        <p:spPr/>
        <p:txBody>
          <a:bodyPr/>
          <a:lstStyle/>
          <a:p>
            <a:fld id="{FD7096EC-A894-4F47-929A-65581C0900F7}" type="slidenum">
              <a:rPr lang="en-US" smtClean="0"/>
              <a:pPr/>
              <a:t>8</a:t>
            </a:fld>
            <a:endParaRPr lang="en-US" dirty="0"/>
          </a:p>
        </p:txBody>
      </p:sp>
      <p:pic>
        <p:nvPicPr>
          <p:cNvPr id="2" name="Kép 1">
            <a:extLst>
              <a:ext uri="{FF2B5EF4-FFF2-40B4-BE49-F238E27FC236}">
                <a16:creationId xmlns:a16="http://schemas.microsoft.com/office/drawing/2014/main" id="{4E408F8F-171E-3E4D-B05C-97E23361A6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225752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48242E-A28A-E669-9CA7-86E6E7C836E7}"/>
              </a:ext>
            </a:extLst>
          </p:cNvPr>
          <p:cNvSpPr>
            <a:spLocks noGrp="1"/>
          </p:cNvSpPr>
          <p:nvPr>
            <p:ph type="title"/>
          </p:nvPr>
        </p:nvSpPr>
        <p:spPr/>
        <p:txBody>
          <a:bodyPr/>
          <a:lstStyle/>
          <a:p>
            <a:pPr algn="ctr"/>
            <a:r>
              <a:rPr lang="en-GB" dirty="0"/>
              <a:t>Wherever Darwinian dynamics appear, self-interest also prevails</a:t>
            </a:r>
          </a:p>
        </p:txBody>
      </p:sp>
      <p:sp>
        <p:nvSpPr>
          <p:cNvPr id="3" name="Tartalom helye 2">
            <a:extLst>
              <a:ext uri="{FF2B5EF4-FFF2-40B4-BE49-F238E27FC236}">
                <a16:creationId xmlns:a16="http://schemas.microsoft.com/office/drawing/2014/main" id="{95651957-A3BD-B492-1D79-47CD9DA26FAC}"/>
              </a:ext>
            </a:extLst>
          </p:cNvPr>
          <p:cNvSpPr>
            <a:spLocks noGrp="1"/>
          </p:cNvSpPr>
          <p:nvPr>
            <p:ph idx="1"/>
          </p:nvPr>
        </p:nvSpPr>
        <p:spPr>
          <a:xfrm>
            <a:off x="452154" y="1863935"/>
            <a:ext cx="11212797" cy="4649037"/>
          </a:xfrm>
        </p:spPr>
        <p:txBody>
          <a:bodyPr/>
          <a:lstStyle/>
          <a:p>
            <a:pPr marL="380990" indent="-380990"/>
            <a:r>
              <a:rPr lang="en-GB" sz="3200" dirty="0"/>
              <a:t>The "selfish replicator" </a:t>
            </a:r>
            <a:endParaRPr lang="hu-HU" sz="3200" dirty="0"/>
          </a:p>
          <a:p>
            <a:pPr marL="380990" indent="-380990"/>
            <a:r>
              <a:rPr lang="en-GB" sz="3200" dirty="0"/>
              <a:t>Teleological nature </a:t>
            </a:r>
            <a:endParaRPr lang="hu-HU" sz="3200" dirty="0"/>
          </a:p>
          <a:p>
            <a:pPr marL="380990" indent="-380990"/>
            <a:r>
              <a:rPr lang="en-GB" sz="3200" dirty="0"/>
              <a:t>The goals of replicable AI and humans may coincide, but this is by no means necessary</a:t>
            </a:r>
            <a:endParaRPr lang="hu-HU" sz="3200" dirty="0"/>
          </a:p>
          <a:p>
            <a:pPr marL="380990" indent="-380990"/>
            <a:r>
              <a:rPr lang="en-GB" sz="3200" dirty="0"/>
              <a:t>AI programs can write new programs </a:t>
            </a:r>
            <a:endParaRPr lang="hu-HU" sz="3200" dirty="0"/>
          </a:p>
          <a:p>
            <a:pPr marL="380990" indent="-380990"/>
            <a:r>
              <a:rPr lang="en-GB" sz="3200" dirty="0"/>
              <a:t>They can learn and replication is possible</a:t>
            </a:r>
            <a:endParaRPr lang="hu-HU" sz="3200" dirty="0"/>
          </a:p>
          <a:p>
            <a:pPr marL="380990" indent="-380990"/>
            <a:r>
              <a:rPr lang="en-GB" sz="3200" dirty="0"/>
              <a:t>A replicator can be very dangerous even if it is not conscious! </a:t>
            </a:r>
            <a:endParaRPr lang="en-GB" dirty="0"/>
          </a:p>
        </p:txBody>
      </p:sp>
      <p:pic>
        <p:nvPicPr>
          <p:cNvPr id="5" name="Kép 4">
            <a:extLst>
              <a:ext uri="{FF2B5EF4-FFF2-40B4-BE49-F238E27FC236}">
                <a16:creationId xmlns:a16="http://schemas.microsoft.com/office/drawing/2014/main" id="{0C199DC6-01B8-9E20-DC29-234C0D1ECF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2940" y="5882269"/>
            <a:ext cx="1548992" cy="911172"/>
          </a:xfrm>
          <a:prstGeom prst="rect">
            <a:avLst/>
          </a:prstGeom>
        </p:spPr>
      </p:pic>
    </p:spTree>
    <p:extLst>
      <p:ext uri="{BB962C8B-B14F-4D97-AF65-F5344CB8AC3E}">
        <p14:creationId xmlns:p14="http://schemas.microsoft.com/office/powerpoint/2010/main" val="507586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806</Words>
  <Application>Microsoft Office PowerPoint</Application>
  <PresentationFormat>Szélesvásznú</PresentationFormat>
  <Paragraphs>76</Paragraphs>
  <Slides>14</Slides>
  <Notes>3</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14</vt:i4>
      </vt:variant>
    </vt:vector>
  </HeadingPairs>
  <TitlesOfParts>
    <vt:vector size="22" baseType="lpstr">
      <vt:lpstr>Arial</vt:lpstr>
      <vt:lpstr>ArialMT</vt:lpstr>
      <vt:lpstr>Calibri</vt:lpstr>
      <vt:lpstr>Calibri Light</vt:lpstr>
      <vt:lpstr>NimbusRomNo9L-Regu</vt:lpstr>
      <vt:lpstr>NimbusRomNo9L-ReguItal</vt:lpstr>
      <vt:lpstr>Wingdings</vt:lpstr>
      <vt:lpstr>Office Theme</vt:lpstr>
      <vt:lpstr> Evolvable AI as an Existential Threat to Humanity</vt:lpstr>
      <vt:lpstr>Units of evolution and a tacit algorithm</vt:lpstr>
      <vt:lpstr>The power of evolution</vt:lpstr>
      <vt:lpstr>Artificial Life (AL): Tierra</vt:lpstr>
      <vt:lpstr>Evolving deep neural networks</vt:lpstr>
      <vt:lpstr>Component functions and the task</vt:lpstr>
      <vt:lpstr>Evolvable AI</vt:lpstr>
      <vt:lpstr>Evolution of the solutions: decades of AI development rediscovered!</vt:lpstr>
      <vt:lpstr>Wherever Darwinian dynamics appear, self-interest also prevails</vt:lpstr>
      <vt:lpstr>A tale of the liver fluke</vt:lpstr>
      <vt:lpstr>MI Armaggedon: the risk of intelligent viruses</vt:lpstr>
      <vt:lpstr>Things can happen terribly fast</vt:lpstr>
      <vt:lpstr>What can we do?</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Otto, S.</dc:creator>
  <cp:lastModifiedBy>Eors Szathmary</cp:lastModifiedBy>
  <cp:revision>403</cp:revision>
  <cp:lastPrinted>2023-08-14T10:51:48Z</cp:lastPrinted>
  <dcterms:created xsi:type="dcterms:W3CDTF">2023-07-19T11:13:53Z</dcterms:created>
  <dcterms:modified xsi:type="dcterms:W3CDTF">2024-11-19T14:26:46Z</dcterms:modified>
</cp:coreProperties>
</file>