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6" r:id="rId3"/>
    <p:sldMasterId id="2147483669" r:id="rId4"/>
    <p:sldMasterId id="2147483677" r:id="rId5"/>
    <p:sldMasterId id="2147483679" r:id="rId6"/>
  </p:sldMasterIdLst>
  <p:notesMasterIdLst>
    <p:notesMasterId r:id="rId27"/>
  </p:notesMasterIdLst>
  <p:sldIdLst>
    <p:sldId id="282" r:id="rId7"/>
    <p:sldId id="289" r:id="rId8"/>
    <p:sldId id="295" r:id="rId9"/>
    <p:sldId id="261" r:id="rId10"/>
    <p:sldId id="291" r:id="rId11"/>
    <p:sldId id="292" r:id="rId12"/>
    <p:sldId id="278" r:id="rId13"/>
    <p:sldId id="293" r:id="rId14"/>
    <p:sldId id="300" r:id="rId15"/>
    <p:sldId id="301" r:id="rId16"/>
    <p:sldId id="302" r:id="rId17"/>
    <p:sldId id="297" r:id="rId18"/>
    <p:sldId id="298" r:id="rId19"/>
    <p:sldId id="299" r:id="rId20"/>
    <p:sldId id="304" r:id="rId21"/>
    <p:sldId id="307" r:id="rId22"/>
    <p:sldId id="308" r:id="rId23"/>
    <p:sldId id="296" r:id="rId24"/>
    <p:sldId id="306" r:id="rId25"/>
    <p:sldId id="305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66FF"/>
    <a:srgbClr val="009900"/>
    <a:srgbClr val="FFCC99"/>
    <a:srgbClr val="99FF99"/>
    <a:srgbClr val="FFCC66"/>
    <a:srgbClr val="FFCC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70" autoAdjust="0"/>
    <p:restoredTop sz="94660"/>
  </p:normalViewPr>
  <p:slideViewPr>
    <p:cSldViewPr snapToGrid="0">
      <p:cViewPr>
        <p:scale>
          <a:sx n="66" d="100"/>
          <a:sy n="66" d="100"/>
        </p:scale>
        <p:origin x="696" y="1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915A8-D1B4-483F-8666-4407177366B3}" type="datetimeFigureOut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71FB1-B0D3-4193-834D-3B60E5C655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0335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563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6ABA0-1884-4751-B0B9-338C46FD549E}" type="slidenum"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1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3E57D-9204-4394-AA1B-B29C54CCCB7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29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kumimoji="1" lang="ja-JP" altLang="en-US" dirty="0"/>
              <a:t>洪水抑制・増電操作支援システムは、</a:t>
            </a:r>
            <a:endParaRPr kumimoji="1" lang="en-US" altLang="ja-JP" dirty="0"/>
          </a:p>
          <a:p>
            <a:pPr>
              <a:lnSpc>
                <a:spcPts val="1800"/>
              </a:lnSpc>
            </a:pPr>
            <a:r>
              <a:rPr kumimoji="1" lang="en-US" altLang="ja-JP" dirty="0"/>
              <a:t>(1)</a:t>
            </a:r>
            <a:r>
              <a:rPr kumimoji="1" lang="ja-JP" altLang="en-US" dirty="0"/>
              <a:t>水・エネルギー収支分布型</a:t>
            </a:r>
            <a:r>
              <a:rPr lang="ja-JP" altLang="en-US" dirty="0"/>
              <a:t>水文モデル（</a:t>
            </a:r>
            <a:r>
              <a:rPr lang="en-US" altLang="ja-JP" dirty="0"/>
              <a:t>WEB-DHM)</a:t>
            </a:r>
            <a:r>
              <a:rPr lang="ja-JP" altLang="en-US" dirty="0"/>
              <a:t>の開発、較正（</a:t>
            </a:r>
            <a:r>
              <a:rPr lang="en-US" altLang="ja-JP" dirty="0"/>
              <a:t>calibration)</a:t>
            </a:r>
            <a:r>
              <a:rPr lang="ja-JP" altLang="en-US" dirty="0"/>
              <a:t>、検証（</a:t>
            </a:r>
            <a:r>
              <a:rPr lang="en-US" altLang="ja-JP" dirty="0"/>
              <a:t>validation</a:t>
            </a:r>
            <a:r>
              <a:rPr lang="ja-JP" altLang="en-US" dirty="0"/>
              <a:t>）</a:t>
            </a:r>
            <a:endParaRPr lang="en-US" altLang="ja-JP" dirty="0"/>
          </a:p>
          <a:p>
            <a:pPr>
              <a:lnSpc>
                <a:spcPts val="1800"/>
              </a:lnSpc>
            </a:pPr>
            <a:r>
              <a:rPr lang="en-US" altLang="ja-JP" dirty="0"/>
              <a:t>(2)</a:t>
            </a:r>
            <a:r>
              <a:rPr lang="ja-JP" altLang="en-US" dirty="0"/>
              <a:t>データ入手時間ずれを考慮した実時間ダム流入量監視・予測測システム</a:t>
            </a:r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(3)</a:t>
            </a:r>
            <a:r>
              <a:rPr kumimoji="1" lang="ja-JP" altLang="en-US" dirty="0"/>
              <a:t>洪水抑制・増電操作情報の創出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の３つの要素からなります。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  <a:p>
            <a:pPr>
              <a:lnSpc>
                <a:spcPts val="1800"/>
              </a:lnSpc>
            </a:pPr>
            <a:endParaRPr kumimoji="1" lang="ja-JP" altLang="en-US" dirty="0"/>
          </a:p>
          <a:p>
            <a:pPr>
              <a:lnSpc>
                <a:spcPts val="1800"/>
              </a:lnSpc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3E57D-9204-4394-AA1B-B29C54CCCB7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96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3E57D-9204-4394-AA1B-B29C54CCCB7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847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FBF13-0EAB-4563-A3CE-CDFFED40A0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66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3E57D-9204-4394-AA1B-B29C54CCCB7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961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563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6ABA0-1884-4751-B0B9-338C46FD549E}" type="slidenum"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72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1" b="1" u="sng">
                <a:latin typeface="Tahoma" pitchFamily="34" charset="0"/>
                <a:ea typeface="ＭＳ Ｐゴシック" pitchFamily="50" charset="-128"/>
              </a:defRPr>
            </a:lvl1pPr>
          </a:lstStyle>
          <a:p>
            <a:pPr defTabSz="914323">
              <a:defRPr/>
            </a:pPr>
            <a:endParaRPr lang="ja-JP" altLang="ja-JP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 b="1" u="sng">
                <a:latin typeface="Tahoma" pitchFamily="34" charset="0"/>
                <a:ea typeface="ＭＳ Ｐゴシック" pitchFamily="50" charset="-128"/>
              </a:defRPr>
            </a:lvl1pPr>
          </a:lstStyle>
          <a:p>
            <a:pPr defTabSz="914323">
              <a:defRPr/>
            </a:pPr>
            <a:endParaRPr lang="ja-JP" altLang="ja-JP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 u="sng" smtClean="0">
                <a:latin typeface="Tahoma" panose="020B0604030504040204" pitchFamily="34" charset="0"/>
              </a:defRPr>
            </a:lvl1pPr>
          </a:lstStyle>
          <a:p>
            <a:pPr defTabSz="914323">
              <a:defRPr/>
            </a:pPr>
            <a:fld id="{511EFCEE-0FC7-4D09-811B-F51F408446D5}" type="slidenum">
              <a:rPr lang="en-US" altLang="ja-JP" smtClean="0">
                <a:ea typeface="ＭＳ Ｐゴシック" panose="020B0600070205080204" pitchFamily="50" charset="-128"/>
              </a:rPr>
              <a:pPr defTabSz="914323">
                <a:defRPr/>
              </a:pPr>
              <a:t>‹#›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604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812D4-D431-48BE-953D-E6C2023EBD6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7366F-AB3B-432A-86B5-BDC20168520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1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340864"/>
            <a:ext cx="11029615" cy="3634486"/>
          </a:xfrm>
        </p:spPr>
        <p:txBody>
          <a:bodyPr anchor="t"/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D82B9-B8EE-4375-B6FF-88FA6ABB15D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040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u="sng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u="sng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u="sng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5C964B-0BA7-4FF0-84BA-35CC1B1B2EF4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14454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34B127C4-9858-4D65-8DF5-674FA4A9E2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2024/11/18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4B72F25-D35C-48D0-8C94-AD61A251AC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A8AAF-3B3F-4BD0-8F8D-694BD02586B5}" type="slidenum">
              <a:rPr lang="ja-JP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339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2B4DA3-1338-675B-2D77-2175F2F24E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70AD1D-7D0B-0A4C-0C2C-78D5162BF82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99644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A96CDCC-9F7E-1EDD-F671-6483005787A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15468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E4CD4F8-2D13-A603-AF06-F388DC7163D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97746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16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9662"/>
            <a:ext cx="10515600" cy="21344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7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1" y="3902076"/>
            <a:ext cx="4533900" cy="2949575"/>
            <a:chOff x="0" y="2458"/>
            <a:chExt cx="2142" cy="1858"/>
          </a:xfrm>
        </p:grpSpPr>
        <p:sp>
          <p:nvSpPr>
            <p:cNvPr id="3379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 sz="1800">
                <a:solidFill>
                  <a:srgbClr val="FFFF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3379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 sz="1800">
                <a:solidFill>
                  <a:srgbClr val="FFFF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3379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 sz="1800">
                <a:solidFill>
                  <a:srgbClr val="FFFF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3379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 sz="1800">
                <a:solidFill>
                  <a:srgbClr val="FFFF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3482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 sz="1800" b="0" u="none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 sz="1800" b="0" u="none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3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 u="sng">
                  <a:solidFill>
                    <a:schemeClr val="tx2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 sz="1800" b="0" u="none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379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3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000" b="0" u="none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ja-JP"/>
          </a:p>
        </p:txBody>
      </p:sp>
      <p:sp>
        <p:nvSpPr>
          <p:cNvPr id="33793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000" b="0" u="none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ja-JP"/>
          </a:p>
        </p:txBody>
      </p:sp>
      <p:sp>
        <p:nvSpPr>
          <p:cNvPr id="3379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 u="none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E7F4CF-A7C4-412F-8939-FE18933BE318}" type="slidenum">
              <a:rPr kumimoji="0" lang="en-US" altLang="ja-JP" smtClean="0">
                <a:ea typeface="ＭＳ Ｐゴシック" panose="020B0600070205080204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0" lang="en-US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0214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812D4-D431-48BE-953D-E6C2023EBD62}" type="datetimeFigureOut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366F-AB3B-432A-86B5-BDC2016852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18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51" tIns="43675" rIns="87351" bIns="43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199"/>
            <a:ext cx="109728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51" tIns="43675" rIns="87351" bIns="43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51" tIns="43675" rIns="87351" bIns="43675" numCol="1" anchor="t" anchorCtr="0" compatLnSpc="1">
            <a:prstTxWarp prst="textNoShape">
              <a:avLst/>
            </a:prstTxWarp>
          </a:bodyPr>
          <a:lstStyle>
            <a:lvl1pPr>
              <a:defRPr kumimoji="1" sz="1400" b="0" u="non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323"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51" tIns="43675" rIns="87351" bIns="43675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 b="0" u="non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323"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51" tIns="43675" rIns="87351" bIns="43675" numCol="1" anchor="t" anchorCtr="0" compatLnSpc="1">
            <a:prstTxWarp prst="textNoShape">
              <a:avLst/>
            </a:prstTxWarp>
          </a:bodyPr>
          <a:lstStyle>
            <a:lvl1pPr algn="r">
              <a:defRPr kumimoji="1" sz="1400" b="0" u="non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323">
              <a:defRPr/>
            </a:pPr>
            <a:fld id="{AFA2E622-D824-4CF4-AAA9-993AC45503CB}" type="slidenum">
              <a:rPr lang="en-US" altLang="ja-JP" smtClean="0"/>
              <a:pPr defTabSz="914323"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734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162"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323"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484"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646"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26997" indent="-326997" algn="l" defTabSz="873051" rtl="0" eaLnBrk="0" fontAlgn="base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</a:defRPr>
      </a:lvl1pPr>
      <a:lvl2pPr marL="709553" indent="-273027" algn="l" defTabSz="873051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092108" indent="-219057" algn="l" defTabSz="873051" rtl="0" eaLnBrk="0" fontAlgn="base" hangingPunct="0">
        <a:spcBef>
          <a:spcPct val="20000"/>
        </a:spcBef>
        <a:spcAft>
          <a:spcPct val="0"/>
        </a:spcAft>
        <a:buChar char="•"/>
        <a:defRPr kumimoji="1" sz="2300">
          <a:solidFill>
            <a:schemeClr val="tx1"/>
          </a:solidFill>
          <a:latin typeface="+mn-lt"/>
          <a:ea typeface="+mn-ea"/>
        </a:defRPr>
      </a:lvl3pPr>
      <a:lvl4pPr marL="1528634" indent="-217470" algn="l" defTabSz="873051" rtl="0" eaLnBrk="0" fontAlgn="base" hangingPunct="0">
        <a:spcBef>
          <a:spcPct val="20000"/>
        </a:spcBef>
        <a:spcAft>
          <a:spcPct val="0"/>
        </a:spcAft>
        <a:buChar char="–"/>
        <a:defRPr kumimoji="1" sz="1900">
          <a:solidFill>
            <a:schemeClr val="tx1"/>
          </a:solidFill>
          <a:latin typeface="+mn-lt"/>
          <a:ea typeface="+mn-ea"/>
        </a:defRPr>
      </a:lvl4pPr>
      <a:lvl5pPr marL="1965160" indent="-217470" algn="l" defTabSz="873051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5pPr>
      <a:lvl6pPr marL="2422321" indent="-217470" algn="l" defTabSz="873051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6pPr>
      <a:lvl7pPr marL="2879482" indent="-217470" algn="l" defTabSz="873051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7pPr>
      <a:lvl8pPr marL="3336644" indent="-217470" algn="l" defTabSz="873051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8pPr>
      <a:lvl9pPr marL="3793806" indent="-217470" algn="l" defTabSz="873051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4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6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9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0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2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127C4-9858-4D65-8DF5-674FA4A9E2F8}" type="datetimeFigureOut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72F25-D35C-48D0-8C94-AD61A251AC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68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CEAA45D-FE71-4336-BC47-93F8D65BBDEB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3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networked landscape&#10;&#10;Description automatically generated with low confidence">
            <a:extLst>
              <a:ext uri="{FF2B5EF4-FFF2-40B4-BE49-F238E27FC236}">
                <a16:creationId xmlns:a16="http://schemas.microsoft.com/office/drawing/2014/main" id="{4E68DAFD-EA5A-7214-FD53-AE0BA183F3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7.pn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69.png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9.png"/><Relationship Id="rId20" Type="http://schemas.openxmlformats.org/officeDocument/2006/relationships/image" Target="../media/image33.jpeg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9.png"/><Relationship Id="rId20" Type="http://schemas.openxmlformats.org/officeDocument/2006/relationships/image" Target="../media/image33.jpeg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8BDF19B1-CA74-4317-8972-7328203CD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251" y="5599644"/>
            <a:ext cx="7914078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anose="020B0604020202020204" pitchFamily="34" charset="0"/>
              </a:rPr>
              <a:t>KOIKE, Toshio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Executive director, International Centre for Water Hazards and Risk Management (ICHARM)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, Public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Works Research Institute (PWRI)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Professor Emeritus, the University of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Tokyo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2733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23"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Side event</a:t>
            </a:r>
          </a:p>
          <a:p>
            <a:pPr lvl="0" algn="ctr" defTabSz="914323"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Water-Energy-Food Nexus for Sustainable Development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8D9E1EB-8353-4A2E-A219-DD47F7CE1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8"/>
          <a:stretch/>
        </p:blipFill>
        <p:spPr bwMode="auto">
          <a:xfrm>
            <a:off x="7538833" y="6154328"/>
            <a:ext cx="911346" cy="252326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2767EDB-3CAB-4DC9-92AD-630773A74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038" y="6154328"/>
            <a:ext cx="459213" cy="2523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295AA5-311E-48FF-B5DF-EF17EBE9DC1C}"/>
              </a:ext>
            </a:extLst>
          </p:cNvPr>
          <p:cNvSpPr txBox="1"/>
          <p:nvPr/>
        </p:nvSpPr>
        <p:spPr>
          <a:xfrm>
            <a:off x="1" y="2274771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ja-JP" sz="3200" b="1" dirty="0">
                <a:solidFill>
                  <a:srgbClr val="FFFFFF"/>
                </a:solidFill>
                <a:latin typeface="Arial"/>
                <a:cs typeface="Arial"/>
              </a:rPr>
              <a:t>Improvement of resilience </a:t>
            </a:r>
            <a:r>
              <a:rPr lang="en-US" altLang="ja-JP" sz="3200" b="1" dirty="0" smtClean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altLang="ja-JP" sz="3200" b="1" dirty="0">
                <a:solidFill>
                  <a:srgbClr val="FFFFFF"/>
                </a:solidFill>
                <a:latin typeface="Arial"/>
                <a:cs typeface="Arial"/>
              </a:rPr>
              <a:t>floods and droughts </a:t>
            </a:r>
          </a:p>
          <a:p>
            <a:pPr algn="ctr" defTabSz="457200">
              <a:defRPr/>
            </a:pPr>
            <a:r>
              <a:rPr lang="en-US" altLang="ja-JP" sz="3200" b="1" dirty="0">
                <a:solidFill>
                  <a:srgbClr val="FFFFFF"/>
                </a:solidFill>
                <a:latin typeface="Arial"/>
                <a:cs typeface="Arial"/>
              </a:rPr>
              <a:t>under climate change </a:t>
            </a:r>
            <a:r>
              <a:rPr lang="en-US" altLang="ja-JP" sz="3200" b="1" dirty="0" smtClean="0">
                <a:solidFill>
                  <a:srgbClr val="FFFFFF"/>
                </a:solidFill>
                <a:latin typeface="Arial"/>
                <a:cs typeface="Arial"/>
              </a:rPr>
              <a:t>and building </a:t>
            </a:r>
            <a:r>
              <a:rPr lang="en-US" altLang="ja-JP" sz="3200" b="1" dirty="0">
                <a:solidFill>
                  <a:srgbClr val="FFFFFF"/>
                </a:solidFill>
                <a:latin typeface="Arial"/>
                <a:cs typeface="Arial"/>
              </a:rPr>
              <a:t>a sustainable society</a:t>
            </a:r>
            <a:endParaRPr kumimoji="0" lang="en-US" altLang="ja-JP" sz="3200" b="1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DA76A3E-ABBB-427D-A517-CC3373B0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A8AAF-3B3F-4BD0-8F8D-694BD02586B5}" type="slidenum">
              <a:rPr lang="ja-JP" altLang="en-US">
                <a:solidFill>
                  <a:srgbClr val="000000">
                    <a:tint val="75000"/>
                  </a:srgbClr>
                </a:solidFill>
                <a:latin typeface="Calibri"/>
                <a:ea typeface="ＭＳ Ｐゴシック"/>
              </a:rPr>
              <a:pPr>
                <a:defRPr/>
              </a:pPr>
              <a:t>10</a:t>
            </a:fld>
            <a:endParaRPr lang="en-US" altLang="ja-JP">
              <a:solidFill>
                <a:srgbClr val="000000">
                  <a:tint val="75000"/>
                </a:srgbClr>
              </a:solidFill>
              <a:latin typeface="Calibri"/>
              <a:ea typeface="ＭＳ Ｐゴシック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26A1E23-FAFD-41FE-85A6-331C036365E8}"/>
              </a:ext>
            </a:extLst>
          </p:cNvPr>
          <p:cNvSpPr txBox="1"/>
          <p:nvPr/>
        </p:nvSpPr>
        <p:spPr>
          <a:xfrm>
            <a:off x="2368317" y="4072756"/>
            <a:ext cx="28882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  <a:ea typeface="ＭＳ Ｐゴシック"/>
              </a:rPr>
              <a:t>(a) MRI – PAST Maximum Inundation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147B5037-16FC-4E9D-A8E3-B0437EB6F0CD}"/>
              </a:ext>
            </a:extLst>
          </p:cNvPr>
          <p:cNvSpPr txBox="1"/>
          <p:nvPr/>
        </p:nvSpPr>
        <p:spPr>
          <a:xfrm>
            <a:off x="5560369" y="4103676"/>
            <a:ext cx="32118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  <a:ea typeface="ＭＳ Ｐゴシック"/>
              </a:rPr>
              <a:t>(b) MRI – FUTURE Maximum Inundation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4AD64-3A3F-48A0-904D-26D0378AD4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8326" y="4512044"/>
            <a:ext cx="3762049" cy="177682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D3A0497-46C8-4E30-9BAB-7A1F3A2D75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594" y="4318031"/>
            <a:ext cx="4280281" cy="206370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08460105-FDAC-4968-812B-C40B781BCE79}"/>
              </a:ext>
            </a:extLst>
          </p:cNvPr>
          <p:cNvSpPr txBox="1"/>
          <p:nvPr/>
        </p:nvSpPr>
        <p:spPr>
          <a:xfrm>
            <a:off x="2428549" y="6444044"/>
            <a:ext cx="634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23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More area will be inundated in the future climate 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5ECAC284-CBCE-48A8-8E17-3A128E8B35EC}"/>
              </a:ext>
            </a:extLst>
          </p:cNvPr>
          <p:cNvSpPr/>
          <p:nvPr/>
        </p:nvSpPr>
        <p:spPr>
          <a:xfrm>
            <a:off x="2016920" y="5024427"/>
            <a:ext cx="1350169" cy="8786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defRPr/>
            </a:pPr>
            <a:endParaRPr lang="en-US" sz="135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27D1BE3A-0F16-422B-AAB4-66A5B7D4C35D}"/>
              </a:ext>
            </a:extLst>
          </p:cNvPr>
          <p:cNvSpPr/>
          <p:nvPr/>
        </p:nvSpPr>
        <p:spPr>
          <a:xfrm>
            <a:off x="6653214" y="5024427"/>
            <a:ext cx="1350169" cy="8786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defRPr/>
            </a:pPr>
            <a:endParaRPr lang="en-US" sz="135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0" name="Straight Arrow Connector 8">
            <a:extLst>
              <a:ext uri="{FF2B5EF4-FFF2-40B4-BE49-F238E27FC236}">
                <a16:creationId xmlns:a16="http://schemas.microsoft.com/office/drawing/2014/main" id="{C2ADC62C-4DFC-4E48-B7C6-8C8F9181B76D}"/>
              </a:ext>
            </a:extLst>
          </p:cNvPr>
          <p:cNvCxnSpPr>
            <a:cxnSpLocks/>
          </p:cNvCxnSpPr>
          <p:nvPr/>
        </p:nvCxnSpPr>
        <p:spPr>
          <a:xfrm>
            <a:off x="3575721" y="5695939"/>
            <a:ext cx="965801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4">
            <a:extLst>
              <a:ext uri="{FF2B5EF4-FFF2-40B4-BE49-F238E27FC236}">
                <a16:creationId xmlns:a16="http://schemas.microsoft.com/office/drawing/2014/main" id="{3888E5DA-4BCB-4A72-9DBA-DEC4477F57AB}"/>
              </a:ext>
            </a:extLst>
          </p:cNvPr>
          <p:cNvCxnSpPr>
            <a:cxnSpLocks/>
          </p:cNvCxnSpPr>
          <p:nvPr/>
        </p:nvCxnSpPr>
        <p:spPr>
          <a:xfrm flipH="1">
            <a:off x="6096001" y="5831671"/>
            <a:ext cx="857251" cy="627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タイトル 1">
            <a:extLst>
              <a:ext uri="{FF2B5EF4-FFF2-40B4-BE49-F238E27FC236}">
                <a16:creationId xmlns:a16="http://schemas.microsoft.com/office/drawing/2014/main" id="{0DC374E9-6A4D-4DF6-956E-EB81F6BED6CD}"/>
              </a:ext>
            </a:extLst>
          </p:cNvPr>
          <p:cNvSpPr txBox="1">
            <a:spLocks/>
          </p:cNvSpPr>
          <p:nvPr/>
        </p:nvSpPr>
        <p:spPr>
          <a:xfrm>
            <a:off x="0" y="4171"/>
            <a:ext cx="12192000" cy="6664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ja-JP" sz="3600" kern="0" dirty="0">
                <a:solidFill>
                  <a:srgbClr val="000000"/>
                </a:solidFill>
              </a:rPr>
              <a:t>Climate - Water-related Disasters</a:t>
            </a:r>
            <a:endParaRPr lang="ja-JP" altLang="en-US" sz="3600" kern="0" dirty="0">
              <a:solidFill>
                <a:srgbClr val="000000"/>
              </a:solidFill>
            </a:endParaRP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FDCBE343-389F-4E7F-A178-29647A7F02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701" y="1446084"/>
            <a:ext cx="2713347" cy="1931724"/>
          </a:xfrm>
          <a:prstGeom prst="rect">
            <a:avLst/>
          </a:prstGeom>
        </p:spPr>
      </p:pic>
      <p:sp>
        <p:nvSpPr>
          <p:cNvPr id="22" name="TextBox 24">
            <a:extLst>
              <a:ext uri="{FF2B5EF4-FFF2-40B4-BE49-F238E27FC236}">
                <a16:creationId xmlns:a16="http://schemas.microsoft.com/office/drawing/2014/main" id="{266AF70F-BF5B-4BBB-B641-953ED4118BE4}"/>
              </a:ext>
            </a:extLst>
          </p:cNvPr>
          <p:cNvSpPr txBox="1"/>
          <p:nvPr/>
        </p:nvSpPr>
        <p:spPr>
          <a:xfrm>
            <a:off x="4128345" y="3417740"/>
            <a:ext cx="25786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  <a:ea typeface="ＭＳ Ｐゴシック"/>
                <a:sym typeface="Wingdings" panose="05000000000000000000" pitchFamily="2" charset="2"/>
              </a:rPr>
              <a:t> Flow in Sep. and Oct decreases</a:t>
            </a:r>
          </a:p>
          <a:p>
            <a:pPr marL="214313" indent="-214313" defTabSz="914323">
              <a:buFont typeface="Wingdings" panose="05000000000000000000" pitchFamily="2" charset="2"/>
              <a:buChar char="à"/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  <a:ea typeface="ＭＳ Ｐゴシック"/>
                <a:sym typeface="Wingdings" panose="05000000000000000000" pitchFamily="2" charset="2"/>
              </a:rPr>
              <a:t>In other months increase</a:t>
            </a:r>
            <a:endParaRPr lang="en-US" sz="135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CBE0D29B-A70E-4241-A170-AC146AFC2368}"/>
              </a:ext>
            </a:extLst>
          </p:cNvPr>
          <p:cNvSpPr txBox="1"/>
          <p:nvPr/>
        </p:nvSpPr>
        <p:spPr>
          <a:xfrm>
            <a:off x="2543712" y="724807"/>
            <a:ext cx="246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en-US" altLang="ja-JP" dirty="0">
                <a:solidFill>
                  <a:srgbClr val="000000"/>
                </a:solidFill>
                <a:latin typeface="Calibri"/>
                <a:ea typeface="ＭＳ Ｐゴシック"/>
              </a:rPr>
              <a:t>River Discharge (m3/s) 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B7A5A728-3D2E-4794-9CF0-1C599948D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48" y="1551353"/>
            <a:ext cx="2836354" cy="1923166"/>
          </a:xfrm>
          <a:prstGeom prst="rect">
            <a:avLst/>
          </a:prstGeom>
        </p:spPr>
      </p:pic>
      <p:sp>
        <p:nvSpPr>
          <p:cNvPr id="26" name="TextBox 22">
            <a:extLst>
              <a:ext uri="{FF2B5EF4-FFF2-40B4-BE49-F238E27FC236}">
                <a16:creationId xmlns:a16="http://schemas.microsoft.com/office/drawing/2014/main" id="{4ABC63CB-B582-4FC4-8DD3-1EE1456EF040}"/>
              </a:ext>
            </a:extLst>
          </p:cNvPr>
          <p:cNvSpPr txBox="1"/>
          <p:nvPr/>
        </p:nvSpPr>
        <p:spPr>
          <a:xfrm>
            <a:off x="372819" y="3513545"/>
            <a:ext cx="33520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 defTabSz="914323">
              <a:buFont typeface="Wingdings" panose="05000000000000000000" pitchFamily="2" charset="2"/>
              <a:buChar char="à"/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/>
                <a:sym typeface="Wingdings" panose="05000000000000000000" pitchFamily="2" charset="2"/>
              </a:rPr>
              <a:t>Extreme flow conditions increase future</a:t>
            </a:r>
            <a:endParaRPr lang="en-US" sz="14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15F65EF7-2BEF-45BC-A92D-A89F47D42140}"/>
              </a:ext>
            </a:extLst>
          </p:cNvPr>
          <p:cNvSpPr txBox="1"/>
          <p:nvPr/>
        </p:nvSpPr>
        <p:spPr>
          <a:xfrm>
            <a:off x="4842601" y="1118965"/>
            <a:ext cx="161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en-US" altLang="ja-JP" i="1" dirty="0">
                <a:solidFill>
                  <a:srgbClr val="000000"/>
                </a:solidFill>
                <a:latin typeface="Calibri"/>
                <a:ea typeface="ＭＳ Ｐゴシック"/>
              </a:rPr>
              <a:t>monthly mean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4B60ADC4-ECBE-4CE8-828F-7827C3A4BF7C}"/>
              </a:ext>
            </a:extLst>
          </p:cNvPr>
          <p:cNvSpPr txBox="1"/>
          <p:nvPr/>
        </p:nvSpPr>
        <p:spPr>
          <a:xfrm>
            <a:off x="1547793" y="1214064"/>
            <a:ext cx="184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en-US" altLang="ja-JP" i="1" dirty="0">
                <a:solidFill>
                  <a:srgbClr val="000000"/>
                </a:solidFill>
                <a:latin typeface="Calibri"/>
                <a:ea typeface="ＭＳ Ｐゴシック"/>
              </a:rPr>
              <a:t>Daily rank-order</a:t>
            </a:r>
          </a:p>
        </p:txBody>
      </p:sp>
      <p:sp>
        <p:nvSpPr>
          <p:cNvPr id="30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 txBox="1">
            <a:spLocks/>
          </p:cNvSpPr>
          <p:nvPr/>
        </p:nvSpPr>
        <p:spPr>
          <a:xfrm>
            <a:off x="11439080" y="-17378"/>
            <a:ext cx="718457" cy="476250"/>
          </a:xfrm>
          <a:prstGeom prst="rect">
            <a:avLst/>
          </a:prstGeom>
          <a:ln/>
        </p:spPr>
        <p:txBody>
          <a:bodyPr vert="horz" lIns="91440" tIns="45720" rIns="91440" bIns="45720" rtlCol="0" anchor="t"/>
          <a:lstStyle>
            <a:defPPr>
              <a:defRPr lang="ja-JP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z="2400" b="1" smtClean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ja-JP" sz="2400" b="1" smtClean="0">
              <a:solidFill>
                <a:schemeClr val="tx1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2400" b="1" dirty="0">
              <a:solidFill>
                <a:schemeClr val="tx1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4A8726E9-7AE2-471E-95ED-70888FB5A157}"/>
              </a:ext>
            </a:extLst>
          </p:cNvPr>
          <p:cNvSpPr txBox="1"/>
          <p:nvPr/>
        </p:nvSpPr>
        <p:spPr>
          <a:xfrm>
            <a:off x="8112517" y="3337674"/>
            <a:ext cx="29638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914323">
              <a:buFont typeface="Wingdings" panose="05000000000000000000" pitchFamily="2" charset="2"/>
              <a:buChar char="à"/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  <a:ea typeface="ＭＳ Ｐゴシック"/>
                <a:sym typeface="Wingdings" panose="05000000000000000000" pitchFamily="2" charset="2"/>
              </a:rPr>
              <a:t>Sep. and Oct. decrease</a:t>
            </a:r>
          </a:p>
          <a:p>
            <a:pPr marL="214313" indent="-214313" defTabSz="914323">
              <a:buFont typeface="Wingdings" panose="05000000000000000000" pitchFamily="2" charset="2"/>
              <a:buChar char="à"/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  <a:ea typeface="ＭＳ Ｐゴシック"/>
                <a:sym typeface="Wingdings" panose="05000000000000000000" pitchFamily="2" charset="2"/>
              </a:rPr>
              <a:t>Dec. Jan. and Feb. increase</a:t>
            </a:r>
            <a:endParaRPr lang="en-US" sz="135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pic>
        <p:nvPicPr>
          <p:cNvPr id="32" name="Picture 10">
            <a:extLst>
              <a:ext uri="{FF2B5EF4-FFF2-40B4-BE49-F238E27FC236}">
                <a16:creationId xmlns:a16="http://schemas.microsoft.com/office/drawing/2014/main" id="{97D96EA4-BE8D-44AD-9C7B-8A588A703B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759" y="1455380"/>
            <a:ext cx="2713346" cy="1956740"/>
          </a:xfrm>
          <a:prstGeom prst="rect">
            <a:avLst/>
          </a:prstGeom>
        </p:spPr>
      </p:pic>
      <p:sp>
        <p:nvSpPr>
          <p:cNvPr id="33" name="TextBox 5">
            <a:extLst>
              <a:ext uri="{FF2B5EF4-FFF2-40B4-BE49-F238E27FC236}">
                <a16:creationId xmlns:a16="http://schemas.microsoft.com/office/drawing/2014/main" id="{78F1A79C-CB6A-4545-8902-E77CD6B47F73}"/>
              </a:ext>
            </a:extLst>
          </p:cNvPr>
          <p:cNvSpPr txBox="1"/>
          <p:nvPr/>
        </p:nvSpPr>
        <p:spPr>
          <a:xfrm>
            <a:off x="8095760" y="788170"/>
            <a:ext cx="290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en-US" altLang="ja-JP" dirty="0">
                <a:solidFill>
                  <a:srgbClr val="000000"/>
                </a:solidFill>
                <a:latin typeface="Calibri"/>
                <a:ea typeface="ＭＳ Ｐゴシック"/>
              </a:rPr>
              <a:t>Root zone soil water content </a:t>
            </a:r>
            <a:endParaRPr lang="en-US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A7CD123D-F9BC-43D8-BA47-6E05B4BC732E}"/>
              </a:ext>
            </a:extLst>
          </p:cNvPr>
          <p:cNvSpPr txBox="1"/>
          <p:nvPr/>
        </p:nvSpPr>
        <p:spPr>
          <a:xfrm>
            <a:off x="8787706" y="1103980"/>
            <a:ext cx="161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en-US" altLang="ja-JP" i="1" dirty="0">
                <a:solidFill>
                  <a:srgbClr val="000000"/>
                </a:solidFill>
                <a:latin typeface="Calibri"/>
                <a:ea typeface="ＭＳ Ｐゴシック"/>
              </a:rPr>
              <a:t>monthly mean</a:t>
            </a:r>
          </a:p>
        </p:txBody>
      </p:sp>
      <p:sp>
        <p:nvSpPr>
          <p:cNvPr id="35" name="Oval 13">
            <a:extLst>
              <a:ext uri="{FF2B5EF4-FFF2-40B4-BE49-F238E27FC236}">
                <a16:creationId xmlns:a16="http://schemas.microsoft.com/office/drawing/2014/main" id="{27D1BE3A-0F16-422B-AAB4-66A5B7D4C35D}"/>
              </a:ext>
            </a:extLst>
          </p:cNvPr>
          <p:cNvSpPr/>
          <p:nvPr/>
        </p:nvSpPr>
        <p:spPr>
          <a:xfrm>
            <a:off x="4619625" y="1513124"/>
            <a:ext cx="847725" cy="11977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defRPr/>
            </a:pPr>
            <a:endParaRPr lang="en-US" sz="135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37" name="Oval 13">
            <a:extLst>
              <a:ext uri="{FF2B5EF4-FFF2-40B4-BE49-F238E27FC236}">
                <a16:creationId xmlns:a16="http://schemas.microsoft.com/office/drawing/2014/main" id="{27D1BE3A-0F16-422B-AAB4-66A5B7D4C35D}"/>
              </a:ext>
            </a:extLst>
          </p:cNvPr>
          <p:cNvSpPr/>
          <p:nvPr/>
        </p:nvSpPr>
        <p:spPr>
          <a:xfrm>
            <a:off x="9753600" y="2234652"/>
            <a:ext cx="895350" cy="669637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defRPr/>
            </a:pPr>
            <a:endParaRPr lang="en-US" sz="135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38" name="Oval 13">
            <a:extLst>
              <a:ext uri="{FF2B5EF4-FFF2-40B4-BE49-F238E27FC236}">
                <a16:creationId xmlns:a16="http://schemas.microsoft.com/office/drawing/2014/main" id="{27D1BE3A-0F16-422B-AAB4-66A5B7D4C35D}"/>
              </a:ext>
            </a:extLst>
          </p:cNvPr>
          <p:cNvSpPr/>
          <p:nvPr/>
        </p:nvSpPr>
        <p:spPr>
          <a:xfrm>
            <a:off x="5676226" y="2831267"/>
            <a:ext cx="895350" cy="669637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defRPr/>
            </a:pPr>
            <a:endParaRPr lang="en-US" sz="135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7104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 animBg="1"/>
      <p:bldP spid="9" grpId="0" animBg="1"/>
      <p:bldP spid="22" grpId="0"/>
      <p:bldP spid="28" grpId="0"/>
      <p:bldP spid="31" grpId="0"/>
      <p:bldP spid="33" grpId="0"/>
      <p:bldP spid="34" grpId="0"/>
      <p:bldP spid="35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6627414" y="4460278"/>
            <a:ext cx="5530123" cy="2418147"/>
            <a:chOff x="6627414" y="4460278"/>
            <a:chExt cx="5530123" cy="2418147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426D15EA-8831-4C8A-BAF7-36F07BE32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075" t="34880" r="24013" b="10941"/>
            <a:stretch/>
          </p:blipFill>
          <p:spPr>
            <a:xfrm>
              <a:off x="6627414" y="4513204"/>
              <a:ext cx="4942082" cy="2131411"/>
            </a:xfrm>
            <a:prstGeom prst="rect">
              <a:avLst/>
            </a:prstGeom>
          </p:spPr>
        </p:pic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8F62F94D-2918-421F-80E8-29528E5741CA}"/>
                </a:ext>
              </a:extLst>
            </p:cNvPr>
            <p:cNvSpPr txBox="1"/>
            <p:nvPr/>
          </p:nvSpPr>
          <p:spPr>
            <a:xfrm>
              <a:off x="6855613" y="6555260"/>
              <a:ext cx="530192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23">
                <a:lnSpc>
                  <a:spcPts val="1800"/>
                </a:lnSpc>
                <a:defRPr/>
              </a:pPr>
              <a:r>
                <a:rPr lang="en-US" altLang="ja-JP" b="1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Effect of planting month on rice yield </a:t>
              </a:r>
              <a:r>
                <a:rPr lang="en-US" altLang="ja-JP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(</a:t>
              </a:r>
              <a:r>
                <a:rPr lang="en-US" altLang="ja-JP" b="1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Rainfed ecotype</a:t>
              </a:r>
              <a:r>
                <a:rPr lang="en-US" altLang="ja-JP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)</a:t>
              </a:r>
              <a:endParaRPr lang="ja-JP" altLang="en-US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7541510" y="4460278"/>
              <a:ext cx="893299" cy="355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1D7DD6-80F2-4284-BB0C-F2E1E78FE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6993" y="400606"/>
            <a:ext cx="2553361" cy="34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100FC98B-BAE7-44CE-9A90-FD7447E8D717}"/>
              </a:ext>
            </a:extLst>
          </p:cNvPr>
          <p:cNvSpPr txBox="1">
            <a:spLocks/>
          </p:cNvSpPr>
          <p:nvPr/>
        </p:nvSpPr>
        <p:spPr>
          <a:xfrm>
            <a:off x="0" y="4171"/>
            <a:ext cx="12192000" cy="7805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latin typeface="Calibri"/>
                <a:ea typeface="ＭＳ Ｐゴシック"/>
              </a:rPr>
              <a:t>Climate – Water - Food</a:t>
            </a:r>
            <a:endParaRPr lang="ja-JP" altLang="en-US" sz="3600" kern="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2BFC616-D12B-47D8-90CA-99FC45E187CE}"/>
              </a:ext>
            </a:extLst>
          </p:cNvPr>
          <p:cNvCxnSpPr>
            <a:cxnSpLocks/>
          </p:cNvCxnSpPr>
          <p:nvPr/>
        </p:nvCxnSpPr>
        <p:spPr>
          <a:xfrm flipH="1" flipV="1">
            <a:off x="2001564" y="2749462"/>
            <a:ext cx="1224136" cy="33913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219806-0AEE-45DB-BDB7-263341E64CC6}"/>
              </a:ext>
            </a:extLst>
          </p:cNvPr>
          <p:cNvSpPr txBox="1"/>
          <p:nvPr/>
        </p:nvSpPr>
        <p:spPr>
          <a:xfrm>
            <a:off x="2290898" y="3088592"/>
            <a:ext cx="1798898" cy="707886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0" lang="en-US" altLang="ja-JP" sz="2000" b="1" dirty="0" err="1">
                <a:solidFill>
                  <a:prstClr val="black"/>
                </a:solidFill>
                <a:latin typeface="Calibri Light"/>
                <a:ea typeface="ＭＳ Ｐゴシック" panose="020B0600070205080204" pitchFamily="50" charset="-128"/>
              </a:rPr>
              <a:t>Wonogiri</a:t>
            </a:r>
            <a:r>
              <a:rPr kumimoji="0" lang="en-US" altLang="ja-JP" sz="2000" b="1" dirty="0">
                <a:solidFill>
                  <a:prstClr val="black"/>
                </a:solidFill>
                <a:latin typeface="Calibri Light"/>
                <a:ea typeface="ＭＳ Ｐゴシック" panose="020B0600070205080204" pitchFamily="50" charset="-128"/>
              </a:rPr>
              <a:t> Dam</a:t>
            </a:r>
          </a:p>
          <a:p>
            <a:pPr defTabSz="844083">
              <a:defRPr/>
            </a:pPr>
            <a:r>
              <a:rPr kumimoji="0" lang="en-US" altLang="ja-JP" sz="2000" b="1" dirty="0">
                <a:solidFill>
                  <a:prstClr val="black"/>
                </a:solidFill>
                <a:latin typeface="Calibri Light"/>
                <a:ea typeface="ＭＳ Ｐゴシック" panose="020B0600070205080204" pitchFamily="50" charset="-128"/>
              </a:rPr>
              <a:t>C.A.=1,350km</a:t>
            </a:r>
            <a:r>
              <a:rPr kumimoji="0" lang="en-US" altLang="ja-JP" sz="2000" b="1" baseline="30000" dirty="0">
                <a:solidFill>
                  <a:prstClr val="black"/>
                </a:solidFill>
                <a:latin typeface="Calibri Light"/>
                <a:ea typeface="ＭＳ Ｐゴシック" panose="020B0600070205080204" pitchFamily="50" charset="-128"/>
              </a:rPr>
              <a:t>2</a:t>
            </a:r>
            <a:endParaRPr kumimoji="0" lang="ja-JP" altLang="en-US" sz="2000" b="1" baseline="30000" dirty="0">
              <a:solidFill>
                <a:prstClr val="black"/>
              </a:solidFill>
              <a:latin typeface="Calibri Light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54F09B0-7E5A-4303-9125-827ADFF495A2}"/>
              </a:ext>
            </a:extLst>
          </p:cNvPr>
          <p:cNvSpPr txBox="1"/>
          <p:nvPr/>
        </p:nvSpPr>
        <p:spPr>
          <a:xfrm>
            <a:off x="5415710" y="3524679"/>
            <a:ext cx="223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23">
              <a:defRPr/>
            </a:pPr>
            <a:r>
              <a:rPr lang="en-US" altLang="ja-JP" b="1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Yearly averaged inflow</a:t>
            </a:r>
            <a:endParaRPr lang="ja-JP" altLang="en-US" b="1" dirty="0">
              <a:solidFill>
                <a:srgbClr val="000000"/>
              </a:solidFill>
              <a:latin typeface="Arial Narrow" panose="020B0606020202030204" pitchFamily="34" charset="0"/>
              <a:ea typeface="ＭＳ Ｐゴシック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4D4D6A3-D724-4691-8080-A0B8615CBF69}"/>
              </a:ext>
            </a:extLst>
          </p:cNvPr>
          <p:cNvSpPr txBox="1"/>
          <p:nvPr/>
        </p:nvSpPr>
        <p:spPr>
          <a:xfrm>
            <a:off x="8280313" y="3507809"/>
            <a:ext cx="302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lang="en-US" altLang="ja-JP" b="1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Average Water Fulfillment Rate</a:t>
            </a:r>
            <a:endParaRPr lang="ja-JP" altLang="en-US" b="1" dirty="0">
              <a:solidFill>
                <a:prstClr val="black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868D14E6-C72B-4B6C-8149-42DA2FB19310}"/>
              </a:ext>
            </a:extLst>
          </p:cNvPr>
          <p:cNvGrpSpPr/>
          <p:nvPr/>
        </p:nvGrpSpPr>
        <p:grpSpPr>
          <a:xfrm>
            <a:off x="5008004" y="872894"/>
            <a:ext cx="2722445" cy="2700122"/>
            <a:chOff x="3484003" y="694427"/>
            <a:chExt cx="2722445" cy="2700122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655847CE-7117-43EF-A6FF-AB7BDEB79B2C}"/>
                </a:ext>
              </a:extLst>
            </p:cNvPr>
            <p:cNvGrpSpPr/>
            <p:nvPr/>
          </p:nvGrpSpPr>
          <p:grpSpPr>
            <a:xfrm>
              <a:off x="3484003" y="954784"/>
              <a:ext cx="2722445" cy="2439765"/>
              <a:chOff x="75636" y="3808856"/>
              <a:chExt cx="3778950" cy="2878977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808E42D4-A26D-45D7-9A16-E8EF18644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585" y="3808856"/>
                <a:ext cx="3774001" cy="1257052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5E737A32-9736-43C4-B1B0-F177E666F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636" y="5430781"/>
                <a:ext cx="3774001" cy="1257052"/>
              </a:xfrm>
              <a:prstGeom prst="rect">
                <a:avLst/>
              </a:prstGeom>
            </p:spPr>
          </p:pic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AF4B0D56-71B5-4015-8E2D-7EFDE1FEE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956" y="5900132"/>
                <a:ext cx="3373664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70C5923-BCEE-414E-9EAA-08C04FF712D3}"/>
                </a:ext>
              </a:extLst>
            </p:cNvPr>
            <p:cNvSpPr txBox="1"/>
            <p:nvPr/>
          </p:nvSpPr>
          <p:spPr>
            <a:xfrm>
              <a:off x="4339274" y="694427"/>
              <a:ext cx="17016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844083">
                <a:defRPr/>
              </a:pPr>
              <a:r>
                <a:rPr lang="en-US" altLang="ja-JP" sz="1600" dirty="0">
                  <a:solidFill>
                    <a:srgbClr val="0000FF"/>
                  </a:solidFill>
                  <a:latin typeface="Calibri"/>
                  <a:ea typeface="ＭＳ Ｐゴシック" panose="020B0600070205080204" pitchFamily="50" charset="-128"/>
                </a:rPr>
                <a:t>Present: 40.3m</a:t>
              </a:r>
              <a:r>
                <a:rPr lang="en-US" altLang="ja-JP" sz="1600" baseline="30000" dirty="0">
                  <a:solidFill>
                    <a:srgbClr val="0000FF"/>
                  </a:solidFill>
                  <a:latin typeface="Calibri"/>
                  <a:ea typeface="ＭＳ Ｐゴシック" panose="020B0600070205080204" pitchFamily="50" charset="-128"/>
                </a:rPr>
                <a:t>3</a:t>
              </a:r>
              <a:r>
                <a:rPr lang="en-US" altLang="ja-JP" sz="1600" dirty="0">
                  <a:solidFill>
                    <a:srgbClr val="0000FF"/>
                  </a:solidFill>
                  <a:latin typeface="Calibri"/>
                  <a:ea typeface="ＭＳ Ｐゴシック" panose="020B0600070205080204" pitchFamily="50" charset="-128"/>
                </a:rPr>
                <a:t>/s</a:t>
              </a:r>
              <a:endParaRPr lang="ja-JP" altLang="en-US" sz="1600" dirty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0542093-A37F-46AC-91B6-5CFAE51002E5}"/>
                </a:ext>
              </a:extLst>
            </p:cNvPr>
            <p:cNvSpPr txBox="1"/>
            <p:nvPr/>
          </p:nvSpPr>
          <p:spPr>
            <a:xfrm>
              <a:off x="4344623" y="2005390"/>
              <a:ext cx="16728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844083">
                <a:defRPr/>
              </a:pPr>
              <a:r>
                <a:rPr lang="en-US" altLang="ja-JP" sz="1600" dirty="0">
                  <a:solidFill>
                    <a:srgbClr val="FF0000"/>
                  </a:solidFill>
                  <a:latin typeface="Calibri"/>
                  <a:ea typeface="ＭＳ Ｐゴシック" panose="020B0600070205080204" pitchFamily="50" charset="-128"/>
                </a:rPr>
                <a:t>Future: 57.5m</a:t>
              </a:r>
              <a:r>
                <a:rPr lang="en-US" altLang="ja-JP" sz="1600" baseline="30000" dirty="0">
                  <a:solidFill>
                    <a:srgbClr val="FF0000"/>
                  </a:solidFill>
                  <a:latin typeface="Calibri"/>
                  <a:ea typeface="ＭＳ Ｐゴシック" panose="020B0600070205080204" pitchFamily="50" charset="-128"/>
                </a:rPr>
                <a:t>3</a:t>
              </a:r>
              <a:r>
                <a:rPr lang="en-US" altLang="ja-JP" sz="1600" dirty="0">
                  <a:solidFill>
                    <a:srgbClr val="FF0000"/>
                  </a:solidFill>
                  <a:latin typeface="Calibri"/>
                  <a:ea typeface="ＭＳ Ｐゴシック" panose="020B0600070205080204" pitchFamily="50" charset="-128"/>
                </a:rPr>
                <a:t>/s</a:t>
              </a:r>
              <a:endParaRPr lang="ja-JP" altLang="en-US" sz="16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83654D8-84AE-41AB-A205-D1DDC53257CB}"/>
              </a:ext>
            </a:extLst>
          </p:cNvPr>
          <p:cNvGrpSpPr/>
          <p:nvPr/>
        </p:nvGrpSpPr>
        <p:grpSpPr>
          <a:xfrm>
            <a:off x="8434809" y="858345"/>
            <a:ext cx="2718880" cy="2701782"/>
            <a:chOff x="6371551" y="679878"/>
            <a:chExt cx="2718880" cy="2701782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3BA4B3F-E50C-4A87-AECB-E62C9FF0CCE7}"/>
                </a:ext>
              </a:extLst>
            </p:cNvPr>
            <p:cNvSpPr txBox="1"/>
            <p:nvPr/>
          </p:nvSpPr>
          <p:spPr>
            <a:xfrm>
              <a:off x="7249015" y="1984320"/>
              <a:ext cx="149156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844083">
                <a:defRPr/>
              </a:pPr>
              <a:r>
                <a:rPr lang="en-US" altLang="ja-JP" sz="1600" dirty="0">
                  <a:solidFill>
                    <a:srgbClr val="FF0000"/>
                  </a:solidFill>
                  <a:latin typeface="Calibri"/>
                  <a:ea typeface="ＭＳ Ｐゴシック" panose="020B0600070205080204" pitchFamily="50" charset="-128"/>
                </a:rPr>
                <a:t>Future: 91.0%</a:t>
              </a:r>
              <a:endParaRPr lang="ja-JP" altLang="en-US" sz="16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CEFD278A-ACAA-4772-9DC0-00609485B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1551" y="954784"/>
              <a:ext cx="2699648" cy="1052389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A14E2E32-3FC6-47B6-AD24-C30ED50CA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1551" y="2329271"/>
              <a:ext cx="2718880" cy="1052389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10E2D05-59B9-4121-9724-4C3C0F60B703}"/>
                </a:ext>
              </a:extLst>
            </p:cNvPr>
            <p:cNvSpPr txBox="1"/>
            <p:nvPr/>
          </p:nvSpPr>
          <p:spPr>
            <a:xfrm>
              <a:off x="7249015" y="679878"/>
              <a:ext cx="149156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844083">
                <a:defRPr/>
              </a:pPr>
              <a:r>
                <a:rPr lang="en-US" altLang="ja-JP" sz="1600" dirty="0">
                  <a:solidFill>
                    <a:srgbClr val="0000FF"/>
                  </a:solidFill>
                  <a:latin typeface="Calibri"/>
                  <a:ea typeface="ＭＳ Ｐゴシック" panose="020B0600070205080204" pitchFamily="50" charset="-128"/>
                </a:rPr>
                <a:t>Present: 79.3%</a:t>
              </a:r>
              <a:endParaRPr lang="ja-JP" altLang="en-US" sz="1600" dirty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FE172EB5-E72B-4160-BC62-D1FDF4461490}"/>
              </a:ext>
            </a:extLst>
          </p:cNvPr>
          <p:cNvGrpSpPr/>
          <p:nvPr/>
        </p:nvGrpSpPr>
        <p:grpSpPr>
          <a:xfrm>
            <a:off x="3545529" y="3921566"/>
            <a:ext cx="2834695" cy="2846286"/>
            <a:chOff x="3558761" y="4007543"/>
            <a:chExt cx="2834695" cy="2846286"/>
          </a:xfrm>
        </p:grpSpPr>
        <p:sp>
          <p:nvSpPr>
            <p:cNvPr id="41" name="四角形: 角を丸くする 40">
              <a:extLst>
                <a:ext uri="{FF2B5EF4-FFF2-40B4-BE49-F238E27FC236}">
                  <a16:creationId xmlns:a16="http://schemas.microsoft.com/office/drawing/2014/main" id="{26A693A0-B472-46A6-B88D-61B2D417197D}"/>
                </a:ext>
              </a:extLst>
            </p:cNvPr>
            <p:cNvSpPr/>
            <p:nvPr/>
          </p:nvSpPr>
          <p:spPr>
            <a:xfrm>
              <a:off x="3609514" y="4192209"/>
              <a:ext cx="2718880" cy="2661620"/>
            </a:xfrm>
            <a:prstGeom prst="roundRect">
              <a:avLst>
                <a:gd name="adj" fmla="val 816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23">
                <a:defRPr/>
              </a:pPr>
              <a:endParaRPr lang="ja-JP" altLang="en-US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A7B8D1C3-7054-4ABF-A83A-C0F7383A4C09}"/>
                </a:ext>
              </a:extLst>
            </p:cNvPr>
            <p:cNvSpPr txBox="1"/>
            <p:nvPr/>
          </p:nvSpPr>
          <p:spPr>
            <a:xfrm>
              <a:off x="3558761" y="4371848"/>
              <a:ext cx="2834695" cy="240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defTabSz="914323">
                <a:lnSpc>
                  <a:spcPts val="2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Direct effect of increasing paddy rice production:</a:t>
              </a:r>
            </a:p>
            <a:p>
              <a:pPr defTabSz="914323">
                <a:lnSpc>
                  <a:spcPts val="2000"/>
                </a:lnSpc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	</a:t>
              </a:r>
              <a:r>
                <a:rPr lang="en-US" altLang="ja-JP" dirty="0">
                  <a:solidFill>
                    <a:srgbClr val="0000FF"/>
                  </a:solidFill>
                  <a:latin typeface="Arial Narrow" panose="020B0606020202030204" pitchFamily="34" charset="0"/>
                  <a:ea typeface="ＭＳ Ｐゴシック"/>
                </a:rPr>
                <a:t>237 billion rupiah</a:t>
              </a:r>
            </a:p>
            <a:p>
              <a:pPr marL="342900" indent="-342900" defTabSz="914323">
                <a:lnSpc>
                  <a:spcPts val="2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Induced production of other industries:</a:t>
              </a:r>
            </a:p>
            <a:p>
              <a:pPr defTabSz="914323">
                <a:lnSpc>
                  <a:spcPts val="2000"/>
                </a:lnSpc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	</a:t>
              </a:r>
              <a:r>
                <a:rPr lang="en-US" altLang="ja-JP" dirty="0">
                  <a:solidFill>
                    <a:srgbClr val="0000FF"/>
                  </a:solidFill>
                  <a:latin typeface="Arial Narrow" panose="020B0606020202030204" pitchFamily="34" charset="0"/>
                  <a:ea typeface="ＭＳ Ｐゴシック"/>
                </a:rPr>
                <a:t>59.5 billion rupiah</a:t>
              </a:r>
            </a:p>
            <a:p>
              <a:pPr marL="342900" indent="-342900" defTabSz="914323">
                <a:lnSpc>
                  <a:spcPts val="2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Total economic effect:</a:t>
              </a:r>
            </a:p>
            <a:p>
              <a:pPr defTabSz="914323">
                <a:lnSpc>
                  <a:spcPts val="2000"/>
                </a:lnSpc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	</a:t>
              </a:r>
              <a:r>
                <a:rPr lang="en-US" altLang="ja-JP" dirty="0">
                  <a:solidFill>
                    <a:srgbClr val="0000FF"/>
                  </a:solidFill>
                  <a:latin typeface="Arial Narrow" panose="020B0606020202030204" pitchFamily="34" charset="0"/>
                  <a:ea typeface="ＭＳ Ｐゴシック"/>
                </a:rPr>
                <a:t>296.5 billion rupiah</a:t>
              </a:r>
            </a:p>
            <a:p>
              <a:pPr defTabSz="914323">
                <a:lnSpc>
                  <a:spcPts val="2000"/>
                </a:lnSpc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	(2015 price)</a:t>
              </a:r>
              <a:endParaRPr lang="ja-JP" altLang="en-US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B3B23EFC-78A3-4EE3-84EE-E9AEEBA902F4}"/>
                </a:ext>
              </a:extLst>
            </p:cNvPr>
            <p:cNvSpPr txBox="1"/>
            <p:nvPr/>
          </p:nvSpPr>
          <p:spPr>
            <a:xfrm>
              <a:off x="3692509" y="4007543"/>
              <a:ext cx="25776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23">
                <a:defRPr/>
              </a:pPr>
              <a:r>
                <a:rPr lang="en-US" altLang="ja-JP" b="1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Input-Output Analysis </a:t>
              </a:r>
              <a:r>
                <a:rPr lang="ja-JP" altLang="en-US" b="1" kern="0" dirty="0">
                  <a:solidFill>
                    <a:srgbClr val="000000"/>
                  </a:solidFill>
                  <a:latin typeface="Calibri"/>
                  <a:ea typeface="ＭＳ Ｐゴシック"/>
                </a:rPr>
                <a:t>　　　　　　　</a:t>
              </a:r>
              <a:endParaRPr lang="ja-JP" altLang="en-US" dirty="0">
                <a:solidFill>
                  <a:srgbClr val="000000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48" name="図 47">
            <a:extLst>
              <a:ext uri="{FF2B5EF4-FFF2-40B4-BE49-F238E27FC236}">
                <a16:creationId xmlns:a16="http://schemas.microsoft.com/office/drawing/2014/main" id="{A0C0B7AB-3A4F-48C1-A438-FDA6DFCC58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725" t="68097" r="27163" b="28369"/>
          <a:stretch/>
        </p:blipFill>
        <p:spPr>
          <a:xfrm>
            <a:off x="7414431" y="4017981"/>
            <a:ext cx="3966805" cy="363855"/>
          </a:xfrm>
          <a:prstGeom prst="rect">
            <a:avLst/>
          </a:prstGeom>
        </p:spPr>
      </p:pic>
      <p:sp>
        <p:nvSpPr>
          <p:cNvPr id="35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 txBox="1">
            <a:spLocks/>
          </p:cNvSpPr>
          <p:nvPr/>
        </p:nvSpPr>
        <p:spPr>
          <a:xfrm>
            <a:off x="11439080" y="-17378"/>
            <a:ext cx="718457" cy="476250"/>
          </a:xfrm>
          <a:prstGeom prst="rect">
            <a:avLst/>
          </a:prstGeom>
          <a:ln/>
        </p:spPr>
        <p:txBody>
          <a:bodyPr vert="horz" lIns="91440" tIns="45720" rIns="91440" bIns="45720" rtlCol="0" anchor="t"/>
          <a:lstStyle>
            <a:defPPr>
              <a:defRPr lang="ja-JP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z="2400" b="1" smtClean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ja-JP" sz="2400" b="1" smtClean="0">
              <a:solidFill>
                <a:schemeClr val="tx1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2400" b="1" dirty="0">
              <a:solidFill>
                <a:schemeClr val="tx1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  <p:sp>
        <p:nvSpPr>
          <p:cNvPr id="2" name="下矢印 1"/>
          <p:cNvSpPr/>
          <p:nvPr/>
        </p:nvSpPr>
        <p:spPr>
          <a:xfrm>
            <a:off x="9839325" y="5391150"/>
            <a:ext cx="352425" cy="466725"/>
          </a:xfrm>
          <a:prstGeom prst="down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下矢印 35"/>
          <p:cNvSpPr/>
          <p:nvPr/>
        </p:nvSpPr>
        <p:spPr>
          <a:xfrm flipV="1">
            <a:off x="10528197" y="5413355"/>
            <a:ext cx="352425" cy="45720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A0C0B7AB-3A4F-48C1-A438-FDA6DFCC58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726" t="61271" r="28787" b="34982"/>
          <a:stretch/>
        </p:blipFill>
        <p:spPr>
          <a:xfrm>
            <a:off x="8516787" y="4631385"/>
            <a:ext cx="3611045" cy="385783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A0C0B7AB-3A4F-48C1-A438-FDA6DFCC58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725" t="64831" r="27163" b="33288"/>
          <a:stretch/>
        </p:blipFill>
        <p:spPr>
          <a:xfrm>
            <a:off x="7941086" y="4419407"/>
            <a:ext cx="3966805" cy="193655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827298" y="3894012"/>
            <a:ext cx="3026529" cy="2722923"/>
            <a:chOff x="827298" y="3894012"/>
            <a:chExt cx="3026529" cy="2722923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8FDE5AA2-FCE6-41CA-9B42-0EFC34C68AE8}"/>
                </a:ext>
              </a:extLst>
            </p:cNvPr>
            <p:cNvGrpSpPr/>
            <p:nvPr/>
          </p:nvGrpSpPr>
          <p:grpSpPr>
            <a:xfrm>
              <a:off x="827298" y="3894012"/>
              <a:ext cx="3026529" cy="2722923"/>
              <a:chOff x="53569" y="3894011"/>
              <a:chExt cx="3026529" cy="2722923"/>
            </a:xfrm>
          </p:grpSpPr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7727FEAE-DB2F-4B93-89C2-71F48EF0E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569" y="3894011"/>
                <a:ext cx="2575641" cy="1747943"/>
              </a:xfrm>
              <a:prstGeom prst="rect">
                <a:avLst/>
              </a:prstGeom>
            </p:spPr>
          </p:pic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CF817438-CFE0-4ACD-A323-286665D724CE}"/>
                  </a:ext>
                </a:extLst>
              </p:cNvPr>
              <p:cNvSpPr txBox="1"/>
              <p:nvPr/>
            </p:nvSpPr>
            <p:spPr>
              <a:xfrm>
                <a:off x="577745" y="5628594"/>
                <a:ext cx="1442644" cy="67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23">
                  <a:lnSpc>
                    <a:spcPts val="1500"/>
                  </a:lnSpc>
                  <a:defRPr/>
                </a:pPr>
                <a:r>
                  <a:rPr lang="en-US" altLang="ja-JP" sz="1400" dirty="0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MT1: Nov.- Feb.</a:t>
                </a:r>
              </a:p>
              <a:p>
                <a:pPr defTabSz="914323">
                  <a:lnSpc>
                    <a:spcPts val="1500"/>
                  </a:lnSpc>
                  <a:defRPr/>
                </a:pPr>
                <a:r>
                  <a:rPr lang="en-US" altLang="ja-JP" sz="1400" dirty="0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MT2: Mar.- Jun.</a:t>
                </a:r>
                <a:endParaRPr lang="ja-JP" altLang="en-US" sz="1400" dirty="0">
                  <a:solidFill>
                    <a:srgbClr val="000000"/>
                  </a:solidFill>
                  <a:latin typeface="Calibri"/>
                  <a:ea typeface="ＭＳ Ｐゴシック"/>
                </a:endParaRPr>
              </a:p>
              <a:p>
                <a:pPr defTabSz="914323">
                  <a:lnSpc>
                    <a:spcPts val="1500"/>
                  </a:lnSpc>
                  <a:defRPr/>
                </a:pPr>
                <a:r>
                  <a:rPr lang="en-US" altLang="ja-JP" sz="1400" dirty="0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MT3: Jul. – Oct.</a:t>
                </a:r>
                <a:endParaRPr lang="ja-JP" altLang="en-US" sz="1400" dirty="0">
                  <a:solidFill>
                    <a:srgbClr val="000000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B38AF56E-3B8B-420F-8F9B-0C225C4EEAEB}"/>
                  </a:ext>
                </a:extLst>
              </p:cNvPr>
              <p:cNvSpPr txBox="1"/>
              <p:nvPr/>
            </p:nvSpPr>
            <p:spPr>
              <a:xfrm>
                <a:off x="53569" y="6216824"/>
                <a:ext cx="30265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23"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Arial Narrow" panose="020B0606020202030204" pitchFamily="34" charset="0"/>
                    <a:ea typeface="ＭＳ Ｐゴシック"/>
                  </a:rPr>
                  <a:t>Estimated Irrigation Area</a:t>
                </a:r>
                <a:endParaRPr lang="ja-JP" altLang="en-US" sz="2000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endParaRPr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1858051" y="4143872"/>
              <a:ext cx="1123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Present</a:t>
              </a:r>
              <a:r>
                <a:rPr kumimoji="1" lang="en-US" altLang="ja-JP" dirty="0" smtClean="0">
                  <a:solidFill>
                    <a:srgbClr val="0000FF"/>
                  </a:solidFill>
                  <a:sym typeface="Wingdings" panose="05000000000000000000" pitchFamily="2" charset="2"/>
                </a:rPr>
                <a:t>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1855549" y="3916539"/>
              <a:ext cx="12412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Future    </a:t>
              </a:r>
              <a:r>
                <a:rPr kumimoji="1" lang="en-US" altLang="ja-JP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276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4" grpId="0"/>
      <p:bldP spid="2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正方形/長方形 236">
            <a:extLst>
              <a:ext uri="{FF2B5EF4-FFF2-40B4-BE49-F238E27FC236}">
                <a16:creationId xmlns:a16="http://schemas.microsoft.com/office/drawing/2014/main" id="{D71C5E02-7C7D-4EA8-AFA3-8A89B1385695}"/>
              </a:ext>
            </a:extLst>
          </p:cNvPr>
          <p:cNvSpPr/>
          <p:nvPr/>
        </p:nvSpPr>
        <p:spPr bwMode="auto">
          <a:xfrm>
            <a:off x="1" y="430550"/>
            <a:ext cx="12192000" cy="6427449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ja-JP" altLang="en-US" b="1" dirty="0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F819ED-33B2-4FD9-B70F-ADF8BC959450}"/>
              </a:ext>
            </a:extLst>
          </p:cNvPr>
          <p:cNvSpPr txBox="1"/>
          <p:nvPr/>
        </p:nvSpPr>
        <p:spPr>
          <a:xfrm>
            <a:off x="4080071" y="1441178"/>
            <a:ext cx="1793386" cy="80003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Topography, Soil, Land use, Vegetation</a:t>
            </a:r>
            <a:endParaRPr lang="ja-JP" alt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D6CD50B-A08B-4EE5-980D-DDEB0E4ECABF}"/>
              </a:ext>
            </a:extLst>
          </p:cNvPr>
          <p:cNvSpPr txBox="1"/>
          <p:nvPr/>
        </p:nvSpPr>
        <p:spPr>
          <a:xfrm>
            <a:off x="6013998" y="1441178"/>
            <a:ext cx="1769602" cy="80003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Hydro-met Obs. Data</a:t>
            </a:r>
          </a:p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Satellite/in-situ</a:t>
            </a:r>
            <a:endParaRPr lang="ja-JP" alt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D09C351-1CAB-487D-8B11-CDD8FD27457E}"/>
              </a:ext>
            </a:extLst>
          </p:cNvPr>
          <p:cNvSpPr txBox="1"/>
          <p:nvPr/>
        </p:nvSpPr>
        <p:spPr>
          <a:xfrm>
            <a:off x="2170152" y="1445649"/>
            <a:ext cx="1769601" cy="55399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River Discharge</a:t>
            </a:r>
            <a:endParaRPr lang="ja-JP" alt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2FA5B98B-820B-45F1-8B86-098F49E2BEBB}"/>
              </a:ext>
            </a:extLst>
          </p:cNvPr>
          <p:cNvSpPr txBox="1"/>
          <p:nvPr/>
        </p:nvSpPr>
        <p:spPr>
          <a:xfrm>
            <a:off x="7926372" y="1441178"/>
            <a:ext cx="1769602" cy="80003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Hydro-met Re-analysis Data</a:t>
            </a:r>
            <a:endParaRPr lang="ja-JP" altLang="en-US" dirty="0">
              <a:solidFill>
                <a:srgbClr val="000000"/>
              </a:solidFill>
              <a:ea typeface="ＭＳ Ｐゴシック"/>
            </a:endParaRPr>
          </a:p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(JRA55)</a:t>
            </a:r>
            <a:endParaRPr lang="ja-JP" alt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22AFC8-BE7F-429D-A52C-AF445C103813}"/>
              </a:ext>
            </a:extLst>
          </p:cNvPr>
          <p:cNvSpPr txBox="1"/>
          <p:nvPr/>
        </p:nvSpPr>
        <p:spPr>
          <a:xfrm>
            <a:off x="9790489" y="1441178"/>
            <a:ext cx="2237387" cy="784830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Ensemble Rainfall Prediction Model Output</a:t>
            </a:r>
            <a:endParaRPr lang="ja-JP" alt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32E710-2B5C-48A4-9268-0B119C493528}"/>
              </a:ext>
            </a:extLst>
          </p:cNvPr>
          <p:cNvSpPr txBox="1"/>
          <p:nvPr/>
        </p:nvSpPr>
        <p:spPr>
          <a:xfrm>
            <a:off x="1734473" y="3756741"/>
            <a:ext cx="5415647" cy="78483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Water-Energy Budget </a:t>
            </a:r>
          </a:p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Distribute Hydrological Model including Snow Hydrology (WEB-DHM-SI)</a:t>
            </a:r>
            <a:endParaRPr lang="ja-JP" altLang="en-US" dirty="0">
              <a:solidFill>
                <a:srgbClr val="000000"/>
              </a:solidFill>
              <a:ea typeface="ＭＳ Ｐゴシック"/>
            </a:endParaRPr>
          </a:p>
        </p:txBody>
      </p:sp>
      <p:cxnSp>
        <p:nvCxnSpPr>
          <p:cNvPr id="19" name="コネクタ: カギ線 18">
            <a:extLst>
              <a:ext uri="{FF2B5EF4-FFF2-40B4-BE49-F238E27FC236}">
                <a16:creationId xmlns:a16="http://schemas.microsoft.com/office/drawing/2014/main" id="{6C0BD324-B2ED-43D5-9B95-3ECA31491F8C}"/>
              </a:ext>
            </a:extLst>
          </p:cNvPr>
          <p:cNvCxnSpPr>
            <a:cxnSpLocks/>
            <a:stCxn id="3" idx="2"/>
            <a:endCxn id="8" idx="1"/>
          </p:cNvCxnSpPr>
          <p:nvPr/>
        </p:nvCxnSpPr>
        <p:spPr>
          <a:xfrm rot="5400000">
            <a:off x="2401647" y="1574038"/>
            <a:ext cx="1907945" cy="3242291"/>
          </a:xfrm>
          <a:prstGeom prst="bentConnector4">
            <a:avLst>
              <a:gd name="adj1" fmla="val 39716"/>
              <a:gd name="adj2" fmla="val 10705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コネクタ: カギ線 83">
            <a:extLst>
              <a:ext uri="{FF2B5EF4-FFF2-40B4-BE49-F238E27FC236}">
                <a16:creationId xmlns:a16="http://schemas.microsoft.com/office/drawing/2014/main" id="{69343A7F-125A-4933-88DD-B0F86E094EE3}"/>
              </a:ext>
            </a:extLst>
          </p:cNvPr>
          <p:cNvCxnSpPr>
            <a:cxnSpLocks/>
            <a:stCxn id="73" idx="2"/>
            <a:endCxn id="8" idx="1"/>
          </p:cNvCxnSpPr>
          <p:nvPr/>
        </p:nvCxnSpPr>
        <p:spPr>
          <a:xfrm rot="5400000">
            <a:off x="1319959" y="2414161"/>
            <a:ext cx="2149509" cy="1320480"/>
          </a:xfrm>
          <a:prstGeom prst="bentConnector4">
            <a:avLst>
              <a:gd name="adj1" fmla="val 27237"/>
              <a:gd name="adj2" fmla="val 11731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コネクタ: カギ線 87">
            <a:extLst>
              <a:ext uri="{FF2B5EF4-FFF2-40B4-BE49-F238E27FC236}">
                <a16:creationId xmlns:a16="http://schemas.microsoft.com/office/drawing/2014/main" id="{E0958031-748F-4FAE-9753-F7921A4F705B}"/>
              </a:ext>
            </a:extLst>
          </p:cNvPr>
          <p:cNvCxnSpPr>
            <a:cxnSpLocks/>
            <a:stCxn id="69" idx="2"/>
            <a:endCxn id="8" idx="1"/>
          </p:cNvCxnSpPr>
          <p:nvPr/>
        </p:nvCxnSpPr>
        <p:spPr>
          <a:xfrm rot="5400000">
            <a:off x="3362664" y="613020"/>
            <a:ext cx="1907945" cy="5164326"/>
          </a:xfrm>
          <a:prstGeom prst="bentConnector4">
            <a:avLst>
              <a:gd name="adj1" fmla="val 39716"/>
              <a:gd name="adj2" fmla="val 104427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1E39AFE0-9160-454D-9D3D-506AEC323461}"/>
              </a:ext>
            </a:extLst>
          </p:cNvPr>
          <p:cNvSpPr txBox="1"/>
          <p:nvPr/>
        </p:nvSpPr>
        <p:spPr>
          <a:xfrm>
            <a:off x="7465044" y="3756741"/>
            <a:ext cx="2311706" cy="784830"/>
          </a:xfrm>
          <a:prstGeom prst="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FFFFFF"/>
                </a:solidFill>
                <a:ea typeface="ＭＳ Ｐゴシック"/>
              </a:rPr>
              <a:t>Ensemble Inflow Prediction into a Reservoir(s)</a:t>
            </a:r>
            <a:endParaRPr lang="ja-JP" altLang="en-US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657DE5C0-65D0-4E79-B752-5744B9AACDD1}"/>
              </a:ext>
            </a:extLst>
          </p:cNvPr>
          <p:cNvSpPr txBox="1"/>
          <p:nvPr/>
        </p:nvSpPr>
        <p:spPr>
          <a:xfrm>
            <a:off x="10091675" y="3987573"/>
            <a:ext cx="2031011" cy="553998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Basic Info. for Dam Operation</a:t>
            </a:r>
            <a:endParaRPr lang="ja-JP" alt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6B663C18-DB25-4CF2-9D97-FCA3FC09F3D3}"/>
              </a:ext>
            </a:extLst>
          </p:cNvPr>
          <p:cNvSpPr txBox="1"/>
          <p:nvPr/>
        </p:nvSpPr>
        <p:spPr>
          <a:xfrm>
            <a:off x="10410701" y="6123388"/>
            <a:ext cx="1675790" cy="3231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FFFFFF"/>
                </a:solidFill>
                <a:ea typeface="ＭＳ Ｐゴシック"/>
              </a:rPr>
              <a:t>Hydro-power</a:t>
            </a:r>
            <a:endParaRPr lang="ja-JP" altLang="en-US" dirty="0">
              <a:solidFill>
                <a:srgbClr val="FFFFFF"/>
              </a:solidFill>
              <a:ea typeface="ＭＳ Ｐゴシック"/>
            </a:endParaRPr>
          </a:p>
        </p:txBody>
      </p:sp>
      <p:cxnSp>
        <p:nvCxnSpPr>
          <p:cNvPr id="100" name="コネクタ: カギ線 99">
            <a:extLst>
              <a:ext uri="{FF2B5EF4-FFF2-40B4-BE49-F238E27FC236}">
                <a16:creationId xmlns:a16="http://schemas.microsoft.com/office/drawing/2014/main" id="{BA20837A-AAF5-42C7-BC27-91F74E479710}"/>
              </a:ext>
            </a:extLst>
          </p:cNvPr>
          <p:cNvCxnSpPr>
            <a:cxnSpLocks/>
          </p:cNvCxnSpPr>
          <p:nvPr/>
        </p:nvCxnSpPr>
        <p:spPr>
          <a:xfrm rot="5400000">
            <a:off x="4318852" y="-343167"/>
            <a:ext cx="1907945" cy="7076700"/>
          </a:xfrm>
          <a:prstGeom prst="bentConnector4">
            <a:avLst>
              <a:gd name="adj1" fmla="val 39716"/>
              <a:gd name="adj2" fmla="val 10323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コネクタ: カギ線 113">
            <a:extLst>
              <a:ext uri="{FF2B5EF4-FFF2-40B4-BE49-F238E27FC236}">
                <a16:creationId xmlns:a16="http://schemas.microsoft.com/office/drawing/2014/main" id="{4054A59D-185F-4114-BBC6-C51E63FDB25A}"/>
              </a:ext>
            </a:extLst>
          </p:cNvPr>
          <p:cNvCxnSpPr>
            <a:cxnSpLocks/>
            <a:stCxn id="8" idx="2"/>
            <a:endCxn id="73" idx="2"/>
          </p:cNvCxnSpPr>
          <p:nvPr/>
        </p:nvCxnSpPr>
        <p:spPr>
          <a:xfrm rot="5400000" flipH="1">
            <a:off x="2477663" y="2576937"/>
            <a:ext cx="2541924" cy="1387344"/>
          </a:xfrm>
          <a:prstGeom prst="bentConnector5">
            <a:avLst>
              <a:gd name="adj1" fmla="val -8993"/>
              <a:gd name="adj2" fmla="val 211658"/>
              <a:gd name="adj3" fmla="val 7696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EC6F6F30-D214-4EEF-A6C7-C4FF82DBEC6F}"/>
              </a:ext>
            </a:extLst>
          </p:cNvPr>
          <p:cNvSpPr txBox="1"/>
          <p:nvPr/>
        </p:nvSpPr>
        <p:spPr>
          <a:xfrm>
            <a:off x="385525" y="3175757"/>
            <a:ext cx="565091" cy="323165"/>
          </a:xfrm>
          <a:prstGeom prst="rect">
            <a:avLst/>
          </a:prstGeom>
          <a:solidFill>
            <a:srgbClr val="FF33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Val.</a:t>
            </a:r>
            <a:endParaRPr lang="ja-JP" alt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623CCEA8-6EED-4424-B418-49DB8E51046D}"/>
              </a:ext>
            </a:extLst>
          </p:cNvPr>
          <p:cNvSpPr txBox="1"/>
          <p:nvPr/>
        </p:nvSpPr>
        <p:spPr>
          <a:xfrm>
            <a:off x="353024" y="2780236"/>
            <a:ext cx="595035" cy="323165"/>
          </a:xfrm>
          <a:prstGeom prst="rect">
            <a:avLst/>
          </a:prstGeom>
          <a:solidFill>
            <a:srgbClr val="FF33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Cal.</a:t>
            </a:r>
            <a:endParaRPr lang="ja-JP" alt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133" name="コネクタ: カギ線 132">
            <a:extLst>
              <a:ext uri="{FF2B5EF4-FFF2-40B4-BE49-F238E27FC236}">
                <a16:creationId xmlns:a16="http://schemas.microsoft.com/office/drawing/2014/main" id="{203B2282-D5D1-42B0-8115-7AC1F17CFF50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rot="5400000">
            <a:off x="6910374" y="-242069"/>
            <a:ext cx="1530733" cy="6466886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コネクタ: カギ線 135">
            <a:extLst>
              <a:ext uri="{FF2B5EF4-FFF2-40B4-BE49-F238E27FC236}">
                <a16:creationId xmlns:a16="http://schemas.microsoft.com/office/drawing/2014/main" id="{68314CD7-C851-41C0-B8C6-536A8C3950C2}"/>
              </a:ext>
            </a:extLst>
          </p:cNvPr>
          <p:cNvCxnSpPr>
            <a:cxnSpLocks/>
            <a:stCxn id="75" idx="2"/>
            <a:endCxn id="8" idx="0"/>
          </p:cNvCxnSpPr>
          <p:nvPr/>
        </p:nvCxnSpPr>
        <p:spPr>
          <a:xfrm rot="5400000">
            <a:off x="5868970" y="814538"/>
            <a:ext cx="1515530" cy="4368876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コネクタ: カギ線 156">
            <a:extLst>
              <a:ext uri="{FF2B5EF4-FFF2-40B4-BE49-F238E27FC236}">
                <a16:creationId xmlns:a16="http://schemas.microsoft.com/office/drawing/2014/main" id="{6571946B-5DF4-45BB-B535-C7FFF571670C}"/>
              </a:ext>
            </a:extLst>
          </p:cNvPr>
          <p:cNvCxnSpPr>
            <a:cxnSpLocks/>
            <a:stCxn id="69" idx="2"/>
            <a:endCxn id="8" idx="0"/>
          </p:cNvCxnSpPr>
          <p:nvPr/>
        </p:nvCxnSpPr>
        <p:spPr>
          <a:xfrm rot="5400000">
            <a:off x="4912783" y="1770725"/>
            <a:ext cx="1515530" cy="2456502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矢印コネクタ 151">
            <a:extLst>
              <a:ext uri="{FF2B5EF4-FFF2-40B4-BE49-F238E27FC236}">
                <a16:creationId xmlns:a16="http://schemas.microsoft.com/office/drawing/2014/main" id="{E4278907-8984-4C14-B160-44627AECF7AD}"/>
              </a:ext>
            </a:extLst>
          </p:cNvPr>
          <p:cNvCxnSpPr>
            <a:cxnSpLocks/>
            <a:endCxn id="101" idx="1"/>
          </p:cNvCxnSpPr>
          <p:nvPr/>
        </p:nvCxnSpPr>
        <p:spPr bwMode="auto">
          <a:xfrm>
            <a:off x="7150119" y="4149156"/>
            <a:ext cx="31492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579A4A3F-FA59-442A-A0CD-5DDF303ABC8D}"/>
              </a:ext>
            </a:extLst>
          </p:cNvPr>
          <p:cNvSpPr txBox="1"/>
          <p:nvPr/>
        </p:nvSpPr>
        <p:spPr>
          <a:xfrm>
            <a:off x="8919558" y="4803858"/>
            <a:ext cx="2033349" cy="553998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Dam Operation Rules</a:t>
            </a:r>
            <a:endParaRPr lang="ja-JP" alt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239" name="テキスト ボックス 238">
            <a:extLst>
              <a:ext uri="{FF2B5EF4-FFF2-40B4-BE49-F238E27FC236}">
                <a16:creationId xmlns:a16="http://schemas.microsoft.com/office/drawing/2014/main" id="{2FCB0846-2C0B-4111-8BE2-F7B4C836D327}"/>
              </a:ext>
            </a:extLst>
          </p:cNvPr>
          <p:cNvSpPr txBox="1"/>
          <p:nvPr/>
        </p:nvSpPr>
        <p:spPr>
          <a:xfrm>
            <a:off x="9352782" y="928651"/>
            <a:ext cx="288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ja-JP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Rainfall Prediction</a:t>
            </a:r>
            <a:endParaRPr lang="ja-JP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FB751BEC-4C29-4392-B3D7-66791A5B955E}"/>
              </a:ext>
            </a:extLst>
          </p:cNvPr>
          <p:cNvSpPr txBox="1"/>
          <p:nvPr/>
        </p:nvSpPr>
        <p:spPr>
          <a:xfrm>
            <a:off x="4065935" y="986696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ja-JP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Runoff Simulation</a:t>
            </a:r>
            <a:endParaRPr lang="ja-JP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cxnSp>
        <p:nvCxnSpPr>
          <p:cNvPr id="244" name="コネクタ: カギ線 243">
            <a:extLst>
              <a:ext uri="{FF2B5EF4-FFF2-40B4-BE49-F238E27FC236}">
                <a16:creationId xmlns:a16="http://schemas.microsoft.com/office/drawing/2014/main" id="{6F34EAC7-490D-4D03-8BA7-3A51385426FC}"/>
              </a:ext>
            </a:extLst>
          </p:cNvPr>
          <p:cNvCxnSpPr>
            <a:cxnSpLocks/>
            <a:stCxn id="173" idx="2"/>
            <a:endCxn id="196" idx="0"/>
          </p:cNvCxnSpPr>
          <p:nvPr/>
        </p:nvCxnSpPr>
        <p:spPr bwMode="auto">
          <a:xfrm rot="5400000">
            <a:off x="10390564" y="4087240"/>
            <a:ext cx="262287" cy="11709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コネクタ: カギ線 88">
            <a:extLst>
              <a:ext uri="{FF2B5EF4-FFF2-40B4-BE49-F238E27FC236}">
                <a16:creationId xmlns:a16="http://schemas.microsoft.com/office/drawing/2014/main" id="{63B7A097-961A-487A-8FC3-84B4F9AE9CE5}"/>
              </a:ext>
            </a:extLst>
          </p:cNvPr>
          <p:cNvCxnSpPr>
            <a:cxnSpLocks/>
            <a:stCxn id="101" idx="2"/>
            <a:endCxn id="196" idx="0"/>
          </p:cNvCxnSpPr>
          <p:nvPr/>
        </p:nvCxnSpPr>
        <p:spPr bwMode="auto">
          <a:xfrm rot="16200000" flipH="1">
            <a:off x="9147422" y="4015046"/>
            <a:ext cx="262287" cy="131533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86159E10-373A-4343-9521-9FD4AA38E997}"/>
              </a:ext>
            </a:extLst>
          </p:cNvPr>
          <p:cNvSpPr txBox="1"/>
          <p:nvPr/>
        </p:nvSpPr>
        <p:spPr>
          <a:xfrm>
            <a:off x="7888612" y="6138223"/>
            <a:ext cx="1761435" cy="3231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FFFFFF"/>
                </a:solidFill>
                <a:ea typeface="ＭＳ Ｐゴシック"/>
              </a:rPr>
              <a:t>Dam Release</a:t>
            </a:r>
            <a:endParaRPr lang="ja-JP" altLang="en-US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8B17AE6A-EB78-4B0A-8CC2-D7575BB53449}"/>
              </a:ext>
            </a:extLst>
          </p:cNvPr>
          <p:cNvSpPr txBox="1"/>
          <p:nvPr/>
        </p:nvSpPr>
        <p:spPr>
          <a:xfrm>
            <a:off x="133417" y="1448361"/>
            <a:ext cx="1906836" cy="80003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Inundation and Snow Area by Satellites</a:t>
            </a:r>
            <a:endParaRPr lang="ja-JP" altLang="en-US" dirty="0">
              <a:solidFill>
                <a:srgbClr val="000000"/>
              </a:solidFill>
              <a:ea typeface="ＭＳ Ｐゴシック"/>
            </a:endParaRPr>
          </a:p>
        </p:txBody>
      </p:sp>
      <p:cxnSp>
        <p:nvCxnSpPr>
          <p:cNvPr id="209" name="コネクタ: カギ線 208">
            <a:extLst>
              <a:ext uri="{FF2B5EF4-FFF2-40B4-BE49-F238E27FC236}">
                <a16:creationId xmlns:a16="http://schemas.microsoft.com/office/drawing/2014/main" id="{85EE8F54-F16F-4DAD-B142-4B7A7663CA7E}"/>
              </a:ext>
            </a:extLst>
          </p:cNvPr>
          <p:cNvCxnSpPr>
            <a:cxnSpLocks/>
            <a:stCxn id="8" idx="2"/>
            <a:endCxn id="208" idx="2"/>
          </p:cNvCxnSpPr>
          <p:nvPr/>
        </p:nvCxnSpPr>
        <p:spPr>
          <a:xfrm rot="5400000" flipH="1">
            <a:off x="1617977" y="1717252"/>
            <a:ext cx="2293177" cy="3355462"/>
          </a:xfrm>
          <a:prstGeom prst="bentConnector3">
            <a:avLst>
              <a:gd name="adj1" fmla="val -9969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コネクタ: カギ線 258">
            <a:extLst>
              <a:ext uri="{FF2B5EF4-FFF2-40B4-BE49-F238E27FC236}">
                <a16:creationId xmlns:a16="http://schemas.microsoft.com/office/drawing/2014/main" id="{273AEFF0-F83E-4BBC-8368-626BA53BEDAB}"/>
              </a:ext>
            </a:extLst>
          </p:cNvPr>
          <p:cNvCxnSpPr>
            <a:cxnSpLocks/>
            <a:stCxn id="196" idx="2"/>
            <a:endCxn id="143" idx="0"/>
          </p:cNvCxnSpPr>
          <p:nvPr/>
        </p:nvCxnSpPr>
        <p:spPr bwMode="auto">
          <a:xfrm rot="16200000" flipH="1">
            <a:off x="10209648" y="5084440"/>
            <a:ext cx="765532" cy="131236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7" name="コネクタ: カギ線 266">
            <a:extLst>
              <a:ext uri="{FF2B5EF4-FFF2-40B4-BE49-F238E27FC236}">
                <a16:creationId xmlns:a16="http://schemas.microsoft.com/office/drawing/2014/main" id="{CD602962-99C3-4AFA-9FD3-5173F5CE078F}"/>
              </a:ext>
            </a:extLst>
          </p:cNvPr>
          <p:cNvCxnSpPr>
            <a:cxnSpLocks/>
            <a:stCxn id="196" idx="2"/>
            <a:endCxn id="123" idx="0"/>
          </p:cNvCxnSpPr>
          <p:nvPr/>
        </p:nvCxnSpPr>
        <p:spPr bwMode="auto">
          <a:xfrm rot="5400000">
            <a:off x="8962599" y="5164588"/>
            <a:ext cx="780367" cy="116690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3" name="コネクタ: カギ線 272">
            <a:extLst>
              <a:ext uri="{FF2B5EF4-FFF2-40B4-BE49-F238E27FC236}">
                <a16:creationId xmlns:a16="http://schemas.microsoft.com/office/drawing/2014/main" id="{E3B97E03-BE27-4454-8CAB-87547BA30337}"/>
              </a:ext>
            </a:extLst>
          </p:cNvPr>
          <p:cNvCxnSpPr>
            <a:cxnSpLocks/>
            <a:stCxn id="8" idx="3"/>
            <a:endCxn id="275" idx="3"/>
          </p:cNvCxnSpPr>
          <p:nvPr/>
        </p:nvCxnSpPr>
        <p:spPr>
          <a:xfrm flipH="1">
            <a:off x="5649576" y="4149156"/>
            <a:ext cx="1500544" cy="1581817"/>
          </a:xfrm>
          <a:prstGeom prst="bentConnector3">
            <a:avLst>
              <a:gd name="adj1" fmla="val -8203"/>
            </a:avLst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テキスト ボックス 274">
            <a:extLst>
              <a:ext uri="{FF2B5EF4-FFF2-40B4-BE49-F238E27FC236}">
                <a16:creationId xmlns:a16="http://schemas.microsoft.com/office/drawing/2014/main" id="{832ED4C3-F964-4235-A7DD-9E400BF521AA}"/>
              </a:ext>
            </a:extLst>
          </p:cNvPr>
          <p:cNvSpPr txBox="1"/>
          <p:nvPr/>
        </p:nvSpPr>
        <p:spPr>
          <a:xfrm>
            <a:off x="3337870" y="5338558"/>
            <a:ext cx="2311706" cy="78483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FFFFFF"/>
                </a:solidFill>
                <a:ea typeface="ＭＳ Ｐゴシック"/>
              </a:rPr>
              <a:t>Ensemble Runoff Prediction in the Down Stream </a:t>
            </a:r>
            <a:endParaRPr lang="ja-JP" altLang="en-US" dirty="0">
              <a:solidFill>
                <a:srgbClr val="FFFFFF"/>
              </a:solidFill>
              <a:ea typeface="ＭＳ Ｐゴシック"/>
            </a:endParaRPr>
          </a:p>
        </p:txBody>
      </p:sp>
      <p:cxnSp>
        <p:nvCxnSpPr>
          <p:cNvPr id="277" name="コネクタ: カギ線 276">
            <a:extLst>
              <a:ext uri="{FF2B5EF4-FFF2-40B4-BE49-F238E27FC236}">
                <a16:creationId xmlns:a16="http://schemas.microsoft.com/office/drawing/2014/main" id="{7F6513B8-D9BE-484C-8DCE-20FBC329F30C}"/>
              </a:ext>
            </a:extLst>
          </p:cNvPr>
          <p:cNvCxnSpPr>
            <a:cxnSpLocks/>
            <a:stCxn id="123" idx="1"/>
            <a:endCxn id="275" idx="3"/>
          </p:cNvCxnSpPr>
          <p:nvPr/>
        </p:nvCxnSpPr>
        <p:spPr>
          <a:xfrm rot="10800000">
            <a:off x="5649576" y="5730974"/>
            <a:ext cx="2239036" cy="568833"/>
          </a:xfrm>
          <a:prstGeom prst="bentConnector3">
            <a:avLst>
              <a:gd name="adj1" fmla="val 26963"/>
            </a:avLst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/>
          <p:cNvGrpSpPr/>
          <p:nvPr/>
        </p:nvGrpSpPr>
        <p:grpSpPr>
          <a:xfrm>
            <a:off x="133417" y="6368610"/>
            <a:ext cx="2265704" cy="450023"/>
            <a:chOff x="6775554" y="6413974"/>
            <a:chExt cx="2265704" cy="450023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35740739-9DAA-45D0-87D7-5BC2A013D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01" r="11769" b="35637"/>
            <a:stretch/>
          </p:blipFill>
          <p:spPr>
            <a:xfrm>
              <a:off x="8389056" y="6413974"/>
              <a:ext cx="652202" cy="438889"/>
            </a:xfrm>
            <a:prstGeom prst="rect">
              <a:avLst/>
            </a:prstGeom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7F3BAF71-F466-4CE9-9CC6-756B65A0B7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38"/>
            <a:stretch/>
          </p:blipFill>
          <p:spPr bwMode="auto">
            <a:xfrm>
              <a:off x="6775554" y="6436140"/>
              <a:ext cx="1545327" cy="427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タイトル 1">
            <a:extLst>
              <a:ext uri="{FF2B5EF4-FFF2-40B4-BE49-F238E27FC236}">
                <a16:creationId xmlns:a16="http://schemas.microsoft.com/office/drawing/2014/main" id="{B8ABEF11-64F9-431E-8EBD-636DC6004E92}"/>
              </a:ext>
            </a:extLst>
          </p:cNvPr>
          <p:cNvSpPr txBox="1">
            <a:spLocks/>
          </p:cNvSpPr>
          <p:nvPr/>
        </p:nvSpPr>
        <p:spPr bwMode="auto">
          <a:xfrm>
            <a:off x="0" y="-17378"/>
            <a:ext cx="12192000" cy="620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0000FF"/>
                </a:solidFill>
                <a:latin typeface="Arial"/>
                <a:ea typeface="ＭＳ Ｐゴシック"/>
              </a:rPr>
              <a:t>Water-Energy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: Dam Operation Supports</a:t>
            </a:r>
          </a:p>
        </p:txBody>
      </p:sp>
      <p:sp>
        <p:nvSpPr>
          <p:cNvPr id="45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080" y="-17378"/>
            <a:ext cx="718457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kumimoji="1" lang="en-US" altLang="ja-JP" sz="2400" b="1" u="none"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kumimoji="1" lang="en-US" altLang="ja-JP" sz="2400" b="1" u="none" dirty="0">
              <a:latin typeface="Arial" panose="020B0604020202020204" pitchFamily="34" charset="0"/>
              <a:ea typeface="ＭＳ ゴシック" panose="020B0609070205080204" pitchFamily="49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2400" b="1" u="none" dirty="0"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26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62"/>
    </mc:Choice>
    <mc:Fallback xmlns="">
      <p:transition spd="slow" advTm="5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9" grpId="0" animBg="1"/>
      <p:bldP spid="73" grpId="0" animBg="1"/>
      <p:bldP spid="75" grpId="0" animBg="1"/>
      <p:bldP spid="5" grpId="0" animBg="1"/>
      <p:bldP spid="8" grpId="0" animBg="1"/>
      <p:bldP spid="101" grpId="0" animBg="1"/>
      <p:bldP spid="173" grpId="0" animBg="1"/>
      <p:bldP spid="143" grpId="0" animBg="1"/>
      <p:bldP spid="145" grpId="0" animBg="1"/>
      <p:bldP spid="146" grpId="0" animBg="1"/>
      <p:bldP spid="196" grpId="0" animBg="1"/>
      <p:bldP spid="239" grpId="0"/>
      <p:bldP spid="240" grpId="0"/>
      <p:bldP spid="123" grpId="0" animBg="1"/>
      <p:bldP spid="208" grpId="0" animBg="1"/>
      <p:bldP spid="2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8C8AE392-62A0-4CAC-A1AC-3D7EBDE0C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" t="29425" r="2057" b="41337"/>
          <a:stretch/>
        </p:blipFill>
        <p:spPr>
          <a:xfrm>
            <a:off x="1802116" y="723183"/>
            <a:ext cx="8786534" cy="1986151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CB9CC70-089C-4616-89E4-2DAC98C0FA2F}"/>
              </a:ext>
            </a:extLst>
          </p:cNvPr>
          <p:cNvGrpSpPr/>
          <p:nvPr/>
        </p:nvGrpSpPr>
        <p:grpSpPr>
          <a:xfrm>
            <a:off x="1535515" y="747119"/>
            <a:ext cx="769760" cy="2225564"/>
            <a:chOff x="-1027203" y="796808"/>
            <a:chExt cx="769760" cy="2225564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AAC5CEBD-5987-4624-8ACB-166B5C76879D}"/>
                </a:ext>
              </a:extLst>
            </p:cNvPr>
            <p:cNvPicPr/>
            <p:nvPr/>
          </p:nvPicPr>
          <p:blipFill rotWithShape="1">
            <a:blip r:embed="rId4"/>
            <a:srcRect l="13368" t="8293" r="82816" b="70471"/>
            <a:stretch/>
          </p:blipFill>
          <p:spPr bwMode="auto">
            <a:xfrm>
              <a:off x="-885496" y="796810"/>
              <a:ext cx="450490" cy="222556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81E8E6B-CC01-44E6-B608-7776EB3C396C}"/>
                </a:ext>
              </a:extLst>
            </p:cNvPr>
            <p:cNvSpPr txBox="1"/>
            <p:nvPr/>
          </p:nvSpPr>
          <p:spPr>
            <a:xfrm rot="16200000">
              <a:off x="-1506159" y="1773655"/>
              <a:ext cx="2225563" cy="2718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>
                <a:lnSpc>
                  <a:spcPts val="1400"/>
                </a:lnSpc>
                <a:defRPr/>
              </a:pPr>
              <a:r>
                <a:rPr kumimoji="0" lang="en-US" altLang="ja-JP" sz="1200" dirty="0">
                  <a:solidFill>
                    <a:srgbClr val="808080"/>
                  </a:solidFill>
                  <a:latin typeface="Arial"/>
                  <a:ea typeface="ＭＳ Ｐゴシック"/>
                  <a:cs typeface="Times New Roman" panose="02020603050405020304" pitchFamily="18" charset="0"/>
                </a:rPr>
                <a:t>                Discharge (m3/s)  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EDC4072-187C-4C91-B64B-F008BF8C2983}"/>
                </a:ext>
              </a:extLst>
            </p:cNvPr>
            <p:cNvSpPr txBox="1"/>
            <p:nvPr/>
          </p:nvSpPr>
          <p:spPr>
            <a:xfrm rot="16200000">
              <a:off x="-1593604" y="1523192"/>
              <a:ext cx="1404671" cy="2718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defTabSz="457200">
                <a:lnSpc>
                  <a:spcPts val="1400"/>
                </a:lnSpc>
                <a:defRPr/>
              </a:pPr>
              <a:r>
                <a:rPr kumimoji="0" lang="en-US" altLang="ja-JP" sz="1200" dirty="0">
                  <a:solidFill>
                    <a:srgbClr val="808080"/>
                  </a:solidFill>
                  <a:latin typeface="Arial"/>
                  <a:ea typeface="ＭＳ Ｐゴシック"/>
                  <a:cs typeface="Times New Roman" panose="02020603050405020304" pitchFamily="18" charset="0"/>
                </a:rPr>
                <a:t>Water Level (m)</a:t>
              </a: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B83491-5338-49FB-8F24-2721FE97DAF0}"/>
              </a:ext>
            </a:extLst>
          </p:cNvPr>
          <p:cNvSpPr txBox="1"/>
          <p:nvPr/>
        </p:nvSpPr>
        <p:spPr>
          <a:xfrm rot="5400000" flipV="1">
            <a:off x="9833405" y="1394004"/>
            <a:ext cx="1356317" cy="2718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>
              <a:lnSpc>
                <a:spcPts val="1400"/>
              </a:lnSpc>
              <a:defRPr/>
            </a:pPr>
            <a:r>
              <a:rPr kumimoji="0" lang="en-US" altLang="ja-JP" sz="1200" dirty="0">
                <a:solidFill>
                  <a:srgbClr val="808080"/>
                </a:solidFill>
                <a:latin typeface="Arial"/>
                <a:ea typeface="ＭＳ Ｐゴシック"/>
                <a:cs typeface="Times New Roman" panose="02020603050405020304" pitchFamily="18" charset="0"/>
              </a:rPr>
              <a:t>Rainfall (mm/</a:t>
            </a:r>
            <a:r>
              <a:rPr kumimoji="0" lang="en-US" altLang="ja-JP" sz="1200" dirty="0" err="1">
                <a:solidFill>
                  <a:srgbClr val="808080"/>
                </a:solidFill>
                <a:latin typeface="Arial"/>
                <a:ea typeface="ＭＳ Ｐゴシック"/>
                <a:cs typeface="Times New Roman" panose="02020603050405020304" pitchFamily="18" charset="0"/>
              </a:rPr>
              <a:t>hr</a:t>
            </a:r>
            <a:r>
              <a:rPr kumimoji="0" lang="en-US" altLang="ja-JP" sz="1200" dirty="0">
                <a:solidFill>
                  <a:srgbClr val="808080"/>
                </a:solidFill>
                <a:latin typeface="Arial"/>
                <a:ea typeface="ＭＳ Ｐゴシック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729A197-AFF8-426A-A40A-901E97C11CDF}"/>
              </a:ext>
            </a:extLst>
          </p:cNvPr>
          <p:cNvSpPr/>
          <p:nvPr/>
        </p:nvSpPr>
        <p:spPr bwMode="auto">
          <a:xfrm>
            <a:off x="7903633" y="621647"/>
            <a:ext cx="639234" cy="1887045"/>
          </a:xfrm>
          <a:prstGeom prst="rect">
            <a:avLst/>
          </a:prstGeom>
          <a:noFill/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b="1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B8ABEF11-64F9-431E-8EBD-636DC6004E92}"/>
              </a:ext>
            </a:extLst>
          </p:cNvPr>
          <p:cNvSpPr txBox="1">
            <a:spLocks/>
          </p:cNvSpPr>
          <p:nvPr/>
        </p:nvSpPr>
        <p:spPr bwMode="auto">
          <a:xfrm>
            <a:off x="0" y="-17378"/>
            <a:ext cx="12192000" cy="620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0000FF"/>
                </a:solidFill>
                <a:latin typeface="Arial"/>
                <a:ea typeface="ＭＳ Ｐゴシック"/>
              </a:rPr>
              <a:t>Water-Energy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: Dam Operation Supports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080" y="-17378"/>
            <a:ext cx="718457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kumimoji="1" lang="en-US" altLang="ja-JP" sz="2400" b="1" u="none"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kumimoji="1" lang="en-US" altLang="ja-JP" sz="2400" b="1" u="none" dirty="0">
              <a:latin typeface="Arial" panose="020B0604020202020204" pitchFamily="34" charset="0"/>
              <a:ea typeface="ＭＳ ゴシック" panose="020B0609070205080204" pitchFamily="49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2400" b="1" u="none" dirty="0"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  <p:pic>
        <p:nvPicPr>
          <p:cNvPr id="27" name="図 26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88A46BAC-069D-4E38-BE1E-9A490112E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92" t="35011" r="27846" b="56185"/>
          <a:stretch/>
        </p:blipFill>
        <p:spPr>
          <a:xfrm>
            <a:off x="8224889" y="5372949"/>
            <a:ext cx="3122674" cy="624534"/>
          </a:xfrm>
          <a:prstGeom prst="rect">
            <a:avLst/>
          </a:prstGeom>
        </p:spPr>
      </p:pic>
      <p:pic>
        <p:nvPicPr>
          <p:cNvPr id="28" name="図 27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183C813B-2B9E-4196-AA49-BC30CDE04F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92" t="44228" r="27846" b="35269"/>
          <a:stretch/>
        </p:blipFill>
        <p:spPr>
          <a:xfrm>
            <a:off x="1587195" y="5365864"/>
            <a:ext cx="3122672" cy="1454442"/>
          </a:xfrm>
          <a:prstGeom prst="rect">
            <a:avLst/>
          </a:prstGeom>
        </p:spPr>
      </p:pic>
      <p:pic>
        <p:nvPicPr>
          <p:cNvPr id="29" name="図 28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8046F152-B88B-4910-88F6-F96E0545FF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92" t="66865" r="27846" b="12502"/>
          <a:stretch/>
        </p:blipFill>
        <p:spPr>
          <a:xfrm>
            <a:off x="4840650" y="5343459"/>
            <a:ext cx="3122672" cy="1463601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B0E02B26-E365-4C57-92F1-0A4884E947B7}"/>
              </a:ext>
            </a:extLst>
          </p:cNvPr>
          <p:cNvGrpSpPr/>
          <p:nvPr/>
        </p:nvGrpSpPr>
        <p:grpSpPr>
          <a:xfrm>
            <a:off x="1548759" y="2658943"/>
            <a:ext cx="6250851" cy="2655414"/>
            <a:chOff x="1532018" y="2786587"/>
            <a:chExt cx="5946093" cy="2655414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59139149-4FA4-411D-A32A-6B5CF7ED5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552" t="23993" r="4259" b="40039"/>
            <a:stretch/>
          </p:blipFill>
          <p:spPr>
            <a:xfrm>
              <a:off x="2251782" y="2810869"/>
              <a:ext cx="5226329" cy="2631132"/>
            </a:xfrm>
            <a:prstGeom prst="rect">
              <a:avLst/>
            </a:prstGeom>
          </p:spPr>
        </p:pic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A4895E27-4C4D-46EE-A7C4-B43A108F5B41}"/>
                </a:ext>
              </a:extLst>
            </p:cNvPr>
            <p:cNvGrpSpPr/>
            <p:nvPr/>
          </p:nvGrpSpPr>
          <p:grpSpPr>
            <a:xfrm>
              <a:off x="1532018" y="2786587"/>
              <a:ext cx="713138" cy="2643272"/>
              <a:chOff x="-955703" y="786538"/>
              <a:chExt cx="713138" cy="2235834"/>
            </a:xfrm>
          </p:grpSpPr>
          <p:pic>
            <p:nvPicPr>
              <p:cNvPr id="44" name="図 43">
                <a:extLst>
                  <a:ext uri="{FF2B5EF4-FFF2-40B4-BE49-F238E27FC236}">
                    <a16:creationId xmlns:a16="http://schemas.microsoft.com/office/drawing/2014/main" id="{BE474BF0-4BA2-418B-A664-5DC27DD49EE2}"/>
                  </a:ext>
                </a:extLst>
              </p:cNvPr>
              <p:cNvPicPr/>
              <p:nvPr/>
            </p:nvPicPr>
            <p:blipFill rotWithShape="1">
              <a:blip r:embed="rId4"/>
              <a:srcRect l="13368" t="8293" r="82816" b="70471"/>
              <a:stretch/>
            </p:blipFill>
            <p:spPr bwMode="auto">
              <a:xfrm>
                <a:off x="-849636" y="796810"/>
                <a:ext cx="450490" cy="222556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9B5ADF2D-749B-4E9E-8CC9-A4AB84794088}"/>
                  </a:ext>
                </a:extLst>
              </p:cNvPr>
              <p:cNvSpPr txBox="1"/>
              <p:nvPr/>
            </p:nvSpPr>
            <p:spPr>
              <a:xfrm rot="16200000">
                <a:off x="-1484654" y="1770013"/>
                <a:ext cx="2225563" cy="2586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457200">
                  <a:lnSpc>
                    <a:spcPts val="1400"/>
                  </a:lnSpc>
                  <a:defRPr/>
                </a:pPr>
                <a:r>
                  <a:rPr kumimoji="0" lang="en-US" altLang="ja-JP" sz="1200" dirty="0">
                    <a:solidFill>
                      <a:srgbClr val="808080"/>
                    </a:solidFill>
                    <a:latin typeface="Arial"/>
                    <a:ea typeface="ＭＳ Ｐゴシック"/>
                    <a:cs typeface="Times New Roman" panose="02020603050405020304" pitchFamily="18" charset="0"/>
                  </a:rPr>
                  <a:t>                Discharge (m3/s)  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36E6BB28-76C9-4296-864E-056D9F3B8232}"/>
                  </a:ext>
                </a:extLst>
              </p:cNvPr>
              <p:cNvSpPr txBox="1"/>
              <p:nvPr/>
            </p:nvSpPr>
            <p:spPr>
              <a:xfrm rot="16200000">
                <a:off x="-1528732" y="1540038"/>
                <a:ext cx="1404671" cy="2586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 defTabSz="457200">
                  <a:lnSpc>
                    <a:spcPts val="1400"/>
                  </a:lnSpc>
                  <a:defRPr/>
                </a:pPr>
                <a:r>
                  <a:rPr kumimoji="0" lang="en-US" altLang="ja-JP" sz="1200" dirty="0">
                    <a:solidFill>
                      <a:srgbClr val="808080"/>
                    </a:solidFill>
                    <a:latin typeface="Arial"/>
                    <a:ea typeface="ＭＳ Ｐゴシック"/>
                    <a:cs typeface="Times New Roman" panose="02020603050405020304" pitchFamily="18" charset="0"/>
                  </a:rPr>
                  <a:t>Water Level (m)</a:t>
                </a:r>
              </a:p>
            </p:txBody>
          </p:sp>
        </p:grp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99323FBD-2FF6-4885-A0D2-141825D2B092}"/>
                </a:ext>
              </a:extLst>
            </p:cNvPr>
            <p:cNvSpPr txBox="1"/>
            <p:nvPr/>
          </p:nvSpPr>
          <p:spPr>
            <a:xfrm rot="5400000" flipV="1">
              <a:off x="6581139" y="3551238"/>
              <a:ext cx="1463599" cy="2586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>
                <a:lnSpc>
                  <a:spcPts val="1400"/>
                </a:lnSpc>
                <a:defRPr/>
              </a:pPr>
              <a:r>
                <a:rPr kumimoji="0" lang="en-US" altLang="ja-JP" sz="1200" dirty="0">
                  <a:solidFill>
                    <a:srgbClr val="808080"/>
                  </a:solidFill>
                  <a:latin typeface="Arial"/>
                  <a:ea typeface="ＭＳ Ｐゴシック"/>
                  <a:cs typeface="Times New Roman" panose="02020603050405020304" pitchFamily="18" charset="0"/>
                </a:rPr>
                <a:t>Rainfall (mm/</a:t>
              </a:r>
              <a:r>
                <a:rPr kumimoji="0" lang="en-US" altLang="ja-JP" sz="1200" dirty="0" err="1">
                  <a:solidFill>
                    <a:srgbClr val="808080"/>
                  </a:solidFill>
                  <a:latin typeface="Arial"/>
                  <a:ea typeface="ＭＳ Ｐゴシック"/>
                  <a:cs typeface="Times New Roman" panose="02020603050405020304" pitchFamily="18" charset="0"/>
                </a:rPr>
                <a:t>hr</a:t>
              </a:r>
              <a:r>
                <a:rPr kumimoji="0" lang="en-US" altLang="ja-JP" sz="1200" dirty="0">
                  <a:solidFill>
                    <a:srgbClr val="808080"/>
                  </a:solidFill>
                  <a:latin typeface="Arial"/>
                  <a:ea typeface="ＭＳ Ｐゴシック"/>
                  <a:cs typeface="Times New Roman" panose="02020603050405020304" pitchFamily="18" charset="0"/>
                </a:rPr>
                <a:t>)</a:t>
              </a:r>
            </a:p>
          </p:txBody>
        </p:sp>
      </p:grp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EAA11598-5E25-427E-80E9-5E1398448538}"/>
              </a:ext>
            </a:extLst>
          </p:cNvPr>
          <p:cNvCxnSpPr>
            <a:cxnSpLocks/>
          </p:cNvCxnSpPr>
          <p:nvPr/>
        </p:nvCxnSpPr>
        <p:spPr>
          <a:xfrm flipV="1">
            <a:off x="2743992" y="4504335"/>
            <a:ext cx="2818924" cy="2103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B27D62B-6F9A-B0E7-A25D-7CF0314622E0}"/>
              </a:ext>
            </a:extLst>
          </p:cNvPr>
          <p:cNvSpPr txBox="1"/>
          <p:nvPr/>
        </p:nvSpPr>
        <p:spPr>
          <a:xfrm>
            <a:off x="2664762" y="3403163"/>
            <a:ext cx="869222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High Water Level</a:t>
            </a: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7DE3ED43-8802-9716-C585-6D47001A2CEE}"/>
              </a:ext>
            </a:extLst>
          </p:cNvPr>
          <p:cNvCxnSpPr/>
          <p:nvPr/>
        </p:nvCxnSpPr>
        <p:spPr bwMode="auto">
          <a:xfrm flipV="1">
            <a:off x="3106583" y="3163000"/>
            <a:ext cx="0" cy="2773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3D3CA6F-953E-0BBE-37A5-42535A45F7AF}"/>
              </a:ext>
            </a:extLst>
          </p:cNvPr>
          <p:cNvSpPr txBox="1"/>
          <p:nvPr/>
        </p:nvSpPr>
        <p:spPr>
          <a:xfrm>
            <a:off x="3099373" y="3883080"/>
            <a:ext cx="1086330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Pre-</a:t>
            </a:r>
          </a:p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Release</a:t>
            </a: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352FE7B6-9DF1-21A5-7942-1CB7655D1EF7}"/>
              </a:ext>
            </a:extLst>
          </p:cNvPr>
          <p:cNvCxnSpPr>
            <a:cxnSpLocks/>
          </p:cNvCxnSpPr>
          <p:nvPr/>
        </p:nvCxnSpPr>
        <p:spPr bwMode="auto">
          <a:xfrm>
            <a:off x="3659910" y="4264378"/>
            <a:ext cx="0" cy="3285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2322B30-5BC5-3135-8817-C8FFE4C2F43B}"/>
              </a:ext>
            </a:extLst>
          </p:cNvPr>
          <p:cNvSpPr txBox="1"/>
          <p:nvPr/>
        </p:nvSpPr>
        <p:spPr>
          <a:xfrm>
            <a:off x="3553577" y="3567996"/>
            <a:ext cx="1338029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Keep </a:t>
            </a:r>
          </a:p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Capacity</a:t>
            </a: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E2E6EEE6-1A49-D5A5-9043-DB22085EDC17}"/>
              </a:ext>
            </a:extLst>
          </p:cNvPr>
          <p:cNvCxnSpPr/>
          <p:nvPr/>
        </p:nvCxnSpPr>
        <p:spPr bwMode="auto">
          <a:xfrm flipV="1">
            <a:off x="4222590" y="3350443"/>
            <a:ext cx="0" cy="2773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0FEA26C2-398C-834B-B7E3-E56B66A7FB96}"/>
              </a:ext>
            </a:extLst>
          </p:cNvPr>
          <p:cNvCxnSpPr>
            <a:cxnSpLocks/>
          </p:cNvCxnSpPr>
          <p:nvPr/>
        </p:nvCxnSpPr>
        <p:spPr>
          <a:xfrm flipV="1">
            <a:off x="4714306" y="4041719"/>
            <a:ext cx="879714" cy="15004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799B230-94A4-8522-2F4C-40CCD89D2A8D}"/>
              </a:ext>
            </a:extLst>
          </p:cNvPr>
          <p:cNvSpPr txBox="1"/>
          <p:nvPr/>
        </p:nvSpPr>
        <p:spPr>
          <a:xfrm>
            <a:off x="4874133" y="3645024"/>
            <a:ext cx="1543482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Decrease </a:t>
            </a:r>
          </a:p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Flood Peak</a:t>
            </a:r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B44B7FE7-DBE2-7F26-30BA-ECF542D39D43}"/>
              </a:ext>
            </a:extLst>
          </p:cNvPr>
          <p:cNvCxnSpPr>
            <a:cxnSpLocks/>
          </p:cNvCxnSpPr>
          <p:nvPr/>
        </p:nvCxnSpPr>
        <p:spPr bwMode="auto">
          <a:xfrm>
            <a:off x="5494868" y="4047067"/>
            <a:ext cx="9071" cy="4572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E54F76FA-6F09-7F99-4417-AFEFF8E1B88B}"/>
              </a:ext>
            </a:extLst>
          </p:cNvPr>
          <p:cNvSpPr txBox="1"/>
          <p:nvPr/>
        </p:nvSpPr>
        <p:spPr>
          <a:xfrm>
            <a:off x="5514153" y="4349341"/>
            <a:ext cx="1806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1800"/>
              </a:lnSpc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Release Safely</a:t>
            </a:r>
          </a:p>
          <a:p>
            <a:pPr defTabSz="457200">
              <a:lnSpc>
                <a:spcPts val="1800"/>
              </a:lnSpc>
              <a:defRPr/>
            </a:pPr>
            <a:r>
              <a:rPr kumimoji="0"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600m</a:t>
            </a:r>
            <a:r>
              <a:rPr kumimoji="0" lang="en-US" altLang="ja-JP" sz="1600" b="1" baseline="30000" dirty="0">
                <a:solidFill>
                  <a:srgbClr val="0000FF"/>
                </a:solidFill>
                <a:latin typeface="Arial"/>
                <a:ea typeface="ＭＳ Ｐゴシック"/>
              </a:rPr>
              <a:t>3</a:t>
            </a:r>
            <a:r>
              <a:rPr kumimoji="0"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/s</a:t>
            </a:r>
            <a:endParaRPr lang="en-US" altLang="ja-JP" sz="1600" b="1" dirty="0">
              <a:solidFill>
                <a:srgbClr val="0000FF"/>
              </a:solidFill>
              <a:latin typeface="Arial"/>
              <a:ea typeface="ＭＳ Ｐゴシック"/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510FFE6-DFB8-96F9-AC43-41B12AEDD67C}"/>
              </a:ext>
            </a:extLst>
          </p:cNvPr>
          <p:cNvCxnSpPr>
            <a:cxnSpLocks/>
          </p:cNvCxnSpPr>
          <p:nvPr/>
        </p:nvCxnSpPr>
        <p:spPr bwMode="auto">
          <a:xfrm flipV="1">
            <a:off x="4911197" y="3327148"/>
            <a:ext cx="293220" cy="2401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5733F2A-A0FD-CF57-C82C-F11F82363928}"/>
              </a:ext>
            </a:extLst>
          </p:cNvPr>
          <p:cNvSpPr txBox="1"/>
          <p:nvPr/>
        </p:nvSpPr>
        <p:spPr>
          <a:xfrm>
            <a:off x="6070107" y="3520511"/>
            <a:ext cx="1089500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600"/>
              </a:lnSpc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Recover Water</a:t>
            </a:r>
          </a:p>
          <a:p>
            <a:pPr algn="ctr" defTabSz="457200">
              <a:lnSpc>
                <a:spcPts val="1600"/>
              </a:lnSpc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Level</a:t>
            </a: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A9395234-F459-104C-F522-0C6CAC217F2A}"/>
              </a:ext>
            </a:extLst>
          </p:cNvPr>
          <p:cNvCxnSpPr>
            <a:cxnSpLocks/>
            <a:stCxn id="59" idx="0"/>
          </p:cNvCxnSpPr>
          <p:nvPr/>
        </p:nvCxnSpPr>
        <p:spPr bwMode="auto">
          <a:xfrm flipV="1">
            <a:off x="6614857" y="3243159"/>
            <a:ext cx="0" cy="2773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F14D3A0-B242-7880-6860-AE459AEC7890}"/>
              </a:ext>
            </a:extLst>
          </p:cNvPr>
          <p:cNvSpPr txBox="1"/>
          <p:nvPr/>
        </p:nvSpPr>
        <p:spPr>
          <a:xfrm>
            <a:off x="8396276" y="3190358"/>
            <a:ext cx="340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ja-JP" sz="2400" b="1" dirty="0">
                <a:solidFill>
                  <a:srgbClr val="0000FF"/>
                </a:solidFill>
                <a:latin typeface="Arial"/>
                <a:ea typeface="ＭＳ Ｐゴシック"/>
              </a:rPr>
              <a:t>Increase</a:t>
            </a:r>
            <a:r>
              <a:rPr lang="ja-JP" altLang="en-US" sz="2400" b="1" dirty="0">
                <a:solidFill>
                  <a:srgbClr val="0000FF"/>
                </a:solidFill>
                <a:latin typeface="Arial"/>
                <a:ea typeface="ＭＳ Ｐゴシック"/>
              </a:rPr>
              <a:t> </a:t>
            </a:r>
            <a:r>
              <a:rPr lang="en-US" altLang="ja-JP" sz="2400" b="1" dirty="0">
                <a:solidFill>
                  <a:srgbClr val="0000FF"/>
                </a:solidFill>
                <a:latin typeface="Arial"/>
                <a:ea typeface="ＭＳ Ｐゴシック"/>
              </a:rPr>
              <a:t>in </a:t>
            </a:r>
          </a:p>
          <a:p>
            <a:pPr defTabSz="457200">
              <a:defRPr/>
            </a:pPr>
            <a:r>
              <a:rPr lang="en-US" altLang="ja-JP" sz="2400" b="1" dirty="0">
                <a:solidFill>
                  <a:srgbClr val="0000FF"/>
                </a:solidFill>
                <a:latin typeface="Arial"/>
                <a:ea typeface="ＭＳ Ｐゴシック"/>
              </a:rPr>
              <a:t>Power Generation</a:t>
            </a:r>
          </a:p>
          <a:p>
            <a:pPr defTabSz="457200">
              <a:defRPr/>
            </a:pPr>
            <a:r>
              <a:rPr lang="en-US" altLang="ja-JP" sz="2400" b="1" dirty="0">
                <a:solidFill>
                  <a:srgbClr val="0000FF"/>
                </a:solidFill>
                <a:latin typeface="Arial"/>
                <a:ea typeface="ＭＳ Ｐゴシック"/>
              </a:rPr>
              <a:t>by </a:t>
            </a:r>
            <a:r>
              <a:rPr lang="en-US" altLang="ja-JP" sz="2400" b="1" dirty="0">
                <a:solidFill>
                  <a:srgbClr val="FF0000"/>
                </a:solidFill>
                <a:latin typeface="Arial"/>
                <a:ea typeface="ＭＳ Ｐゴシック"/>
              </a:rPr>
              <a:t>12.7</a:t>
            </a:r>
            <a:r>
              <a:rPr lang="ja-JP" altLang="en-US" sz="2400" b="1" dirty="0">
                <a:solidFill>
                  <a:srgbClr val="FF0000"/>
                </a:solidFill>
                <a:latin typeface="Arial"/>
                <a:ea typeface="ＭＳ Ｐゴシック"/>
              </a:rPr>
              <a:t>％</a:t>
            </a:r>
            <a:endParaRPr lang="en-US" altLang="ja-JP" sz="2400" b="1" dirty="0">
              <a:solidFill>
                <a:srgbClr val="FF0000"/>
              </a:solidFill>
              <a:latin typeface="Arial"/>
              <a:ea typeface="ＭＳ Ｐゴシック"/>
            </a:endParaRPr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0D4E5401-7BD2-CDB5-463F-0D4FD0D76CE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85644" y="2628538"/>
            <a:ext cx="7745387" cy="304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DF1850E-5BB3-3ECD-831F-3846D3CA73A4}"/>
              </a:ext>
            </a:extLst>
          </p:cNvPr>
          <p:cNvSpPr txBox="1"/>
          <p:nvPr/>
        </p:nvSpPr>
        <p:spPr>
          <a:xfrm>
            <a:off x="4947736" y="3437661"/>
            <a:ext cx="1322000" cy="27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</a:rPr>
              <a:t>Store Water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8299554" y="6413975"/>
            <a:ext cx="2589162" cy="450023"/>
            <a:chOff x="5797079" y="6407977"/>
            <a:chExt cx="2589162" cy="450023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35740739-9DAA-45D0-87D7-5BC2A013D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01" b="34005"/>
            <a:stretch/>
          </p:blipFill>
          <p:spPr>
            <a:xfrm>
              <a:off x="7410581" y="6407977"/>
              <a:ext cx="975660" cy="450023"/>
            </a:xfrm>
            <a:prstGeom prst="rect">
              <a:avLst/>
            </a:prstGeom>
          </p:spPr>
        </p:pic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7F3BAF71-F466-4CE9-9CC6-756B65A0B7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38"/>
            <a:stretch/>
          </p:blipFill>
          <p:spPr bwMode="auto">
            <a:xfrm>
              <a:off x="5797079" y="6430143"/>
              <a:ext cx="1545327" cy="427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21309B0-42D9-7BAA-BDB0-49A37E689BFE}"/>
              </a:ext>
            </a:extLst>
          </p:cNvPr>
          <p:cNvSpPr txBox="1"/>
          <p:nvPr/>
        </p:nvSpPr>
        <p:spPr>
          <a:xfrm>
            <a:off x="8267258" y="6059982"/>
            <a:ext cx="232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en-US" altLang="ja-JP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Koike et al, 2021</a:t>
            </a:r>
            <a:endParaRPr lang="ja-JP" altLang="en-US" i="1" dirty="0">
              <a:solidFill>
                <a:srgbClr val="000000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0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58"/>
    </mc:Choice>
    <mc:Fallback xmlns="">
      <p:transition spd="slow" advTm="10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/>
      <p:bldP spid="50" grpId="0"/>
      <p:bldP spid="52" grpId="0"/>
      <p:bldP spid="55" grpId="0"/>
      <p:bldP spid="57" grpId="0"/>
      <p:bldP spid="59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CB9CC70-089C-4616-89E4-2DAC98C0FA2F}"/>
              </a:ext>
            </a:extLst>
          </p:cNvPr>
          <p:cNvGrpSpPr/>
          <p:nvPr/>
        </p:nvGrpSpPr>
        <p:grpSpPr>
          <a:xfrm>
            <a:off x="1530247" y="723184"/>
            <a:ext cx="769760" cy="2225563"/>
            <a:chOff x="-1027203" y="796808"/>
            <a:chExt cx="769760" cy="222556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AAC5CEBD-5987-4624-8ACB-166B5C76879D}"/>
                </a:ext>
              </a:extLst>
            </p:cNvPr>
            <p:cNvPicPr/>
            <p:nvPr/>
          </p:nvPicPr>
          <p:blipFill rotWithShape="1">
            <a:blip r:embed="rId3"/>
            <a:srcRect l="13368" t="8293" r="82816" b="70471"/>
            <a:stretch/>
          </p:blipFill>
          <p:spPr bwMode="auto">
            <a:xfrm>
              <a:off x="-885496" y="796810"/>
              <a:ext cx="450490" cy="19681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81E8E6B-CC01-44E6-B608-7776EB3C396C}"/>
                </a:ext>
              </a:extLst>
            </p:cNvPr>
            <p:cNvSpPr txBox="1"/>
            <p:nvPr/>
          </p:nvSpPr>
          <p:spPr>
            <a:xfrm rot="16200000">
              <a:off x="-1506159" y="1773655"/>
              <a:ext cx="2225563" cy="2718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>
                <a:lnSpc>
                  <a:spcPts val="1400"/>
                </a:lnSpc>
                <a:defRPr/>
              </a:pPr>
              <a:r>
                <a:rPr kumimoji="0" lang="en-US" altLang="ja-JP" sz="1200" dirty="0">
                  <a:solidFill>
                    <a:srgbClr val="808080"/>
                  </a:solidFill>
                  <a:latin typeface="Arial"/>
                  <a:ea typeface="ＭＳ Ｐゴシック"/>
                  <a:cs typeface="Times New Roman" panose="02020603050405020304" pitchFamily="18" charset="0"/>
                </a:rPr>
                <a:t>                Discharge (m3/s)  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EDC4072-187C-4C91-B64B-F008BF8C2983}"/>
                </a:ext>
              </a:extLst>
            </p:cNvPr>
            <p:cNvSpPr txBox="1"/>
            <p:nvPr/>
          </p:nvSpPr>
          <p:spPr>
            <a:xfrm rot="16200000">
              <a:off x="-1593604" y="1523192"/>
              <a:ext cx="1404671" cy="2718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defTabSz="457200">
                <a:lnSpc>
                  <a:spcPts val="1400"/>
                </a:lnSpc>
                <a:defRPr/>
              </a:pPr>
              <a:r>
                <a:rPr kumimoji="0" lang="en-US" altLang="ja-JP" sz="1200" dirty="0">
                  <a:solidFill>
                    <a:srgbClr val="808080"/>
                  </a:solidFill>
                  <a:latin typeface="Arial"/>
                  <a:ea typeface="ＭＳ Ｐゴシック"/>
                  <a:cs typeface="Times New Roman" panose="02020603050405020304" pitchFamily="18" charset="0"/>
                </a:rPr>
                <a:t>Water Level (m)</a:t>
              </a: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B83491-5338-49FB-8F24-2721FE97DAF0}"/>
              </a:ext>
            </a:extLst>
          </p:cNvPr>
          <p:cNvSpPr txBox="1"/>
          <p:nvPr/>
        </p:nvSpPr>
        <p:spPr>
          <a:xfrm rot="5400000" flipV="1">
            <a:off x="9833405" y="1394004"/>
            <a:ext cx="1356317" cy="2718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>
              <a:lnSpc>
                <a:spcPts val="1400"/>
              </a:lnSpc>
              <a:defRPr/>
            </a:pPr>
            <a:r>
              <a:rPr kumimoji="0" lang="en-US" altLang="ja-JP" sz="1200" dirty="0">
                <a:solidFill>
                  <a:srgbClr val="808080"/>
                </a:solidFill>
                <a:latin typeface="Arial"/>
                <a:ea typeface="ＭＳ Ｐゴシック"/>
                <a:cs typeface="Times New Roman" panose="02020603050405020304" pitchFamily="18" charset="0"/>
              </a:rPr>
              <a:t>Rainfall (mm/</a:t>
            </a:r>
            <a:r>
              <a:rPr kumimoji="0" lang="en-US" altLang="ja-JP" sz="1200" dirty="0" err="1">
                <a:solidFill>
                  <a:srgbClr val="808080"/>
                </a:solidFill>
                <a:latin typeface="Arial"/>
                <a:ea typeface="ＭＳ Ｐゴシック"/>
                <a:cs typeface="Times New Roman" panose="02020603050405020304" pitchFamily="18" charset="0"/>
              </a:rPr>
              <a:t>hr</a:t>
            </a:r>
            <a:r>
              <a:rPr kumimoji="0" lang="en-US" altLang="ja-JP" sz="1200" dirty="0">
                <a:solidFill>
                  <a:srgbClr val="808080"/>
                </a:solidFill>
                <a:latin typeface="Arial"/>
                <a:ea typeface="ＭＳ Ｐゴシック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8" name="図 27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183C813B-2B9E-4196-AA49-BC30CDE04F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92" t="44228" r="27846" b="35269"/>
          <a:stretch/>
        </p:blipFill>
        <p:spPr>
          <a:xfrm>
            <a:off x="1625647" y="5334687"/>
            <a:ext cx="3122672" cy="1454442"/>
          </a:xfrm>
          <a:prstGeom prst="rect">
            <a:avLst/>
          </a:prstGeom>
        </p:spPr>
      </p:pic>
      <p:pic>
        <p:nvPicPr>
          <p:cNvPr id="29" name="図 28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8046F152-B88B-4910-88F6-F96E0545F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92" t="66865" r="27846" b="12502"/>
          <a:stretch/>
        </p:blipFill>
        <p:spPr>
          <a:xfrm>
            <a:off x="4840650" y="5316564"/>
            <a:ext cx="3122672" cy="146360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6065EEA-A4CF-4F5D-8B41-6979884E08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79" t="59593" r="4167" b="10954"/>
          <a:stretch/>
        </p:blipFill>
        <p:spPr>
          <a:xfrm>
            <a:off x="2300009" y="741213"/>
            <a:ext cx="8099051" cy="1968121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729A197-AFF8-426A-A40A-901E97C11CDF}"/>
              </a:ext>
            </a:extLst>
          </p:cNvPr>
          <p:cNvSpPr/>
          <p:nvPr/>
        </p:nvSpPr>
        <p:spPr bwMode="auto">
          <a:xfrm>
            <a:off x="8674603" y="621647"/>
            <a:ext cx="639234" cy="1872739"/>
          </a:xfrm>
          <a:prstGeom prst="rect">
            <a:avLst/>
          </a:prstGeom>
          <a:noFill/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b="1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35B068-E197-4797-B526-F4317B35BA62}"/>
              </a:ext>
            </a:extLst>
          </p:cNvPr>
          <p:cNvSpPr/>
          <p:nvPr/>
        </p:nvSpPr>
        <p:spPr bwMode="auto">
          <a:xfrm>
            <a:off x="3094904" y="1255060"/>
            <a:ext cx="1745746" cy="11026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b="1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22C5E3C-36FD-927A-C68D-FBED36281B58}"/>
              </a:ext>
            </a:extLst>
          </p:cNvPr>
          <p:cNvGrpSpPr/>
          <p:nvPr/>
        </p:nvGrpSpPr>
        <p:grpSpPr>
          <a:xfrm>
            <a:off x="1552580" y="2711212"/>
            <a:ext cx="6214662" cy="2652876"/>
            <a:chOff x="369914" y="2850776"/>
            <a:chExt cx="6214662" cy="2652876"/>
          </a:xfrm>
        </p:grpSpPr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D85F3692-5725-DCF7-3E1B-E390E5243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681" t="60338" r="5990" b="4403"/>
            <a:stretch/>
          </p:blipFill>
          <p:spPr>
            <a:xfrm>
              <a:off x="1041459" y="2850776"/>
              <a:ext cx="5271248" cy="2652876"/>
            </a:xfrm>
            <a:prstGeom prst="rect">
              <a:avLst/>
            </a:prstGeom>
          </p:spPr>
        </p:pic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F8FE4FA4-3B1B-D6CD-9F2D-916C7F1A5C73}"/>
                </a:ext>
              </a:extLst>
            </p:cNvPr>
            <p:cNvGrpSpPr/>
            <p:nvPr/>
          </p:nvGrpSpPr>
          <p:grpSpPr>
            <a:xfrm>
              <a:off x="369914" y="2878394"/>
              <a:ext cx="745703" cy="2570835"/>
              <a:chOff x="-981641" y="786539"/>
              <a:chExt cx="745703" cy="2235833"/>
            </a:xfrm>
          </p:grpSpPr>
          <p:pic>
            <p:nvPicPr>
              <p:cNvPr id="46" name="図 45">
                <a:extLst>
                  <a:ext uri="{FF2B5EF4-FFF2-40B4-BE49-F238E27FC236}">
                    <a16:creationId xmlns:a16="http://schemas.microsoft.com/office/drawing/2014/main" id="{8A2F82C5-BFE7-70CB-3957-0F3C42BD240B}"/>
                  </a:ext>
                </a:extLst>
              </p:cNvPr>
              <p:cNvPicPr/>
              <p:nvPr/>
            </p:nvPicPr>
            <p:blipFill rotWithShape="1">
              <a:blip r:embed="rId3"/>
              <a:srcRect l="13368" t="8293" r="82816" b="70471"/>
              <a:stretch/>
            </p:blipFill>
            <p:spPr bwMode="auto">
              <a:xfrm>
                <a:off x="-849636" y="796810"/>
                <a:ext cx="450490" cy="222556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55604179-DB6A-9F95-9DF3-08C6DC98751F}"/>
                  </a:ext>
                </a:extLst>
              </p:cNvPr>
              <p:cNvSpPr txBox="1"/>
              <p:nvPr/>
            </p:nvSpPr>
            <p:spPr>
              <a:xfrm rot="16200000">
                <a:off x="-1484654" y="1763386"/>
                <a:ext cx="2225563" cy="2718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457200">
                  <a:lnSpc>
                    <a:spcPts val="1400"/>
                  </a:lnSpc>
                  <a:defRPr/>
                </a:pPr>
                <a:r>
                  <a:rPr kumimoji="0" lang="en-US" altLang="ja-JP" sz="1200" dirty="0">
                    <a:solidFill>
                      <a:srgbClr val="808080"/>
                    </a:solidFill>
                    <a:latin typeface="Arial"/>
                    <a:ea typeface="ＭＳ Ｐゴシック"/>
                    <a:cs typeface="Times New Roman" panose="02020603050405020304" pitchFamily="18" charset="0"/>
                  </a:rPr>
                  <a:t>                Discharge (m3/s)  </a:t>
                </a: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35D139F4-E55B-BA65-2ACD-949698D321C8}"/>
                  </a:ext>
                </a:extLst>
              </p:cNvPr>
              <p:cNvSpPr txBox="1"/>
              <p:nvPr/>
            </p:nvSpPr>
            <p:spPr>
              <a:xfrm rot="16200000">
                <a:off x="-1548042" y="1488730"/>
                <a:ext cx="1404671" cy="2718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 defTabSz="457200">
                  <a:lnSpc>
                    <a:spcPts val="1400"/>
                  </a:lnSpc>
                  <a:defRPr/>
                </a:pPr>
                <a:r>
                  <a:rPr kumimoji="0" lang="en-US" altLang="ja-JP" sz="1200" dirty="0">
                    <a:solidFill>
                      <a:srgbClr val="808080"/>
                    </a:solidFill>
                    <a:latin typeface="Arial"/>
                    <a:ea typeface="ＭＳ Ｐゴシック"/>
                    <a:cs typeface="Times New Roman" panose="02020603050405020304" pitchFamily="18" charset="0"/>
                  </a:rPr>
                  <a:t>Water Level (m)</a:t>
                </a:r>
              </a:p>
            </p:txBody>
          </p:sp>
        </p:grp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A83F7BDB-B504-4C8C-927C-9E8739EE03ED}"/>
                </a:ext>
              </a:extLst>
            </p:cNvPr>
            <p:cNvSpPr txBox="1"/>
            <p:nvPr/>
          </p:nvSpPr>
          <p:spPr>
            <a:xfrm rot="5400000" flipV="1">
              <a:off x="5736896" y="3610341"/>
              <a:ext cx="1423491" cy="2718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>
                <a:lnSpc>
                  <a:spcPts val="1400"/>
                </a:lnSpc>
                <a:defRPr/>
              </a:pPr>
              <a:r>
                <a:rPr kumimoji="0" lang="en-US" altLang="ja-JP" sz="1200" dirty="0">
                  <a:solidFill>
                    <a:srgbClr val="808080"/>
                  </a:solidFill>
                  <a:latin typeface="Arial"/>
                  <a:ea typeface="ＭＳ Ｐゴシック"/>
                  <a:cs typeface="Times New Roman" panose="02020603050405020304" pitchFamily="18" charset="0"/>
                </a:rPr>
                <a:t>Rainfall (mm/</a:t>
              </a:r>
              <a:r>
                <a:rPr kumimoji="0" lang="en-US" altLang="ja-JP" sz="1200" dirty="0" err="1">
                  <a:solidFill>
                    <a:srgbClr val="808080"/>
                  </a:solidFill>
                  <a:latin typeface="Arial"/>
                  <a:ea typeface="ＭＳ Ｐゴシック"/>
                  <a:cs typeface="Times New Roman" panose="02020603050405020304" pitchFamily="18" charset="0"/>
                </a:rPr>
                <a:t>hr</a:t>
              </a:r>
              <a:r>
                <a:rPr kumimoji="0" lang="en-US" altLang="ja-JP" sz="1200" dirty="0">
                  <a:solidFill>
                    <a:srgbClr val="808080"/>
                  </a:solidFill>
                  <a:latin typeface="Arial"/>
                  <a:ea typeface="ＭＳ Ｐゴシック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3960F889-5187-0B14-3400-3A63C69C0C1C}"/>
                </a:ext>
              </a:extLst>
            </p:cNvPr>
            <p:cNvSpPr/>
            <p:nvPr/>
          </p:nvSpPr>
          <p:spPr bwMode="auto">
            <a:xfrm>
              <a:off x="3856483" y="3403938"/>
              <a:ext cx="1973726" cy="133194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b="1" dirty="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477908F-47BF-C233-13A7-73AC1B19A7BF}"/>
              </a:ext>
            </a:extLst>
          </p:cNvPr>
          <p:cNvSpPr txBox="1"/>
          <p:nvPr/>
        </p:nvSpPr>
        <p:spPr>
          <a:xfrm>
            <a:off x="3019199" y="3764138"/>
            <a:ext cx="1338029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9900"/>
                </a:solidFill>
                <a:latin typeface="Arial"/>
                <a:ea typeface="ＭＳ Ｐゴシック"/>
              </a:rPr>
              <a:t>Enough </a:t>
            </a:r>
          </a:p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9900"/>
                </a:solidFill>
                <a:latin typeface="Arial"/>
                <a:ea typeface="ＭＳ Ｐゴシック"/>
              </a:rPr>
              <a:t>Capacity</a:t>
            </a: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F8AA11FF-703E-A294-5C70-848BBC99EB18}"/>
              </a:ext>
            </a:extLst>
          </p:cNvPr>
          <p:cNvCxnSpPr>
            <a:cxnSpLocks/>
          </p:cNvCxnSpPr>
          <p:nvPr/>
        </p:nvCxnSpPr>
        <p:spPr bwMode="auto">
          <a:xfrm flipV="1">
            <a:off x="3875567" y="3038145"/>
            <a:ext cx="0" cy="6887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2CCABDEC-47CA-5D53-EA12-5351B9B5FA0C}"/>
              </a:ext>
            </a:extLst>
          </p:cNvPr>
          <p:cNvCxnSpPr>
            <a:cxnSpLocks/>
          </p:cNvCxnSpPr>
          <p:nvPr/>
        </p:nvCxnSpPr>
        <p:spPr>
          <a:xfrm flipV="1">
            <a:off x="4511825" y="4062068"/>
            <a:ext cx="1093997" cy="9060"/>
          </a:xfrm>
          <a:prstGeom prst="line">
            <a:avLst/>
          </a:prstGeom>
          <a:ln w="38100">
            <a:solidFill>
              <a:srgbClr val="00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EB792CD-602C-B428-B10F-0EA8E93179E9}"/>
              </a:ext>
            </a:extLst>
          </p:cNvPr>
          <p:cNvSpPr txBox="1"/>
          <p:nvPr/>
        </p:nvSpPr>
        <p:spPr>
          <a:xfrm>
            <a:off x="4734152" y="3612028"/>
            <a:ext cx="1543482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9900"/>
                </a:solidFill>
                <a:latin typeface="Arial"/>
                <a:ea typeface="ＭＳ Ｐゴシック"/>
              </a:rPr>
              <a:t>Decrease </a:t>
            </a:r>
          </a:p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9900"/>
                </a:solidFill>
                <a:latin typeface="Arial"/>
                <a:ea typeface="ＭＳ Ｐゴシック"/>
              </a:rPr>
              <a:t>Flood Peak</a:t>
            </a: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4CE5E312-3DE6-06C3-E13F-04798F28F4A7}"/>
              </a:ext>
            </a:extLst>
          </p:cNvPr>
          <p:cNvCxnSpPr>
            <a:cxnSpLocks/>
          </p:cNvCxnSpPr>
          <p:nvPr/>
        </p:nvCxnSpPr>
        <p:spPr bwMode="auto">
          <a:xfrm>
            <a:off x="5469467" y="4077073"/>
            <a:ext cx="2104" cy="4984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13B1F6F8-6AF9-60B1-CA27-48E2273EB2C1}"/>
              </a:ext>
            </a:extLst>
          </p:cNvPr>
          <p:cNvCxnSpPr>
            <a:cxnSpLocks/>
          </p:cNvCxnSpPr>
          <p:nvPr/>
        </p:nvCxnSpPr>
        <p:spPr bwMode="auto">
          <a:xfrm flipV="1">
            <a:off x="4376539" y="3189470"/>
            <a:ext cx="463186" cy="6233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29A799B-819C-48BB-C3DF-B311DCC5107D}"/>
              </a:ext>
            </a:extLst>
          </p:cNvPr>
          <p:cNvSpPr txBox="1"/>
          <p:nvPr/>
        </p:nvSpPr>
        <p:spPr>
          <a:xfrm>
            <a:off x="5974133" y="3391384"/>
            <a:ext cx="1089500" cy="70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600"/>
              </a:lnSpc>
              <a:defRPr/>
            </a:pPr>
            <a:r>
              <a:rPr lang="en-US" altLang="ja-JP" sz="1600" b="1" dirty="0">
                <a:solidFill>
                  <a:srgbClr val="009900"/>
                </a:solidFill>
                <a:latin typeface="Arial"/>
                <a:ea typeface="ＭＳ Ｐゴシック"/>
              </a:rPr>
              <a:t>Recover Water</a:t>
            </a:r>
          </a:p>
          <a:p>
            <a:pPr algn="ctr" defTabSz="457200">
              <a:lnSpc>
                <a:spcPts val="1600"/>
              </a:lnSpc>
              <a:defRPr/>
            </a:pPr>
            <a:r>
              <a:rPr lang="en-US" altLang="ja-JP" sz="1600" b="1" dirty="0">
                <a:solidFill>
                  <a:srgbClr val="009900"/>
                </a:solidFill>
                <a:latin typeface="Arial"/>
                <a:ea typeface="ＭＳ Ｐゴシック"/>
              </a:rPr>
              <a:t>Level</a:t>
            </a: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562FFF8B-96A3-9ECE-E61E-5DC263CA1DF0}"/>
              </a:ext>
            </a:extLst>
          </p:cNvPr>
          <p:cNvCxnSpPr>
            <a:cxnSpLocks/>
            <a:stCxn id="56" idx="0"/>
          </p:cNvCxnSpPr>
          <p:nvPr/>
        </p:nvCxnSpPr>
        <p:spPr bwMode="auto">
          <a:xfrm flipV="1">
            <a:off x="6518883" y="3114032"/>
            <a:ext cx="0" cy="2773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85E921D-DC97-397A-8C5C-79A4FEF334EA}"/>
              </a:ext>
            </a:extLst>
          </p:cNvPr>
          <p:cNvSpPr txBox="1"/>
          <p:nvPr/>
        </p:nvSpPr>
        <p:spPr>
          <a:xfrm>
            <a:off x="4656904" y="3324248"/>
            <a:ext cx="1322000" cy="27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400"/>
              </a:lnSpc>
              <a:defRPr/>
            </a:pPr>
            <a:r>
              <a:rPr lang="en-US" altLang="ja-JP" sz="1600" b="1" dirty="0">
                <a:solidFill>
                  <a:srgbClr val="009900"/>
                </a:solidFill>
                <a:latin typeface="Arial"/>
                <a:ea typeface="ＭＳ Ｐゴシック"/>
              </a:rPr>
              <a:t>Store Water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21309B0-42D9-7BAA-BDB0-49A37E689BFE}"/>
              </a:ext>
            </a:extLst>
          </p:cNvPr>
          <p:cNvSpPr txBox="1"/>
          <p:nvPr/>
        </p:nvSpPr>
        <p:spPr>
          <a:xfrm>
            <a:off x="8248116" y="3056252"/>
            <a:ext cx="29261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"/>
                <a:ea typeface="ＭＳ Ｐゴシック"/>
              </a:rPr>
              <a:t>Increase in </a:t>
            </a:r>
          </a:p>
          <a:p>
            <a:pPr defTabSz="457200"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"/>
                <a:ea typeface="ＭＳ Ｐゴシック"/>
              </a:rPr>
              <a:t>Power Generation</a:t>
            </a:r>
          </a:p>
          <a:p>
            <a:pPr defTabSz="457200"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"/>
                <a:ea typeface="ＭＳ Ｐゴシック"/>
              </a:rPr>
              <a:t>by </a:t>
            </a:r>
            <a:r>
              <a:rPr lang="en-US" altLang="ja-JP" sz="2400" b="1" dirty="0">
                <a:solidFill>
                  <a:srgbClr val="FF0000"/>
                </a:solidFill>
                <a:latin typeface="Arial"/>
                <a:ea typeface="ＭＳ Ｐゴシック"/>
              </a:rPr>
              <a:t>3.7</a:t>
            </a:r>
            <a:r>
              <a:rPr lang="ja-JP" altLang="en-US" sz="2400" b="1" dirty="0">
                <a:solidFill>
                  <a:srgbClr val="FF0000"/>
                </a:solidFill>
                <a:latin typeface="Arial"/>
                <a:ea typeface="ＭＳ Ｐゴシック"/>
              </a:rPr>
              <a:t>％</a:t>
            </a: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B50E3A1E-72ED-8D02-65F6-498F2D81CB9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19760" y="2632262"/>
            <a:ext cx="7703179" cy="81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7472DE14-A028-7550-58F3-7705F7BB3741}"/>
              </a:ext>
            </a:extLst>
          </p:cNvPr>
          <p:cNvCxnSpPr>
            <a:cxnSpLocks/>
          </p:cNvCxnSpPr>
          <p:nvPr/>
        </p:nvCxnSpPr>
        <p:spPr>
          <a:xfrm flipV="1">
            <a:off x="2711624" y="4533036"/>
            <a:ext cx="2818924" cy="21030"/>
          </a:xfrm>
          <a:prstGeom prst="line">
            <a:avLst/>
          </a:prstGeom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2C7F29B-040A-EDEF-C0FE-041E5ECC0FF2}"/>
              </a:ext>
            </a:extLst>
          </p:cNvPr>
          <p:cNvSpPr txBox="1"/>
          <p:nvPr/>
        </p:nvSpPr>
        <p:spPr>
          <a:xfrm>
            <a:off x="5526160" y="4315318"/>
            <a:ext cx="180692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lnSpc>
                <a:spcPts val="1800"/>
              </a:lnSpc>
              <a:defRPr/>
            </a:pPr>
            <a:r>
              <a:rPr lang="en-US" altLang="ja-JP" sz="1600" b="1" dirty="0">
                <a:solidFill>
                  <a:srgbClr val="008000"/>
                </a:solidFill>
                <a:latin typeface="Arial"/>
                <a:ea typeface="ＭＳ Ｐゴシック"/>
              </a:rPr>
              <a:t>Release Safely</a:t>
            </a:r>
          </a:p>
          <a:p>
            <a:pPr defTabSz="457200">
              <a:lnSpc>
                <a:spcPts val="1800"/>
              </a:lnSpc>
              <a:defRPr/>
            </a:pPr>
            <a:r>
              <a:rPr kumimoji="0" lang="en-US" altLang="ja-JP" sz="1600" b="1" dirty="0">
                <a:solidFill>
                  <a:srgbClr val="008000"/>
                </a:solidFill>
                <a:latin typeface="Arial"/>
                <a:ea typeface="ＭＳ Ｐゴシック"/>
              </a:rPr>
              <a:t>600m</a:t>
            </a:r>
            <a:r>
              <a:rPr kumimoji="0" lang="en-US" altLang="ja-JP" sz="1600" b="1" baseline="30000" dirty="0">
                <a:solidFill>
                  <a:srgbClr val="008000"/>
                </a:solidFill>
                <a:latin typeface="Arial"/>
                <a:ea typeface="ＭＳ Ｐゴシック"/>
              </a:rPr>
              <a:t>3</a:t>
            </a:r>
            <a:r>
              <a:rPr kumimoji="0" lang="en-US" altLang="ja-JP" sz="1600" b="1" dirty="0">
                <a:solidFill>
                  <a:srgbClr val="008000"/>
                </a:solidFill>
                <a:latin typeface="Arial"/>
                <a:ea typeface="ＭＳ Ｐゴシック"/>
              </a:rPr>
              <a:t>/s</a:t>
            </a:r>
            <a:endParaRPr lang="en-US" altLang="ja-JP" sz="1600" b="1" dirty="0">
              <a:solidFill>
                <a:srgbClr val="008000"/>
              </a:solidFill>
              <a:latin typeface="Arial"/>
              <a:ea typeface="ＭＳ Ｐゴシック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8330376" y="6413975"/>
            <a:ext cx="2265704" cy="450023"/>
            <a:chOff x="6775554" y="6413974"/>
            <a:chExt cx="2265704" cy="450023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35740739-9DAA-45D0-87D7-5BC2A013D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01" r="11769" b="35637"/>
            <a:stretch/>
          </p:blipFill>
          <p:spPr>
            <a:xfrm>
              <a:off x="8389056" y="6413974"/>
              <a:ext cx="652202" cy="438889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7F3BAF71-F466-4CE9-9CC6-756B65A0B7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38"/>
            <a:stretch/>
          </p:blipFill>
          <p:spPr bwMode="auto">
            <a:xfrm>
              <a:off x="6775554" y="6436140"/>
              <a:ext cx="1545327" cy="427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図 48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88A46BAC-069D-4E38-BE1E-9A490112E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92" t="35011" r="27846" b="56185"/>
          <a:stretch/>
        </p:blipFill>
        <p:spPr>
          <a:xfrm>
            <a:off x="8224889" y="5372949"/>
            <a:ext cx="3122674" cy="624534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21309B0-42D9-7BAA-BDB0-49A37E689BFE}"/>
              </a:ext>
            </a:extLst>
          </p:cNvPr>
          <p:cNvSpPr txBox="1"/>
          <p:nvPr/>
        </p:nvSpPr>
        <p:spPr>
          <a:xfrm>
            <a:off x="8267258" y="6059982"/>
            <a:ext cx="232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en-US" altLang="ja-JP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Koike et al, 2021</a:t>
            </a:r>
            <a:endParaRPr lang="ja-JP" altLang="en-US" i="1" dirty="0">
              <a:solidFill>
                <a:srgbClr val="000000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63" name="タイトル 1">
            <a:extLst>
              <a:ext uri="{FF2B5EF4-FFF2-40B4-BE49-F238E27FC236}">
                <a16:creationId xmlns:a16="http://schemas.microsoft.com/office/drawing/2014/main" id="{B8ABEF11-64F9-431E-8EBD-636DC6004E92}"/>
              </a:ext>
            </a:extLst>
          </p:cNvPr>
          <p:cNvSpPr txBox="1">
            <a:spLocks/>
          </p:cNvSpPr>
          <p:nvPr/>
        </p:nvSpPr>
        <p:spPr bwMode="auto">
          <a:xfrm>
            <a:off x="0" y="-17378"/>
            <a:ext cx="12192000" cy="620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0000FF"/>
                </a:solidFill>
                <a:latin typeface="Arial"/>
                <a:ea typeface="ＭＳ Ｐゴシック"/>
              </a:rPr>
              <a:t>Water-Energy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: Dam Operation Supports</a:t>
            </a:r>
          </a:p>
        </p:txBody>
      </p:sp>
      <p:sp>
        <p:nvSpPr>
          <p:cNvPr id="64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080" y="-17378"/>
            <a:ext cx="718457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kumimoji="1" lang="en-US" altLang="ja-JP" sz="2400" b="1" u="none"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kumimoji="1" lang="en-US" altLang="ja-JP" sz="2400" b="1" u="none" dirty="0">
              <a:latin typeface="Arial" panose="020B0604020202020204" pitchFamily="34" charset="0"/>
              <a:ea typeface="ＭＳ ゴシック" panose="020B0609070205080204" pitchFamily="49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2400" b="1" u="none" dirty="0"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47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58"/>
    </mc:Choice>
    <mc:Fallback xmlns="">
      <p:transition spd="slow" advTm="10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/>
      <p:bldP spid="53" grpId="0"/>
      <p:bldP spid="56" grpId="0"/>
      <p:bldP spid="58" grpId="0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DE3C3D04-A12B-4144-B1EF-130124EAF5EE}"/>
              </a:ext>
            </a:extLst>
          </p:cNvPr>
          <p:cNvSpPr/>
          <p:nvPr/>
        </p:nvSpPr>
        <p:spPr>
          <a:xfrm>
            <a:off x="-19050" y="494949"/>
            <a:ext cx="12211050" cy="6363051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2844DE70-EDAE-4E07-9CEA-F933F7895129}"/>
              </a:ext>
            </a:extLst>
          </p:cNvPr>
          <p:cNvSpPr txBox="1"/>
          <p:nvPr/>
        </p:nvSpPr>
        <p:spPr>
          <a:xfrm>
            <a:off x="-19052" y="6404812"/>
            <a:ext cx="12211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99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Capacity Building and </a:t>
            </a:r>
            <a:r>
              <a:rPr lang="en-US" altLang="ja-JP" sz="2400" b="1" dirty="0" smtClean="0">
                <a:solidFill>
                  <a:srgbClr val="99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Education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DE3C3D04-A12B-4144-B1EF-130124EAF5EE}"/>
              </a:ext>
            </a:extLst>
          </p:cNvPr>
          <p:cNvSpPr/>
          <p:nvPr/>
        </p:nvSpPr>
        <p:spPr>
          <a:xfrm>
            <a:off x="133350" y="692696"/>
            <a:ext cx="11963399" cy="56890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2844DE70-EDAE-4E07-9CEA-F933F7895129}"/>
              </a:ext>
            </a:extLst>
          </p:cNvPr>
          <p:cNvSpPr txBox="1"/>
          <p:nvPr/>
        </p:nvSpPr>
        <p:spPr>
          <a:xfrm>
            <a:off x="-19049" y="5982096"/>
            <a:ext cx="1221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Promoting Knowledge </a:t>
            </a:r>
            <a:r>
              <a:rPr lang="en-US" altLang="ja-JP" sz="2400" b="1" dirty="0" smtClean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Integration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5F44F4D5-AE30-4A96-8710-0E214181B893}"/>
              </a:ext>
            </a:extLst>
          </p:cNvPr>
          <p:cNvSpPr/>
          <p:nvPr/>
        </p:nvSpPr>
        <p:spPr>
          <a:xfrm>
            <a:off x="6545366" y="813599"/>
            <a:ext cx="5458545" cy="5145435"/>
          </a:xfrm>
          <a:prstGeom prst="rect">
            <a:avLst/>
          </a:prstGeom>
          <a:gradFill flip="none" rotWithShape="1">
            <a:gsLst>
              <a:gs pos="93000">
                <a:srgbClr val="66FFFF"/>
              </a:gs>
              <a:gs pos="1000">
                <a:srgbClr val="99FF99"/>
              </a:gs>
              <a:gs pos="52000">
                <a:schemeClr val="accent1">
                  <a:lumMod val="5000"/>
                  <a:lumOff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7D777ABF-C508-46B8-97A0-65A533FBC321}"/>
              </a:ext>
            </a:extLst>
          </p:cNvPr>
          <p:cNvSpPr/>
          <p:nvPr/>
        </p:nvSpPr>
        <p:spPr>
          <a:xfrm flipH="1">
            <a:off x="244756" y="813599"/>
            <a:ext cx="6331948" cy="5145434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0">
                <a:srgbClr val="99FF99"/>
              </a:gs>
              <a:gs pos="100000">
                <a:srgbClr val="FF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65F5ECA-5261-4387-A9A1-B8214201B422}"/>
              </a:ext>
            </a:extLst>
          </p:cNvPr>
          <p:cNvSpPr txBox="1"/>
          <p:nvPr/>
        </p:nvSpPr>
        <p:spPr>
          <a:xfrm>
            <a:off x="244755" y="1099146"/>
            <a:ext cx="3597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Meteorological observation,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modeling and prediction</a:t>
            </a:r>
            <a:endParaRPr lang="ja-JP" altLang="en-US" sz="2400" b="1" dirty="0">
              <a:solidFill>
                <a:srgbClr val="C00000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4065505" y="2362331"/>
            <a:ext cx="1556079" cy="3116027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1139008" y="5035399"/>
            <a:ext cx="1249794" cy="44296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Quantifying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Uncertainty   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" name="円柱 3"/>
          <p:cNvSpPr/>
          <p:nvPr/>
        </p:nvSpPr>
        <p:spPr>
          <a:xfrm>
            <a:off x="643059" y="2268994"/>
            <a:ext cx="1067752" cy="747927"/>
          </a:xfrm>
          <a:prstGeom prst="can">
            <a:avLst>
              <a:gd name="adj" fmla="val 16758"/>
            </a:avLst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Global Model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Outputs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145126" y="3863204"/>
            <a:ext cx="1237558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Down-scaling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4075518" y="2354164"/>
            <a:ext cx="1417365" cy="726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modeling</a:t>
            </a:r>
            <a:r>
              <a:rPr lang="ja-JP" altLang="en-US" sz="1600" dirty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&amp; management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System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4428545" y="3048359"/>
            <a:ext cx="775898" cy="186430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flood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4322404" y="3525800"/>
            <a:ext cx="988183" cy="207365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irrigation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4289129" y="5190332"/>
            <a:ext cx="1054733" cy="217870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drought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4120859" y="3778785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hydro power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6527676" y="3148748"/>
            <a:ext cx="1340112" cy="36512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Environment</a:t>
            </a:r>
          </a:p>
        </p:txBody>
      </p:sp>
      <p:sp>
        <p:nvSpPr>
          <p:cNvPr id="49" name="角丸四角形 48"/>
          <p:cNvSpPr/>
          <p:nvPr/>
        </p:nvSpPr>
        <p:spPr>
          <a:xfrm>
            <a:off x="6531879" y="3737781"/>
            <a:ext cx="1331709" cy="365124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Socio-economics </a:t>
            </a:r>
          </a:p>
        </p:txBody>
      </p:sp>
      <p:sp>
        <p:nvSpPr>
          <p:cNvPr id="50" name="角丸四角形 49"/>
          <p:cNvSpPr/>
          <p:nvPr/>
        </p:nvSpPr>
        <p:spPr>
          <a:xfrm>
            <a:off x="6528764" y="4300652"/>
            <a:ext cx="1346947" cy="370782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Culture &amp; history</a:t>
            </a:r>
          </a:p>
        </p:txBody>
      </p:sp>
      <p:sp>
        <p:nvSpPr>
          <p:cNvPr id="88" name="角丸四角形 87"/>
          <p:cNvSpPr/>
          <p:nvPr/>
        </p:nvSpPr>
        <p:spPr>
          <a:xfrm>
            <a:off x="6077625" y="4887422"/>
            <a:ext cx="963111" cy="357187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>
            <a:lvl1pPr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Regime</a:t>
            </a:r>
          </a:p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shift</a:t>
            </a:r>
          </a:p>
        </p:txBody>
      </p:sp>
      <p:sp>
        <p:nvSpPr>
          <p:cNvPr id="90" name="角丸四角形 89"/>
          <p:cNvSpPr/>
          <p:nvPr/>
        </p:nvSpPr>
        <p:spPr>
          <a:xfrm>
            <a:off x="8492852" y="3009135"/>
            <a:ext cx="249910" cy="1822419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Impact assessment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22" name="直線矢印コネクタ 121"/>
          <p:cNvCxnSpPr>
            <a:cxnSpLocks/>
            <a:stCxn id="34" idx="3"/>
            <a:endCxn id="49" idx="1"/>
          </p:cNvCxnSpPr>
          <p:nvPr/>
        </p:nvCxnSpPr>
        <p:spPr>
          <a:xfrm flipV="1">
            <a:off x="5621584" y="3920343"/>
            <a:ext cx="910295" cy="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角丸四角形 138"/>
          <p:cNvSpPr/>
          <p:nvPr/>
        </p:nvSpPr>
        <p:spPr>
          <a:xfrm>
            <a:off x="9115400" y="2362331"/>
            <a:ext cx="1392924" cy="3116027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0" name="角丸四角形 139"/>
          <p:cNvSpPr/>
          <p:nvPr/>
        </p:nvSpPr>
        <p:spPr>
          <a:xfrm>
            <a:off x="9235112" y="2998315"/>
            <a:ext cx="1153503" cy="362814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Early warning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1" name="角丸四角形 140"/>
          <p:cNvSpPr/>
          <p:nvPr/>
        </p:nvSpPr>
        <p:spPr>
          <a:xfrm>
            <a:off x="9185031" y="4933289"/>
            <a:ext cx="1253662" cy="412510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Contingency Planning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2" name="角丸四角形 141"/>
          <p:cNvSpPr/>
          <p:nvPr/>
        </p:nvSpPr>
        <p:spPr>
          <a:xfrm>
            <a:off x="9258306" y="4637481"/>
            <a:ext cx="1107112" cy="211137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Land use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4" name="角丸四角形 143"/>
          <p:cNvSpPr/>
          <p:nvPr/>
        </p:nvSpPr>
        <p:spPr>
          <a:xfrm>
            <a:off x="9148322" y="2378040"/>
            <a:ext cx="1327080" cy="5356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Mitigation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Adaptation  Options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08" name="角丸四角形 107"/>
          <p:cNvSpPr/>
          <p:nvPr/>
        </p:nvSpPr>
        <p:spPr>
          <a:xfrm>
            <a:off x="9161751" y="3445803"/>
            <a:ext cx="1300225" cy="1107005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Innovative  technology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Flood  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 control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quality 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 control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14" name="角丸四角形 113"/>
          <p:cNvSpPr/>
          <p:nvPr/>
        </p:nvSpPr>
        <p:spPr>
          <a:xfrm>
            <a:off x="10917834" y="3426103"/>
            <a:ext cx="387475" cy="988483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Decision making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95" name="角丸四角形 194"/>
          <p:cNvSpPr/>
          <p:nvPr/>
        </p:nvSpPr>
        <p:spPr>
          <a:xfrm>
            <a:off x="10763251" y="2435776"/>
            <a:ext cx="1070343" cy="42862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dirty="0">
                <a:solidFill>
                  <a:srgbClr val="FFFFFF"/>
                </a:solidFill>
                <a:latin typeface="Calibri"/>
                <a:ea typeface="ＭＳ Ｐゴシック"/>
              </a:rPr>
              <a:t>Monitoring evaluation</a:t>
            </a:r>
          </a:p>
        </p:txBody>
      </p:sp>
      <p:sp>
        <p:nvSpPr>
          <p:cNvPr id="196" name="角丸四角形 195"/>
          <p:cNvSpPr/>
          <p:nvPr/>
        </p:nvSpPr>
        <p:spPr>
          <a:xfrm>
            <a:off x="11601450" y="3200267"/>
            <a:ext cx="191488" cy="144015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Implementation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31" name="円柱 130"/>
          <p:cNvSpPr/>
          <p:nvPr/>
        </p:nvSpPr>
        <p:spPr>
          <a:xfrm>
            <a:off x="1885529" y="2268994"/>
            <a:ext cx="1067753" cy="801687"/>
          </a:xfrm>
          <a:prstGeom prst="can">
            <a:avLst>
              <a:gd name="adj" fmla="val 18592"/>
            </a:avLst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Integrated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Observed Data Sets 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310" name="カギ線コネクタ 116">
            <a:extLst>
              <a:ext uri="{FF2B5EF4-FFF2-40B4-BE49-F238E27FC236}">
                <a16:creationId xmlns:a16="http://schemas.microsoft.com/office/drawing/2014/main" id="{14406E60-BD4E-4897-9254-5B4DDE1C299E}"/>
              </a:ext>
            </a:extLst>
          </p:cNvPr>
          <p:cNvCxnSpPr>
            <a:cxnSpLocks/>
            <a:stCxn id="131" idx="3"/>
            <a:endCxn id="109" idx="0"/>
          </p:cNvCxnSpPr>
          <p:nvPr/>
        </p:nvCxnSpPr>
        <p:spPr>
          <a:xfrm rot="5400000">
            <a:off x="1988444" y="2846142"/>
            <a:ext cx="206425" cy="655500"/>
          </a:xfrm>
          <a:prstGeom prst="bentConnector3">
            <a:avLst>
              <a:gd name="adj1" fmla="val 374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角丸四角形 6">
            <a:extLst>
              <a:ext uri="{FF2B5EF4-FFF2-40B4-BE49-F238E27FC236}">
                <a16:creationId xmlns:a16="http://schemas.microsoft.com/office/drawing/2014/main" id="{BF4AB00A-07C9-4409-8033-1E2945346964}"/>
              </a:ext>
            </a:extLst>
          </p:cNvPr>
          <p:cNvSpPr/>
          <p:nvPr/>
        </p:nvSpPr>
        <p:spPr>
          <a:xfrm>
            <a:off x="1144826" y="4449302"/>
            <a:ext cx="1238158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Bias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Correction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09" name="角丸四角形 6">
            <a:extLst>
              <a:ext uri="{FF2B5EF4-FFF2-40B4-BE49-F238E27FC236}">
                <a16:creationId xmlns:a16="http://schemas.microsoft.com/office/drawing/2014/main" id="{EFC5BFE8-7069-470B-A0D4-F1B1086E8CE9}"/>
              </a:ext>
            </a:extLst>
          </p:cNvPr>
          <p:cNvSpPr/>
          <p:nvPr/>
        </p:nvSpPr>
        <p:spPr>
          <a:xfrm>
            <a:off x="1139008" y="3277106"/>
            <a:ext cx="1249794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Climatology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Check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67" name="直線矢印コネクタ 166">
            <a:extLst>
              <a:ext uri="{FF2B5EF4-FFF2-40B4-BE49-F238E27FC236}">
                <a16:creationId xmlns:a16="http://schemas.microsoft.com/office/drawing/2014/main" id="{1B0114C8-9D5D-468F-9FC4-74D80BCEEB00}"/>
              </a:ext>
            </a:extLst>
          </p:cNvPr>
          <p:cNvCxnSpPr>
            <a:cxnSpLocks/>
          </p:cNvCxnSpPr>
          <p:nvPr/>
        </p:nvCxnSpPr>
        <p:spPr>
          <a:xfrm>
            <a:off x="1763905" y="3705731"/>
            <a:ext cx="0" cy="15747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矢印コネクタ 170">
            <a:extLst>
              <a:ext uri="{FF2B5EF4-FFF2-40B4-BE49-F238E27FC236}">
                <a16:creationId xmlns:a16="http://schemas.microsoft.com/office/drawing/2014/main" id="{D51D2E32-0AEE-4D39-9259-E6225CB6FB69}"/>
              </a:ext>
            </a:extLst>
          </p:cNvPr>
          <p:cNvCxnSpPr>
            <a:cxnSpLocks/>
          </p:cNvCxnSpPr>
          <p:nvPr/>
        </p:nvCxnSpPr>
        <p:spPr>
          <a:xfrm>
            <a:off x="1763905" y="4291829"/>
            <a:ext cx="0" cy="15747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842D551B-18E8-4020-B4EF-EFFE8D8F691B}"/>
              </a:ext>
            </a:extLst>
          </p:cNvPr>
          <p:cNvCxnSpPr>
            <a:cxnSpLocks/>
          </p:cNvCxnSpPr>
          <p:nvPr/>
        </p:nvCxnSpPr>
        <p:spPr>
          <a:xfrm>
            <a:off x="1763905" y="4877926"/>
            <a:ext cx="0" cy="15747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角丸四角形 87">
            <a:extLst>
              <a:ext uri="{FF2B5EF4-FFF2-40B4-BE49-F238E27FC236}">
                <a16:creationId xmlns:a16="http://schemas.microsoft.com/office/drawing/2014/main" id="{A48C120F-49EC-468F-A555-1E92B627C804}"/>
              </a:ext>
            </a:extLst>
          </p:cNvPr>
          <p:cNvSpPr/>
          <p:nvPr/>
        </p:nvSpPr>
        <p:spPr>
          <a:xfrm>
            <a:off x="6059331" y="2530635"/>
            <a:ext cx="981405" cy="365125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>
            <a:lvl1pPr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Extreme</a:t>
            </a:r>
          </a:p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events</a:t>
            </a:r>
          </a:p>
        </p:txBody>
      </p:sp>
      <p:sp>
        <p:nvSpPr>
          <p:cNvPr id="72" name="角丸四角形 26">
            <a:extLst>
              <a:ext uri="{FF2B5EF4-FFF2-40B4-BE49-F238E27FC236}">
                <a16:creationId xmlns:a16="http://schemas.microsoft.com/office/drawing/2014/main" id="{A17031AD-9810-4329-98C4-3B03D2FFCD70}"/>
              </a:ext>
            </a:extLst>
          </p:cNvPr>
          <p:cNvSpPr/>
          <p:nvPr/>
        </p:nvSpPr>
        <p:spPr>
          <a:xfrm>
            <a:off x="4120859" y="4061094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supply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4" name="角丸四角形 26">
            <a:extLst>
              <a:ext uri="{FF2B5EF4-FFF2-40B4-BE49-F238E27FC236}">
                <a16:creationId xmlns:a16="http://schemas.microsoft.com/office/drawing/2014/main" id="{992B3B5D-7755-413D-9B90-54A6BF4AEA0E}"/>
              </a:ext>
            </a:extLst>
          </p:cNvPr>
          <p:cNvSpPr/>
          <p:nvPr/>
        </p:nvSpPr>
        <p:spPr>
          <a:xfrm>
            <a:off x="4120859" y="4908021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ground water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5" name="角丸四角形 26">
            <a:extLst>
              <a:ext uri="{FF2B5EF4-FFF2-40B4-BE49-F238E27FC236}">
                <a16:creationId xmlns:a16="http://schemas.microsoft.com/office/drawing/2014/main" id="{8F4B0212-5C13-44E5-8F60-415FF43B813C}"/>
              </a:ext>
            </a:extLst>
          </p:cNvPr>
          <p:cNvSpPr/>
          <p:nvPr/>
        </p:nvSpPr>
        <p:spPr>
          <a:xfrm>
            <a:off x="4120859" y="4343403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quality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7" name="角丸四角形 26">
            <a:extLst>
              <a:ext uri="{FF2B5EF4-FFF2-40B4-BE49-F238E27FC236}">
                <a16:creationId xmlns:a16="http://schemas.microsoft.com/office/drawing/2014/main" id="{2EF0786D-977C-4C7F-9499-E9D0FF8FADFB}"/>
              </a:ext>
            </a:extLst>
          </p:cNvPr>
          <p:cNvSpPr/>
          <p:nvPr/>
        </p:nvSpPr>
        <p:spPr>
          <a:xfrm>
            <a:off x="4120859" y="4625712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Urban sewage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2E8A6B71-83A6-489C-9597-32205F15C5B6}"/>
              </a:ext>
            </a:extLst>
          </p:cNvPr>
          <p:cNvCxnSpPr>
            <a:cxnSpLocks/>
            <a:stCxn id="49" idx="3"/>
            <a:endCxn id="90" idx="1"/>
          </p:cNvCxnSpPr>
          <p:nvPr/>
        </p:nvCxnSpPr>
        <p:spPr>
          <a:xfrm>
            <a:off x="7863588" y="3920343"/>
            <a:ext cx="629264" cy="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9BE60977-D03D-4FFE-88FD-6A2E9228E3CE}"/>
              </a:ext>
            </a:extLst>
          </p:cNvPr>
          <p:cNvCxnSpPr>
            <a:cxnSpLocks/>
            <a:stCxn id="90" idx="3"/>
            <a:endCxn id="139" idx="1"/>
          </p:cNvCxnSpPr>
          <p:nvPr/>
        </p:nvCxnSpPr>
        <p:spPr>
          <a:xfrm>
            <a:off x="8742762" y="3920345"/>
            <a:ext cx="37263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2FC752C3-EF00-408B-8BD8-94899D0374AF}"/>
              </a:ext>
            </a:extLst>
          </p:cNvPr>
          <p:cNvCxnSpPr>
            <a:cxnSpLocks/>
            <a:stCxn id="139" idx="3"/>
            <a:endCxn id="114" idx="1"/>
          </p:cNvCxnSpPr>
          <p:nvPr/>
        </p:nvCxnSpPr>
        <p:spPr>
          <a:xfrm>
            <a:off x="10508324" y="3920345"/>
            <a:ext cx="40951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矢印コネクタ 142">
            <a:extLst>
              <a:ext uri="{FF2B5EF4-FFF2-40B4-BE49-F238E27FC236}">
                <a16:creationId xmlns:a16="http://schemas.microsoft.com/office/drawing/2014/main" id="{6469FA2A-11B6-453C-8240-3019FF582832}"/>
              </a:ext>
            </a:extLst>
          </p:cNvPr>
          <p:cNvCxnSpPr>
            <a:cxnSpLocks/>
            <a:stCxn id="114" idx="3"/>
            <a:endCxn id="196" idx="1"/>
          </p:cNvCxnSpPr>
          <p:nvPr/>
        </p:nvCxnSpPr>
        <p:spPr>
          <a:xfrm>
            <a:off x="11305308" y="3920344"/>
            <a:ext cx="29614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矢印コネクタ 144">
            <a:extLst>
              <a:ext uri="{FF2B5EF4-FFF2-40B4-BE49-F238E27FC236}">
                <a16:creationId xmlns:a16="http://schemas.microsoft.com/office/drawing/2014/main" id="{C97C52A0-4A57-46D6-AEDA-7C50934887AE}"/>
              </a:ext>
            </a:extLst>
          </p:cNvPr>
          <p:cNvCxnSpPr>
            <a:cxnSpLocks/>
            <a:stCxn id="196" idx="0"/>
            <a:endCxn id="195" idx="2"/>
          </p:cNvCxnSpPr>
          <p:nvPr/>
        </p:nvCxnSpPr>
        <p:spPr>
          <a:xfrm flipH="1" flipV="1">
            <a:off x="11298422" y="2864400"/>
            <a:ext cx="398772" cy="3358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矢印コネクタ 147">
            <a:extLst>
              <a:ext uri="{FF2B5EF4-FFF2-40B4-BE49-F238E27FC236}">
                <a16:creationId xmlns:a16="http://schemas.microsoft.com/office/drawing/2014/main" id="{C99BF139-78CC-46E9-9F1F-1DDE0AB8A157}"/>
              </a:ext>
            </a:extLst>
          </p:cNvPr>
          <p:cNvCxnSpPr>
            <a:cxnSpLocks/>
            <a:stCxn id="195" idx="2"/>
            <a:endCxn id="114" idx="0"/>
          </p:cNvCxnSpPr>
          <p:nvPr/>
        </p:nvCxnSpPr>
        <p:spPr>
          <a:xfrm flipH="1">
            <a:off x="11111572" y="2864400"/>
            <a:ext cx="186851" cy="5617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カギ線コネクタ 116">
            <a:extLst>
              <a:ext uri="{FF2B5EF4-FFF2-40B4-BE49-F238E27FC236}">
                <a16:creationId xmlns:a16="http://schemas.microsoft.com/office/drawing/2014/main" id="{8BC21117-4F47-45DA-9DBB-3A306CC9D731}"/>
              </a:ext>
            </a:extLst>
          </p:cNvPr>
          <p:cNvCxnSpPr>
            <a:cxnSpLocks/>
            <a:stCxn id="4" idx="3"/>
            <a:endCxn id="109" idx="0"/>
          </p:cNvCxnSpPr>
          <p:nvPr/>
        </p:nvCxnSpPr>
        <p:spPr>
          <a:xfrm rot="16200000" flipH="1">
            <a:off x="1340329" y="2853527"/>
            <a:ext cx="260185" cy="58697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カギ線コネクタ 116">
            <a:extLst>
              <a:ext uri="{FF2B5EF4-FFF2-40B4-BE49-F238E27FC236}">
                <a16:creationId xmlns:a16="http://schemas.microsoft.com/office/drawing/2014/main" id="{0F24E4A4-6A5D-418D-A179-0672B0B0612E}"/>
              </a:ext>
            </a:extLst>
          </p:cNvPr>
          <p:cNvCxnSpPr>
            <a:cxnSpLocks/>
            <a:stCxn id="2" idx="2"/>
            <a:endCxn id="34" idx="1"/>
          </p:cNvCxnSpPr>
          <p:nvPr/>
        </p:nvCxnSpPr>
        <p:spPr>
          <a:xfrm rot="5400000" flipH="1" flipV="1">
            <a:off x="2135695" y="3548555"/>
            <a:ext cx="1558019" cy="2301600"/>
          </a:xfrm>
          <a:prstGeom prst="bentConnector4">
            <a:avLst>
              <a:gd name="adj1" fmla="val -7336"/>
              <a:gd name="adj2" fmla="val 63575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カギ線コネクタ 116">
            <a:extLst>
              <a:ext uri="{FF2B5EF4-FFF2-40B4-BE49-F238E27FC236}">
                <a16:creationId xmlns:a16="http://schemas.microsoft.com/office/drawing/2014/main" id="{F68B2BDF-CBD1-4D84-AB7E-97324A93B9E0}"/>
              </a:ext>
            </a:extLst>
          </p:cNvPr>
          <p:cNvCxnSpPr>
            <a:cxnSpLocks/>
            <a:stCxn id="34" idx="0"/>
            <a:endCxn id="71" idx="0"/>
          </p:cNvCxnSpPr>
          <p:nvPr/>
        </p:nvCxnSpPr>
        <p:spPr>
          <a:xfrm rot="16200000" flipH="1">
            <a:off x="5612636" y="1593239"/>
            <a:ext cx="168304" cy="1706489"/>
          </a:xfrm>
          <a:prstGeom prst="bentConnector3">
            <a:avLst>
              <a:gd name="adj1" fmla="val -13582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カギ線コネクタ 116">
            <a:extLst>
              <a:ext uri="{FF2B5EF4-FFF2-40B4-BE49-F238E27FC236}">
                <a16:creationId xmlns:a16="http://schemas.microsoft.com/office/drawing/2014/main" id="{8AAA33AE-809B-4EEF-B252-55C0F3A6043D}"/>
              </a:ext>
            </a:extLst>
          </p:cNvPr>
          <p:cNvCxnSpPr>
            <a:cxnSpLocks/>
            <a:stCxn id="34" idx="2"/>
            <a:endCxn id="88" idx="2"/>
          </p:cNvCxnSpPr>
          <p:nvPr/>
        </p:nvCxnSpPr>
        <p:spPr>
          <a:xfrm rot="5400000" flipH="1" flipV="1">
            <a:off x="5584488" y="4503665"/>
            <a:ext cx="233749" cy="1715636"/>
          </a:xfrm>
          <a:prstGeom prst="bentConnector3">
            <a:avLst>
              <a:gd name="adj1" fmla="val -4244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カギ線コネクタ 116">
            <a:extLst>
              <a:ext uri="{FF2B5EF4-FFF2-40B4-BE49-F238E27FC236}">
                <a16:creationId xmlns:a16="http://schemas.microsoft.com/office/drawing/2014/main" id="{18C774F0-1B84-414E-AEC6-0D3B2AB2CBDC}"/>
              </a:ext>
            </a:extLst>
          </p:cNvPr>
          <p:cNvCxnSpPr>
            <a:cxnSpLocks/>
            <a:stCxn id="2" idx="2"/>
            <a:endCxn id="114" idx="2"/>
          </p:cNvCxnSpPr>
          <p:nvPr/>
        </p:nvCxnSpPr>
        <p:spPr>
          <a:xfrm rot="5400000" flipH="1" flipV="1">
            <a:off x="5905849" y="272641"/>
            <a:ext cx="1063778" cy="9347667"/>
          </a:xfrm>
          <a:prstGeom prst="bentConnector3">
            <a:avLst>
              <a:gd name="adj1" fmla="val -21489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矢印コネクタ 163">
            <a:extLst>
              <a:ext uri="{FF2B5EF4-FFF2-40B4-BE49-F238E27FC236}">
                <a16:creationId xmlns:a16="http://schemas.microsoft.com/office/drawing/2014/main" id="{CA1F8977-3F38-4840-90C8-D550B3B3D423}"/>
              </a:ext>
            </a:extLst>
          </p:cNvPr>
          <p:cNvCxnSpPr>
            <a:cxnSpLocks/>
            <a:stCxn id="88" idx="0"/>
            <a:endCxn id="50" idx="2"/>
          </p:cNvCxnSpPr>
          <p:nvPr/>
        </p:nvCxnSpPr>
        <p:spPr>
          <a:xfrm flipV="1">
            <a:off x="6559181" y="4671434"/>
            <a:ext cx="643057" cy="2159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矢印コネクタ 167">
            <a:extLst>
              <a:ext uri="{FF2B5EF4-FFF2-40B4-BE49-F238E27FC236}">
                <a16:creationId xmlns:a16="http://schemas.microsoft.com/office/drawing/2014/main" id="{76F8EBD2-DDEB-499B-9F46-95A71695E74F}"/>
              </a:ext>
            </a:extLst>
          </p:cNvPr>
          <p:cNvCxnSpPr>
            <a:cxnSpLocks/>
            <a:stCxn id="71" idx="2"/>
            <a:endCxn id="48" idx="0"/>
          </p:cNvCxnSpPr>
          <p:nvPr/>
        </p:nvCxnSpPr>
        <p:spPr>
          <a:xfrm>
            <a:off x="6550034" y="2895760"/>
            <a:ext cx="647698" cy="2529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カギ線コネクタ 116">
            <a:extLst>
              <a:ext uri="{FF2B5EF4-FFF2-40B4-BE49-F238E27FC236}">
                <a16:creationId xmlns:a16="http://schemas.microsoft.com/office/drawing/2014/main" id="{2E5C9414-C837-4D08-8415-B69B3524DE0E}"/>
              </a:ext>
            </a:extLst>
          </p:cNvPr>
          <p:cNvCxnSpPr>
            <a:cxnSpLocks/>
            <a:stCxn id="34" idx="3"/>
            <a:endCxn id="50" idx="1"/>
          </p:cNvCxnSpPr>
          <p:nvPr/>
        </p:nvCxnSpPr>
        <p:spPr>
          <a:xfrm>
            <a:off x="5621584" y="3920345"/>
            <a:ext cx="907180" cy="56569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カギ線コネクタ 116">
            <a:extLst>
              <a:ext uri="{FF2B5EF4-FFF2-40B4-BE49-F238E27FC236}">
                <a16:creationId xmlns:a16="http://schemas.microsoft.com/office/drawing/2014/main" id="{C1D697FC-6C63-4D4F-88CA-4B39CF911D85}"/>
              </a:ext>
            </a:extLst>
          </p:cNvPr>
          <p:cNvCxnSpPr>
            <a:cxnSpLocks/>
            <a:stCxn id="34" idx="3"/>
            <a:endCxn id="48" idx="1"/>
          </p:cNvCxnSpPr>
          <p:nvPr/>
        </p:nvCxnSpPr>
        <p:spPr>
          <a:xfrm flipV="1">
            <a:off x="5621584" y="3331311"/>
            <a:ext cx="906092" cy="5890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カギ線コネクタ 116">
            <a:extLst>
              <a:ext uri="{FF2B5EF4-FFF2-40B4-BE49-F238E27FC236}">
                <a16:creationId xmlns:a16="http://schemas.microsoft.com/office/drawing/2014/main" id="{C4E05266-5F7F-4045-B2FD-C65BBA6A02B2}"/>
              </a:ext>
            </a:extLst>
          </p:cNvPr>
          <p:cNvCxnSpPr>
            <a:cxnSpLocks/>
            <a:stCxn id="50" idx="3"/>
            <a:endCxn id="90" idx="1"/>
          </p:cNvCxnSpPr>
          <p:nvPr/>
        </p:nvCxnSpPr>
        <p:spPr>
          <a:xfrm flipV="1">
            <a:off x="7875711" y="3920345"/>
            <a:ext cx="617141" cy="56569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カギ線コネクタ 116">
            <a:extLst>
              <a:ext uri="{FF2B5EF4-FFF2-40B4-BE49-F238E27FC236}">
                <a16:creationId xmlns:a16="http://schemas.microsoft.com/office/drawing/2014/main" id="{184E0330-5C95-496A-BF2B-1C43147B69B7}"/>
              </a:ext>
            </a:extLst>
          </p:cNvPr>
          <p:cNvCxnSpPr>
            <a:cxnSpLocks/>
            <a:stCxn id="48" idx="3"/>
            <a:endCxn id="90" idx="1"/>
          </p:cNvCxnSpPr>
          <p:nvPr/>
        </p:nvCxnSpPr>
        <p:spPr>
          <a:xfrm>
            <a:off x="7867788" y="3331311"/>
            <a:ext cx="625064" cy="5890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カギ線コネクタ 116">
            <a:extLst>
              <a:ext uri="{FF2B5EF4-FFF2-40B4-BE49-F238E27FC236}">
                <a16:creationId xmlns:a16="http://schemas.microsoft.com/office/drawing/2014/main" id="{0B52C67A-A13D-4FF3-8A30-CB2AD3F5F987}"/>
              </a:ext>
            </a:extLst>
          </p:cNvPr>
          <p:cNvCxnSpPr>
            <a:cxnSpLocks/>
            <a:stCxn id="71" idx="3"/>
            <a:endCxn id="90" idx="0"/>
          </p:cNvCxnSpPr>
          <p:nvPr/>
        </p:nvCxnSpPr>
        <p:spPr>
          <a:xfrm>
            <a:off x="7040736" y="2713198"/>
            <a:ext cx="1577071" cy="295937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カギ線コネクタ 116">
            <a:extLst>
              <a:ext uri="{FF2B5EF4-FFF2-40B4-BE49-F238E27FC236}">
                <a16:creationId xmlns:a16="http://schemas.microsoft.com/office/drawing/2014/main" id="{FD99B755-F5D2-4894-937C-D993F599E533}"/>
              </a:ext>
            </a:extLst>
          </p:cNvPr>
          <p:cNvCxnSpPr>
            <a:cxnSpLocks/>
            <a:stCxn id="88" idx="3"/>
            <a:endCxn id="90" idx="2"/>
          </p:cNvCxnSpPr>
          <p:nvPr/>
        </p:nvCxnSpPr>
        <p:spPr>
          <a:xfrm flipV="1">
            <a:off x="7040736" y="4831554"/>
            <a:ext cx="1577071" cy="234462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矢印コネクタ 193">
            <a:extLst>
              <a:ext uri="{FF2B5EF4-FFF2-40B4-BE49-F238E27FC236}">
                <a16:creationId xmlns:a16="http://schemas.microsoft.com/office/drawing/2014/main" id="{520EC318-837C-4C0A-A222-A0588185DDD0}"/>
              </a:ext>
            </a:extLst>
          </p:cNvPr>
          <p:cNvCxnSpPr>
            <a:cxnSpLocks/>
            <a:stCxn id="50" idx="0"/>
            <a:endCxn id="49" idx="2"/>
          </p:cNvCxnSpPr>
          <p:nvPr/>
        </p:nvCxnSpPr>
        <p:spPr>
          <a:xfrm flipH="1" flipV="1">
            <a:off x="7197734" y="4102905"/>
            <a:ext cx="4504" cy="19774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矢印コネクタ 196">
            <a:extLst>
              <a:ext uri="{FF2B5EF4-FFF2-40B4-BE49-F238E27FC236}">
                <a16:creationId xmlns:a16="http://schemas.microsoft.com/office/drawing/2014/main" id="{EADB878E-8046-4048-9758-CE7A5263DB6C}"/>
              </a:ext>
            </a:extLst>
          </p:cNvPr>
          <p:cNvCxnSpPr>
            <a:cxnSpLocks/>
            <a:stCxn id="49" idx="0"/>
            <a:endCxn id="48" idx="2"/>
          </p:cNvCxnSpPr>
          <p:nvPr/>
        </p:nvCxnSpPr>
        <p:spPr>
          <a:xfrm flipH="1" flipV="1">
            <a:off x="7197732" y="3513873"/>
            <a:ext cx="2" cy="22390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2FEA4FCB-2726-4B04-AF03-ECD730B4DF95}"/>
              </a:ext>
            </a:extLst>
          </p:cNvPr>
          <p:cNvSpPr txBox="1"/>
          <p:nvPr/>
        </p:nvSpPr>
        <p:spPr>
          <a:xfrm>
            <a:off x="8676512" y="1099146"/>
            <a:ext cx="332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3333FF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Cross-sectoral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3333FF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decision-making support</a:t>
            </a:r>
            <a:endParaRPr lang="ja-JP" altLang="en-US" sz="2400" b="1" dirty="0">
              <a:solidFill>
                <a:srgbClr val="3333FF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65F5ECA-5261-4387-A9A1-B8214201B422}"/>
              </a:ext>
            </a:extLst>
          </p:cNvPr>
          <p:cNvSpPr txBox="1"/>
          <p:nvPr/>
        </p:nvSpPr>
        <p:spPr>
          <a:xfrm>
            <a:off x="4458698" y="1099146"/>
            <a:ext cx="3601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Hydrological observation,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modeling and prediction</a:t>
            </a:r>
            <a:endParaRPr lang="ja-JP" altLang="en-US" sz="2400" b="1" dirty="0">
              <a:solidFill>
                <a:srgbClr val="009900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7" name="角丸四角形 86"/>
          <p:cNvSpPr/>
          <p:nvPr/>
        </p:nvSpPr>
        <p:spPr>
          <a:xfrm>
            <a:off x="4229507" y="3280410"/>
            <a:ext cx="1173974" cy="19976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sediment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84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 txBox="1">
            <a:spLocks/>
          </p:cNvSpPr>
          <p:nvPr/>
        </p:nvSpPr>
        <p:spPr>
          <a:xfrm>
            <a:off x="11454495" y="23447"/>
            <a:ext cx="718457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z="2400" b="1" smtClean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ja-JP" sz="2400" b="1" dirty="0">
              <a:solidFill>
                <a:schemeClr val="tx1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81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43"/>
    </mc:Choice>
    <mc:Fallback xmlns="">
      <p:transition spd="slow" advTm="27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68" grpId="0" animBg="1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D7F6272-D78C-436E-8E68-A4F1F12204FA}"/>
              </a:ext>
            </a:extLst>
          </p:cNvPr>
          <p:cNvSpPr/>
          <p:nvPr/>
        </p:nvSpPr>
        <p:spPr>
          <a:xfrm>
            <a:off x="7628527" y="3339679"/>
            <a:ext cx="4484915" cy="3380467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51C037-1734-4C08-A5D4-5AC29C7EFA44}"/>
              </a:ext>
            </a:extLst>
          </p:cNvPr>
          <p:cNvSpPr txBox="1"/>
          <p:nvPr/>
        </p:nvSpPr>
        <p:spPr>
          <a:xfrm>
            <a:off x="7690981" y="3580496"/>
            <a:ext cx="4542264" cy="302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Functions</a:t>
            </a:r>
          </a:p>
          <a:p>
            <a:pPr marL="257175" marR="0" lvl="0" indent="-257175" algn="l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50" charset="-128"/>
                <a:cs typeface="+mn-cs"/>
              </a:rPr>
              <a:t>Exploration, collection, archive and search of scientific information in mother tongues</a:t>
            </a:r>
          </a:p>
          <a:p>
            <a:pPr marL="257175" marR="0" lvl="0" indent="-257175" algn="l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50" charset="-128"/>
                <a:cs typeface="+mn-cs"/>
              </a:rPr>
              <a:t>Prediction and simulation, and visualization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50" charset="-128"/>
                <a:cs typeface="+mn-cs"/>
              </a:rPr>
              <a:t>　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50" charset="-128"/>
                <a:cs typeface="+mn-cs"/>
              </a:rPr>
              <a:t>Data integration, information fusion</a:t>
            </a:r>
          </a:p>
          <a:p>
            <a:pPr marL="257175" marR="0" lvl="0" indent="-257175" algn="l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50" charset="-128"/>
                <a:cs typeface="+mn-cs"/>
              </a:rPr>
              <a:t>Coordination of various disciplines</a:t>
            </a:r>
          </a:p>
          <a:p>
            <a:pPr marL="257175" marR="0" lvl="0" indent="-257175" algn="l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50" charset="-128"/>
                <a:cs typeface="+mn-cs"/>
              </a:rPr>
              <a:t>Mutual risk communication between society and science community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E7CE8E58-4A2C-4BDF-97AB-CB9C3F119F9F}"/>
              </a:ext>
            </a:extLst>
          </p:cNvPr>
          <p:cNvSpPr/>
          <p:nvPr/>
        </p:nvSpPr>
        <p:spPr>
          <a:xfrm>
            <a:off x="889095" y="5192973"/>
            <a:ext cx="3662273" cy="1041764"/>
          </a:xfrm>
          <a:prstGeom prst="roundRect">
            <a:avLst>
              <a:gd name="adj" fmla="val 650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E46E4731-051D-43DE-9563-6E78DFD6E75D}"/>
              </a:ext>
            </a:extLst>
          </p:cNvPr>
          <p:cNvSpPr/>
          <p:nvPr/>
        </p:nvSpPr>
        <p:spPr>
          <a:xfrm>
            <a:off x="605634" y="96286"/>
            <a:ext cx="4229194" cy="400015"/>
          </a:xfrm>
          <a:prstGeom prst="roundRect">
            <a:avLst>
              <a:gd name="adj" fmla="val 290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Society/ Stakeholders</a:t>
            </a:r>
            <a:endParaRPr kumimoji="0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フローチャート: 磁気ディスク 21">
            <a:extLst>
              <a:ext uri="{FF2B5EF4-FFF2-40B4-BE49-F238E27FC236}">
                <a16:creationId xmlns:a16="http://schemas.microsoft.com/office/drawing/2014/main" id="{F298BA2F-A9D2-4120-9A50-C72A88BCC03B}"/>
              </a:ext>
            </a:extLst>
          </p:cNvPr>
          <p:cNvSpPr/>
          <p:nvPr/>
        </p:nvSpPr>
        <p:spPr>
          <a:xfrm>
            <a:off x="6614048" y="2209541"/>
            <a:ext cx="1795048" cy="1474469"/>
          </a:xfrm>
          <a:prstGeom prst="flowChartMagneticDisk">
            <a:avLst/>
          </a:prstGeom>
          <a:solidFill>
            <a:srgbClr val="336699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AB260D41-AF6C-4073-A255-49039DC3D8F6}"/>
              </a:ext>
            </a:extLst>
          </p:cNvPr>
          <p:cNvCxnSpPr>
            <a:cxnSpLocks/>
            <a:stCxn id="22" idx="2"/>
            <a:endCxn id="20" idx="3"/>
          </p:cNvCxnSpPr>
          <p:nvPr/>
        </p:nvCxnSpPr>
        <p:spPr>
          <a:xfrm rot="10800000" flipV="1">
            <a:off x="4551368" y="2946775"/>
            <a:ext cx="2062680" cy="2767079"/>
          </a:xfrm>
          <a:prstGeom prst="bentConnector3">
            <a:avLst>
              <a:gd name="adj1" fmla="val 4298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CEBA4BA-3C9B-4FDC-8815-E489CA6BF4FB}"/>
              </a:ext>
            </a:extLst>
          </p:cNvPr>
          <p:cNvSpPr txBox="1"/>
          <p:nvPr/>
        </p:nvSpPr>
        <p:spPr>
          <a:xfrm>
            <a:off x="109377" y="843624"/>
            <a:ext cx="1674085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Bridging</a:t>
            </a:r>
            <a:r>
              <a:rPr kumimoji="0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Gap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1B873A0-F4C0-4C90-94A1-7E2003BE82EC}"/>
              </a:ext>
            </a:extLst>
          </p:cNvPr>
          <p:cNvSpPr txBox="1"/>
          <p:nvPr/>
        </p:nvSpPr>
        <p:spPr>
          <a:xfrm>
            <a:off x="4828527" y="5772824"/>
            <a:ext cx="1785521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Knowledge Integration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E780AA57-8B63-4211-8BE9-B66B4D53A637}"/>
              </a:ext>
            </a:extLst>
          </p:cNvPr>
          <p:cNvCxnSpPr>
            <a:cxnSpLocks/>
            <a:stCxn id="20" idx="2"/>
            <a:endCxn id="22" idx="3"/>
          </p:cNvCxnSpPr>
          <p:nvPr/>
        </p:nvCxnSpPr>
        <p:spPr>
          <a:xfrm rot="5400000" flipH="1" flipV="1">
            <a:off x="3840538" y="2563704"/>
            <a:ext cx="2550727" cy="4791340"/>
          </a:xfrm>
          <a:prstGeom prst="bentConnector3">
            <a:avLst>
              <a:gd name="adj1" fmla="val -8962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378B329-C662-433B-86CB-46A34BCAC5E1}"/>
              </a:ext>
            </a:extLst>
          </p:cNvPr>
          <p:cNvSpPr txBox="1"/>
          <p:nvPr/>
        </p:nvSpPr>
        <p:spPr>
          <a:xfrm>
            <a:off x="2770940" y="625320"/>
            <a:ext cx="2306442" cy="112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User </a:t>
            </a: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Needs</a:t>
            </a:r>
          </a:p>
          <a:p>
            <a:pPr marL="342900" marR="0" lvl="0" indent="-342900" algn="l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Local Data</a:t>
            </a:r>
          </a:p>
          <a:p>
            <a:pPr marL="342900" marR="0" lvl="0" indent="-342900" algn="l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Indigenous Knowledge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6E2132E-DBEF-40B8-A24A-CF4F04DC9845}"/>
              </a:ext>
            </a:extLst>
          </p:cNvPr>
          <p:cNvSpPr txBox="1"/>
          <p:nvPr/>
        </p:nvSpPr>
        <p:spPr>
          <a:xfrm>
            <a:off x="2774122" y="6590623"/>
            <a:ext cx="4108809" cy="287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New Frameworks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31" name="コネクタ: カギ線 30">
            <a:extLst>
              <a:ext uri="{FF2B5EF4-FFF2-40B4-BE49-F238E27FC236}">
                <a16:creationId xmlns:a16="http://schemas.microsoft.com/office/drawing/2014/main" id="{3B11C6FD-CFAA-43FE-9150-3329C154A730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4834828" y="296294"/>
            <a:ext cx="2676744" cy="1913247"/>
          </a:xfrm>
          <a:prstGeom prst="bentConnector2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84EA120-3247-4A21-98BB-6DFFAD98A1B9}"/>
              </a:ext>
            </a:extLst>
          </p:cNvPr>
          <p:cNvSpPr txBox="1"/>
          <p:nvPr/>
        </p:nvSpPr>
        <p:spPr>
          <a:xfrm>
            <a:off x="5075913" y="377049"/>
            <a:ext cx="2437129" cy="33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Fresh </a:t>
            </a: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Learning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691976F-F3E3-4724-9387-4F1BEC7B3EFF}"/>
              </a:ext>
            </a:extLst>
          </p:cNvPr>
          <p:cNvSpPr txBox="1"/>
          <p:nvPr/>
        </p:nvSpPr>
        <p:spPr>
          <a:xfrm>
            <a:off x="889096" y="5773072"/>
            <a:ext cx="36622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Science Community</a:t>
            </a:r>
            <a:endParaRPr kumimoji="0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417B157F-4D9C-4376-BA14-D6CF60D58E3C}"/>
              </a:ext>
            </a:extLst>
          </p:cNvPr>
          <p:cNvCxnSpPr>
            <a:cxnSpLocks/>
            <a:stCxn id="22" idx="2"/>
            <a:endCxn id="45" idx="3"/>
          </p:cNvCxnSpPr>
          <p:nvPr/>
        </p:nvCxnSpPr>
        <p:spPr>
          <a:xfrm rot="10800000" flipV="1">
            <a:off x="5151136" y="2946775"/>
            <a:ext cx="1462913" cy="667613"/>
          </a:xfrm>
          <a:prstGeom prst="bentConnector3">
            <a:avLst>
              <a:gd name="adj1" fmla="val 6182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606EA55-DEFD-42F6-992F-D69714D00BD5}"/>
              </a:ext>
            </a:extLst>
          </p:cNvPr>
          <p:cNvSpPr txBox="1"/>
          <p:nvPr/>
        </p:nvSpPr>
        <p:spPr>
          <a:xfrm>
            <a:off x="5109890" y="3009234"/>
            <a:ext cx="140043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50" charset="-128"/>
                <a:cs typeface="+mn-cs"/>
              </a:rPr>
              <a:t>Maximum</a:t>
            </a:r>
          </a:p>
          <a:p>
            <a:pPr marL="0" marR="0" lvl="0" indent="0" algn="ctr" defTabSz="685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50" charset="-128"/>
                <a:cs typeface="+mn-cs"/>
              </a:rPr>
              <a:t>Use</a:t>
            </a:r>
          </a:p>
        </p:txBody>
      </p:sp>
      <p:cxnSp>
        <p:nvCxnSpPr>
          <p:cNvPr id="38" name="コネクタ: カギ線 37">
            <a:extLst>
              <a:ext uri="{FF2B5EF4-FFF2-40B4-BE49-F238E27FC236}">
                <a16:creationId xmlns:a16="http://schemas.microsoft.com/office/drawing/2014/main" id="{0AD10C63-EA7F-4DD4-8548-CDC18628C8AD}"/>
              </a:ext>
            </a:extLst>
          </p:cNvPr>
          <p:cNvCxnSpPr>
            <a:cxnSpLocks/>
            <a:stCxn id="4" idx="1"/>
            <a:endCxn id="22" idx="4"/>
          </p:cNvCxnSpPr>
          <p:nvPr/>
        </p:nvCxnSpPr>
        <p:spPr>
          <a:xfrm rot="10800000" flipV="1">
            <a:off x="8409096" y="2721454"/>
            <a:ext cx="762850" cy="225322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コネクタ: カギ線 42">
            <a:extLst>
              <a:ext uri="{FF2B5EF4-FFF2-40B4-BE49-F238E27FC236}">
                <a16:creationId xmlns:a16="http://schemas.microsoft.com/office/drawing/2014/main" id="{67D562C2-6016-4CF6-9622-CC72D7CA71E4}"/>
              </a:ext>
            </a:extLst>
          </p:cNvPr>
          <p:cNvCxnSpPr>
            <a:cxnSpLocks/>
            <a:stCxn id="5" idx="1"/>
            <a:endCxn id="22" idx="4"/>
          </p:cNvCxnSpPr>
          <p:nvPr/>
        </p:nvCxnSpPr>
        <p:spPr>
          <a:xfrm rot="10800000" flipV="1">
            <a:off x="8409096" y="1572060"/>
            <a:ext cx="762850" cy="1374716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F29F0B7-EA46-434D-9D7D-B39DB911978E}"/>
              </a:ext>
            </a:extLst>
          </p:cNvPr>
          <p:cNvSpPr/>
          <p:nvPr/>
        </p:nvSpPr>
        <p:spPr>
          <a:xfrm>
            <a:off x="289327" y="1731276"/>
            <a:ext cx="4861808" cy="376622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CE3E034-AEB0-4FF2-87C0-8E95E19DC911}"/>
              </a:ext>
            </a:extLst>
          </p:cNvPr>
          <p:cNvSpPr txBox="1"/>
          <p:nvPr/>
        </p:nvSpPr>
        <p:spPr>
          <a:xfrm>
            <a:off x="281775" y="1853054"/>
            <a:ext cx="4876913" cy="35676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trust-based relationship</a:t>
            </a:r>
          </a:p>
          <a:p>
            <a:pPr marL="214313" marR="0" lvl="0" indent="-214313" algn="l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causes and structure of </a:t>
            </a: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on-site problem, and local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implications of </a:t>
            </a: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data and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information</a:t>
            </a:r>
          </a:p>
          <a:p>
            <a:pPr marL="214313" marR="0" lvl="0" indent="-214313" algn="l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goals, possible solutions</a:t>
            </a: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, and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governance</a:t>
            </a:r>
          </a:p>
          <a:p>
            <a:pPr marL="214313" marR="0" lvl="0" indent="-214313" algn="l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stakeholders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’ </a:t>
            </a: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responsibilities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convincing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Facilitator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not just as </a:t>
            </a: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“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 master of ceremony" </a:t>
            </a:r>
          </a:p>
          <a:p>
            <a:pPr marL="0" marR="0" lvl="0" indent="0" algn="ctr" defTabSz="6858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but as </a:t>
            </a: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"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catalytic beings” 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47" name="コネクタ: カギ線 46">
            <a:extLst>
              <a:ext uri="{FF2B5EF4-FFF2-40B4-BE49-F238E27FC236}">
                <a16:creationId xmlns:a16="http://schemas.microsoft.com/office/drawing/2014/main" id="{91EF8C79-0AB4-4DCE-AEA4-7AAD069A8F69}"/>
              </a:ext>
            </a:extLst>
          </p:cNvPr>
          <p:cNvCxnSpPr>
            <a:cxnSpLocks/>
            <a:stCxn id="33" idx="1"/>
            <a:endCxn id="21" idx="1"/>
          </p:cNvCxnSpPr>
          <p:nvPr/>
        </p:nvCxnSpPr>
        <p:spPr>
          <a:xfrm rot="10800000" flipH="1">
            <a:off x="281774" y="296294"/>
            <a:ext cx="323859" cy="3340582"/>
          </a:xfrm>
          <a:prstGeom prst="bentConnector3">
            <a:avLst>
              <a:gd name="adj1" fmla="val -44012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コネクタ: カギ線 38">
            <a:extLst>
              <a:ext uri="{FF2B5EF4-FFF2-40B4-BE49-F238E27FC236}">
                <a16:creationId xmlns:a16="http://schemas.microsoft.com/office/drawing/2014/main" id="{2AF3EBA2-3377-4420-816D-3CE6BDBE4F40}"/>
              </a:ext>
            </a:extLst>
          </p:cNvPr>
          <p:cNvCxnSpPr>
            <a:cxnSpLocks/>
            <a:stCxn id="45" idx="2"/>
            <a:endCxn id="35" idx="0"/>
          </p:cNvCxnSpPr>
          <p:nvPr/>
        </p:nvCxnSpPr>
        <p:spPr>
          <a:xfrm rot="16200000" flipH="1">
            <a:off x="2582446" y="5635286"/>
            <a:ext cx="275570" cy="1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AB85A99-9002-4CCF-B3FF-4E7813E0BB34}"/>
              </a:ext>
            </a:extLst>
          </p:cNvPr>
          <p:cNvSpPr txBox="1"/>
          <p:nvPr/>
        </p:nvSpPr>
        <p:spPr>
          <a:xfrm>
            <a:off x="6659342" y="2728561"/>
            <a:ext cx="1698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Online </a:t>
            </a:r>
            <a:r>
              <a:rPr kumimoji="0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Synthesis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ECD5BF0E-B7C3-4F54-84B5-3565B53C37D5}"/>
              </a:ext>
            </a:extLst>
          </p:cNvPr>
          <p:cNvCxnSpPr>
            <a:cxnSpLocks/>
            <a:stCxn id="21" idx="2"/>
            <a:endCxn id="45" idx="0"/>
          </p:cNvCxnSpPr>
          <p:nvPr/>
        </p:nvCxnSpPr>
        <p:spPr>
          <a:xfrm>
            <a:off x="2720231" y="496301"/>
            <a:ext cx="0" cy="123497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ADE139-381E-4A9B-A7E7-A562D009CFFE}"/>
              </a:ext>
            </a:extLst>
          </p:cNvPr>
          <p:cNvSpPr txBox="1"/>
          <p:nvPr/>
        </p:nvSpPr>
        <p:spPr>
          <a:xfrm>
            <a:off x="9171946" y="2162326"/>
            <a:ext cx="2941496" cy="111825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Observation, monitoring and  prediction data with large volume &amp; high throughput.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EDE9A7D-2630-4A71-AD55-93D4A222AA2B}"/>
              </a:ext>
            </a:extLst>
          </p:cNvPr>
          <p:cNvSpPr txBox="1"/>
          <p:nvPr/>
        </p:nvSpPr>
        <p:spPr>
          <a:xfrm>
            <a:off x="9171946" y="1012932"/>
            <a:ext cx="2935661" cy="111825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Socio-economic survey data and statistics with large variety and strict confidentiality.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スライド番号プレースホルダー 1">
            <a:extLst>
              <a:ext uri="{FF2B5EF4-FFF2-40B4-BE49-F238E27FC236}">
                <a16:creationId xmlns:a16="http://schemas.microsoft.com/office/drawing/2014/main" id="{A4A7C466-7504-4078-AF67-DCAC2347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48" y="6438006"/>
            <a:ext cx="593010" cy="4000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F857F3-F2D2-4648-B594-C5C92356D09E}" type="slidenum"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137" y="32568"/>
            <a:ext cx="905986" cy="87427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0038928" y="203913"/>
            <a:ext cx="2153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RECOMMENDATION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September 18, 2020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9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65"/>
    </mc:Choice>
    <mc:Fallback xmlns="">
      <p:transition spd="slow" advTm="15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37" grpId="0"/>
      <p:bldP spid="45" grpId="0" animBg="1"/>
      <p:bldP spid="33" grpId="0"/>
      <p:bldP spid="2" grpId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DE3C3D04-A12B-4144-B1EF-130124EAF5EE}"/>
              </a:ext>
            </a:extLst>
          </p:cNvPr>
          <p:cNvSpPr/>
          <p:nvPr/>
        </p:nvSpPr>
        <p:spPr>
          <a:xfrm>
            <a:off x="-19050" y="494949"/>
            <a:ext cx="12211050" cy="6363051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2844DE70-EDAE-4E07-9CEA-F933F7895129}"/>
              </a:ext>
            </a:extLst>
          </p:cNvPr>
          <p:cNvSpPr txBox="1"/>
          <p:nvPr/>
        </p:nvSpPr>
        <p:spPr>
          <a:xfrm>
            <a:off x="-19052" y="6404812"/>
            <a:ext cx="12211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99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Capacity Building and </a:t>
            </a:r>
            <a:r>
              <a:rPr lang="en-US" altLang="ja-JP" sz="2400" b="1" dirty="0" smtClean="0">
                <a:solidFill>
                  <a:srgbClr val="99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Education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DE3C3D04-A12B-4144-B1EF-130124EAF5EE}"/>
              </a:ext>
            </a:extLst>
          </p:cNvPr>
          <p:cNvSpPr/>
          <p:nvPr/>
        </p:nvSpPr>
        <p:spPr>
          <a:xfrm>
            <a:off x="133350" y="692696"/>
            <a:ext cx="11963399" cy="56890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2844DE70-EDAE-4E07-9CEA-F933F7895129}"/>
              </a:ext>
            </a:extLst>
          </p:cNvPr>
          <p:cNvSpPr txBox="1"/>
          <p:nvPr/>
        </p:nvSpPr>
        <p:spPr>
          <a:xfrm>
            <a:off x="-19049" y="5982096"/>
            <a:ext cx="1221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Promoting Knowledge </a:t>
            </a:r>
            <a:r>
              <a:rPr lang="en-US" altLang="ja-JP" sz="2400" b="1" dirty="0" smtClean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Integration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5F44F4D5-AE30-4A96-8710-0E214181B893}"/>
              </a:ext>
            </a:extLst>
          </p:cNvPr>
          <p:cNvSpPr/>
          <p:nvPr/>
        </p:nvSpPr>
        <p:spPr>
          <a:xfrm>
            <a:off x="6545366" y="813599"/>
            <a:ext cx="5458545" cy="5145435"/>
          </a:xfrm>
          <a:prstGeom prst="rect">
            <a:avLst/>
          </a:prstGeom>
          <a:gradFill flip="none" rotWithShape="1">
            <a:gsLst>
              <a:gs pos="93000">
                <a:srgbClr val="66FFFF"/>
              </a:gs>
              <a:gs pos="1000">
                <a:srgbClr val="99FF99"/>
              </a:gs>
              <a:gs pos="52000">
                <a:schemeClr val="accent1">
                  <a:lumMod val="5000"/>
                  <a:lumOff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7D777ABF-C508-46B8-97A0-65A533FBC321}"/>
              </a:ext>
            </a:extLst>
          </p:cNvPr>
          <p:cNvSpPr/>
          <p:nvPr/>
        </p:nvSpPr>
        <p:spPr>
          <a:xfrm flipH="1">
            <a:off x="244756" y="813599"/>
            <a:ext cx="6331948" cy="5145434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0">
                <a:srgbClr val="99FF99"/>
              </a:gs>
              <a:gs pos="100000">
                <a:srgbClr val="FF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65F5ECA-5261-4387-A9A1-B8214201B422}"/>
              </a:ext>
            </a:extLst>
          </p:cNvPr>
          <p:cNvSpPr txBox="1"/>
          <p:nvPr/>
        </p:nvSpPr>
        <p:spPr>
          <a:xfrm>
            <a:off x="244755" y="1099146"/>
            <a:ext cx="3597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Meteorological observation,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modeling and prediction</a:t>
            </a:r>
            <a:endParaRPr lang="ja-JP" altLang="en-US" sz="2400" b="1" dirty="0">
              <a:solidFill>
                <a:srgbClr val="C00000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4065505" y="2362331"/>
            <a:ext cx="1556079" cy="3116027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1139008" y="5035399"/>
            <a:ext cx="1249794" cy="44296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Quantifying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Uncertainty   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" name="円柱 3"/>
          <p:cNvSpPr/>
          <p:nvPr/>
        </p:nvSpPr>
        <p:spPr>
          <a:xfrm>
            <a:off x="643059" y="2268994"/>
            <a:ext cx="1067752" cy="747927"/>
          </a:xfrm>
          <a:prstGeom prst="can">
            <a:avLst>
              <a:gd name="adj" fmla="val 16758"/>
            </a:avLst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Global Model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Outputs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145126" y="3863204"/>
            <a:ext cx="1237558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Down-scaling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4075518" y="2354164"/>
            <a:ext cx="1417365" cy="726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modeling</a:t>
            </a:r>
            <a:r>
              <a:rPr lang="ja-JP" altLang="en-US" sz="1600" dirty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&amp; management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System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4428545" y="3048359"/>
            <a:ext cx="775898" cy="186430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flood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4322404" y="3525800"/>
            <a:ext cx="988183" cy="207365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irrigation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4289129" y="5190332"/>
            <a:ext cx="1054733" cy="217870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drought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4120859" y="3778785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hydro power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6527676" y="3148748"/>
            <a:ext cx="1340112" cy="36512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Environment</a:t>
            </a:r>
          </a:p>
        </p:txBody>
      </p:sp>
      <p:sp>
        <p:nvSpPr>
          <p:cNvPr id="49" name="角丸四角形 48"/>
          <p:cNvSpPr/>
          <p:nvPr/>
        </p:nvSpPr>
        <p:spPr>
          <a:xfrm>
            <a:off x="6531879" y="3737781"/>
            <a:ext cx="1331709" cy="365124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Socio-economics </a:t>
            </a:r>
          </a:p>
        </p:txBody>
      </p:sp>
      <p:sp>
        <p:nvSpPr>
          <p:cNvPr id="50" name="角丸四角形 49"/>
          <p:cNvSpPr/>
          <p:nvPr/>
        </p:nvSpPr>
        <p:spPr>
          <a:xfrm>
            <a:off x="6528764" y="4300652"/>
            <a:ext cx="1346947" cy="370782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Culture &amp; history</a:t>
            </a:r>
          </a:p>
        </p:txBody>
      </p:sp>
      <p:sp>
        <p:nvSpPr>
          <p:cNvPr id="88" name="角丸四角形 87"/>
          <p:cNvSpPr/>
          <p:nvPr/>
        </p:nvSpPr>
        <p:spPr>
          <a:xfrm>
            <a:off x="6077625" y="4887422"/>
            <a:ext cx="963111" cy="357187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>
            <a:lvl1pPr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Regime</a:t>
            </a:r>
          </a:p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shift</a:t>
            </a:r>
          </a:p>
        </p:txBody>
      </p:sp>
      <p:sp>
        <p:nvSpPr>
          <p:cNvPr id="90" name="角丸四角形 89"/>
          <p:cNvSpPr/>
          <p:nvPr/>
        </p:nvSpPr>
        <p:spPr>
          <a:xfrm>
            <a:off x="8492852" y="3009135"/>
            <a:ext cx="249910" cy="1822419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Impact assessment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22" name="直線矢印コネクタ 121"/>
          <p:cNvCxnSpPr>
            <a:cxnSpLocks/>
            <a:stCxn id="34" idx="3"/>
            <a:endCxn id="49" idx="1"/>
          </p:cNvCxnSpPr>
          <p:nvPr/>
        </p:nvCxnSpPr>
        <p:spPr>
          <a:xfrm flipV="1">
            <a:off x="5621584" y="3920343"/>
            <a:ext cx="910295" cy="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角丸四角形 138"/>
          <p:cNvSpPr/>
          <p:nvPr/>
        </p:nvSpPr>
        <p:spPr>
          <a:xfrm>
            <a:off x="9115400" y="2362331"/>
            <a:ext cx="1392924" cy="3116027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0" name="角丸四角形 139"/>
          <p:cNvSpPr/>
          <p:nvPr/>
        </p:nvSpPr>
        <p:spPr>
          <a:xfrm>
            <a:off x="9235112" y="2998315"/>
            <a:ext cx="1153503" cy="362814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Early warning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1" name="角丸四角形 140"/>
          <p:cNvSpPr/>
          <p:nvPr/>
        </p:nvSpPr>
        <p:spPr>
          <a:xfrm>
            <a:off x="9185031" y="4933289"/>
            <a:ext cx="1253662" cy="412510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Contingency Planning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2" name="角丸四角形 141"/>
          <p:cNvSpPr/>
          <p:nvPr/>
        </p:nvSpPr>
        <p:spPr>
          <a:xfrm>
            <a:off x="9258306" y="4637481"/>
            <a:ext cx="1107112" cy="211137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Land use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4" name="角丸四角形 143"/>
          <p:cNvSpPr/>
          <p:nvPr/>
        </p:nvSpPr>
        <p:spPr>
          <a:xfrm>
            <a:off x="9148322" y="2378040"/>
            <a:ext cx="1327080" cy="5356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Mitigation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Adaptation  Options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08" name="角丸四角形 107"/>
          <p:cNvSpPr/>
          <p:nvPr/>
        </p:nvSpPr>
        <p:spPr>
          <a:xfrm>
            <a:off x="9161751" y="3445803"/>
            <a:ext cx="1300225" cy="1107005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Innovative  technology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Flood  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 control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quality 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 control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14" name="角丸四角形 113"/>
          <p:cNvSpPr/>
          <p:nvPr/>
        </p:nvSpPr>
        <p:spPr>
          <a:xfrm>
            <a:off x="10917834" y="3426103"/>
            <a:ext cx="387475" cy="988483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Decision making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95" name="角丸四角形 194"/>
          <p:cNvSpPr/>
          <p:nvPr/>
        </p:nvSpPr>
        <p:spPr>
          <a:xfrm>
            <a:off x="10763251" y="2435776"/>
            <a:ext cx="1070343" cy="42862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dirty="0">
                <a:solidFill>
                  <a:srgbClr val="FFFFFF"/>
                </a:solidFill>
                <a:latin typeface="Calibri"/>
                <a:ea typeface="ＭＳ Ｐゴシック"/>
              </a:rPr>
              <a:t>Monitoring evaluation</a:t>
            </a:r>
          </a:p>
        </p:txBody>
      </p:sp>
      <p:sp>
        <p:nvSpPr>
          <p:cNvPr id="196" name="角丸四角形 195"/>
          <p:cNvSpPr/>
          <p:nvPr/>
        </p:nvSpPr>
        <p:spPr>
          <a:xfrm>
            <a:off x="11601450" y="3200267"/>
            <a:ext cx="191488" cy="144015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Implementation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31" name="円柱 130"/>
          <p:cNvSpPr/>
          <p:nvPr/>
        </p:nvSpPr>
        <p:spPr>
          <a:xfrm>
            <a:off x="1885529" y="2268994"/>
            <a:ext cx="1067753" cy="801687"/>
          </a:xfrm>
          <a:prstGeom prst="can">
            <a:avLst>
              <a:gd name="adj" fmla="val 18592"/>
            </a:avLst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Integrated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Observed Data Sets 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310" name="カギ線コネクタ 116">
            <a:extLst>
              <a:ext uri="{FF2B5EF4-FFF2-40B4-BE49-F238E27FC236}">
                <a16:creationId xmlns:a16="http://schemas.microsoft.com/office/drawing/2014/main" id="{14406E60-BD4E-4897-9254-5B4DDE1C299E}"/>
              </a:ext>
            </a:extLst>
          </p:cNvPr>
          <p:cNvCxnSpPr>
            <a:cxnSpLocks/>
            <a:stCxn id="131" idx="3"/>
            <a:endCxn id="109" idx="0"/>
          </p:cNvCxnSpPr>
          <p:nvPr/>
        </p:nvCxnSpPr>
        <p:spPr>
          <a:xfrm rot="5400000">
            <a:off x="1988444" y="2846142"/>
            <a:ext cx="206425" cy="655500"/>
          </a:xfrm>
          <a:prstGeom prst="bentConnector3">
            <a:avLst>
              <a:gd name="adj1" fmla="val 374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角丸四角形 6">
            <a:extLst>
              <a:ext uri="{FF2B5EF4-FFF2-40B4-BE49-F238E27FC236}">
                <a16:creationId xmlns:a16="http://schemas.microsoft.com/office/drawing/2014/main" id="{BF4AB00A-07C9-4409-8033-1E2945346964}"/>
              </a:ext>
            </a:extLst>
          </p:cNvPr>
          <p:cNvSpPr/>
          <p:nvPr/>
        </p:nvSpPr>
        <p:spPr>
          <a:xfrm>
            <a:off x="1144826" y="4449302"/>
            <a:ext cx="1238158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Bias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Correction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09" name="角丸四角形 6">
            <a:extLst>
              <a:ext uri="{FF2B5EF4-FFF2-40B4-BE49-F238E27FC236}">
                <a16:creationId xmlns:a16="http://schemas.microsoft.com/office/drawing/2014/main" id="{EFC5BFE8-7069-470B-A0D4-F1B1086E8CE9}"/>
              </a:ext>
            </a:extLst>
          </p:cNvPr>
          <p:cNvSpPr/>
          <p:nvPr/>
        </p:nvSpPr>
        <p:spPr>
          <a:xfrm>
            <a:off x="1139008" y="3277106"/>
            <a:ext cx="1249794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Climatology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Check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67" name="直線矢印コネクタ 166">
            <a:extLst>
              <a:ext uri="{FF2B5EF4-FFF2-40B4-BE49-F238E27FC236}">
                <a16:creationId xmlns:a16="http://schemas.microsoft.com/office/drawing/2014/main" id="{1B0114C8-9D5D-468F-9FC4-74D80BCEEB00}"/>
              </a:ext>
            </a:extLst>
          </p:cNvPr>
          <p:cNvCxnSpPr>
            <a:cxnSpLocks/>
          </p:cNvCxnSpPr>
          <p:nvPr/>
        </p:nvCxnSpPr>
        <p:spPr>
          <a:xfrm>
            <a:off x="1763905" y="3705731"/>
            <a:ext cx="0" cy="15747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矢印コネクタ 170">
            <a:extLst>
              <a:ext uri="{FF2B5EF4-FFF2-40B4-BE49-F238E27FC236}">
                <a16:creationId xmlns:a16="http://schemas.microsoft.com/office/drawing/2014/main" id="{D51D2E32-0AEE-4D39-9259-E6225CB6FB69}"/>
              </a:ext>
            </a:extLst>
          </p:cNvPr>
          <p:cNvCxnSpPr>
            <a:cxnSpLocks/>
          </p:cNvCxnSpPr>
          <p:nvPr/>
        </p:nvCxnSpPr>
        <p:spPr>
          <a:xfrm>
            <a:off x="1763905" y="4291829"/>
            <a:ext cx="0" cy="15747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842D551B-18E8-4020-B4EF-EFFE8D8F691B}"/>
              </a:ext>
            </a:extLst>
          </p:cNvPr>
          <p:cNvCxnSpPr>
            <a:cxnSpLocks/>
          </p:cNvCxnSpPr>
          <p:nvPr/>
        </p:nvCxnSpPr>
        <p:spPr>
          <a:xfrm>
            <a:off x="1763905" y="4877926"/>
            <a:ext cx="0" cy="15747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角丸四角形 87">
            <a:extLst>
              <a:ext uri="{FF2B5EF4-FFF2-40B4-BE49-F238E27FC236}">
                <a16:creationId xmlns:a16="http://schemas.microsoft.com/office/drawing/2014/main" id="{A48C120F-49EC-468F-A555-1E92B627C804}"/>
              </a:ext>
            </a:extLst>
          </p:cNvPr>
          <p:cNvSpPr/>
          <p:nvPr/>
        </p:nvSpPr>
        <p:spPr>
          <a:xfrm>
            <a:off x="6059331" y="2530635"/>
            <a:ext cx="981405" cy="365125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>
            <a:lvl1pPr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Extreme</a:t>
            </a:r>
          </a:p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events</a:t>
            </a:r>
          </a:p>
        </p:txBody>
      </p:sp>
      <p:sp>
        <p:nvSpPr>
          <p:cNvPr id="72" name="角丸四角形 26">
            <a:extLst>
              <a:ext uri="{FF2B5EF4-FFF2-40B4-BE49-F238E27FC236}">
                <a16:creationId xmlns:a16="http://schemas.microsoft.com/office/drawing/2014/main" id="{A17031AD-9810-4329-98C4-3B03D2FFCD70}"/>
              </a:ext>
            </a:extLst>
          </p:cNvPr>
          <p:cNvSpPr/>
          <p:nvPr/>
        </p:nvSpPr>
        <p:spPr>
          <a:xfrm>
            <a:off x="4120859" y="4061094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supply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4" name="角丸四角形 26">
            <a:extLst>
              <a:ext uri="{FF2B5EF4-FFF2-40B4-BE49-F238E27FC236}">
                <a16:creationId xmlns:a16="http://schemas.microsoft.com/office/drawing/2014/main" id="{992B3B5D-7755-413D-9B90-54A6BF4AEA0E}"/>
              </a:ext>
            </a:extLst>
          </p:cNvPr>
          <p:cNvSpPr/>
          <p:nvPr/>
        </p:nvSpPr>
        <p:spPr>
          <a:xfrm>
            <a:off x="4120859" y="4908021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ground water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5" name="角丸四角形 26">
            <a:extLst>
              <a:ext uri="{FF2B5EF4-FFF2-40B4-BE49-F238E27FC236}">
                <a16:creationId xmlns:a16="http://schemas.microsoft.com/office/drawing/2014/main" id="{8F4B0212-5C13-44E5-8F60-415FF43B813C}"/>
              </a:ext>
            </a:extLst>
          </p:cNvPr>
          <p:cNvSpPr/>
          <p:nvPr/>
        </p:nvSpPr>
        <p:spPr>
          <a:xfrm>
            <a:off x="4120859" y="4343403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quality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7" name="角丸四角形 26">
            <a:extLst>
              <a:ext uri="{FF2B5EF4-FFF2-40B4-BE49-F238E27FC236}">
                <a16:creationId xmlns:a16="http://schemas.microsoft.com/office/drawing/2014/main" id="{2EF0786D-977C-4C7F-9499-E9D0FF8FADFB}"/>
              </a:ext>
            </a:extLst>
          </p:cNvPr>
          <p:cNvSpPr/>
          <p:nvPr/>
        </p:nvSpPr>
        <p:spPr>
          <a:xfrm>
            <a:off x="4120859" y="4625712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Urban sewage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2E8A6B71-83A6-489C-9597-32205F15C5B6}"/>
              </a:ext>
            </a:extLst>
          </p:cNvPr>
          <p:cNvCxnSpPr>
            <a:cxnSpLocks/>
            <a:stCxn id="49" idx="3"/>
            <a:endCxn id="90" idx="1"/>
          </p:cNvCxnSpPr>
          <p:nvPr/>
        </p:nvCxnSpPr>
        <p:spPr>
          <a:xfrm>
            <a:off x="7863588" y="3920343"/>
            <a:ext cx="629264" cy="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9BE60977-D03D-4FFE-88FD-6A2E9228E3CE}"/>
              </a:ext>
            </a:extLst>
          </p:cNvPr>
          <p:cNvCxnSpPr>
            <a:cxnSpLocks/>
            <a:stCxn id="90" idx="3"/>
            <a:endCxn id="139" idx="1"/>
          </p:cNvCxnSpPr>
          <p:nvPr/>
        </p:nvCxnSpPr>
        <p:spPr>
          <a:xfrm>
            <a:off x="8742762" y="3920345"/>
            <a:ext cx="37263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2FC752C3-EF00-408B-8BD8-94899D0374AF}"/>
              </a:ext>
            </a:extLst>
          </p:cNvPr>
          <p:cNvCxnSpPr>
            <a:cxnSpLocks/>
            <a:stCxn id="139" idx="3"/>
            <a:endCxn id="114" idx="1"/>
          </p:cNvCxnSpPr>
          <p:nvPr/>
        </p:nvCxnSpPr>
        <p:spPr>
          <a:xfrm>
            <a:off x="10508324" y="3920345"/>
            <a:ext cx="40951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矢印コネクタ 142">
            <a:extLst>
              <a:ext uri="{FF2B5EF4-FFF2-40B4-BE49-F238E27FC236}">
                <a16:creationId xmlns:a16="http://schemas.microsoft.com/office/drawing/2014/main" id="{6469FA2A-11B6-453C-8240-3019FF582832}"/>
              </a:ext>
            </a:extLst>
          </p:cNvPr>
          <p:cNvCxnSpPr>
            <a:cxnSpLocks/>
            <a:stCxn id="114" idx="3"/>
            <a:endCxn id="196" idx="1"/>
          </p:cNvCxnSpPr>
          <p:nvPr/>
        </p:nvCxnSpPr>
        <p:spPr>
          <a:xfrm>
            <a:off x="11305308" y="3920344"/>
            <a:ext cx="29614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矢印コネクタ 144">
            <a:extLst>
              <a:ext uri="{FF2B5EF4-FFF2-40B4-BE49-F238E27FC236}">
                <a16:creationId xmlns:a16="http://schemas.microsoft.com/office/drawing/2014/main" id="{C97C52A0-4A57-46D6-AEDA-7C50934887AE}"/>
              </a:ext>
            </a:extLst>
          </p:cNvPr>
          <p:cNvCxnSpPr>
            <a:cxnSpLocks/>
            <a:stCxn id="196" idx="0"/>
            <a:endCxn id="195" idx="2"/>
          </p:cNvCxnSpPr>
          <p:nvPr/>
        </p:nvCxnSpPr>
        <p:spPr>
          <a:xfrm flipH="1" flipV="1">
            <a:off x="11298422" y="2864400"/>
            <a:ext cx="398772" cy="3358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矢印コネクタ 147">
            <a:extLst>
              <a:ext uri="{FF2B5EF4-FFF2-40B4-BE49-F238E27FC236}">
                <a16:creationId xmlns:a16="http://schemas.microsoft.com/office/drawing/2014/main" id="{C99BF139-78CC-46E9-9F1F-1DDE0AB8A157}"/>
              </a:ext>
            </a:extLst>
          </p:cNvPr>
          <p:cNvCxnSpPr>
            <a:cxnSpLocks/>
            <a:stCxn id="195" idx="2"/>
            <a:endCxn id="114" idx="0"/>
          </p:cNvCxnSpPr>
          <p:nvPr/>
        </p:nvCxnSpPr>
        <p:spPr>
          <a:xfrm flipH="1">
            <a:off x="11111572" y="2864400"/>
            <a:ext cx="186851" cy="5617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カギ線コネクタ 116">
            <a:extLst>
              <a:ext uri="{FF2B5EF4-FFF2-40B4-BE49-F238E27FC236}">
                <a16:creationId xmlns:a16="http://schemas.microsoft.com/office/drawing/2014/main" id="{8BC21117-4F47-45DA-9DBB-3A306CC9D731}"/>
              </a:ext>
            </a:extLst>
          </p:cNvPr>
          <p:cNvCxnSpPr>
            <a:cxnSpLocks/>
            <a:stCxn id="4" idx="3"/>
            <a:endCxn id="109" idx="0"/>
          </p:cNvCxnSpPr>
          <p:nvPr/>
        </p:nvCxnSpPr>
        <p:spPr>
          <a:xfrm rot="16200000" flipH="1">
            <a:off x="1340329" y="2853527"/>
            <a:ext cx="260185" cy="58697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カギ線コネクタ 116">
            <a:extLst>
              <a:ext uri="{FF2B5EF4-FFF2-40B4-BE49-F238E27FC236}">
                <a16:creationId xmlns:a16="http://schemas.microsoft.com/office/drawing/2014/main" id="{0F24E4A4-6A5D-418D-A179-0672B0B0612E}"/>
              </a:ext>
            </a:extLst>
          </p:cNvPr>
          <p:cNvCxnSpPr>
            <a:cxnSpLocks/>
            <a:stCxn id="2" idx="2"/>
            <a:endCxn id="34" idx="1"/>
          </p:cNvCxnSpPr>
          <p:nvPr/>
        </p:nvCxnSpPr>
        <p:spPr>
          <a:xfrm rot="5400000" flipH="1" flipV="1">
            <a:off x="2135695" y="3548555"/>
            <a:ext cx="1558019" cy="2301600"/>
          </a:xfrm>
          <a:prstGeom prst="bentConnector4">
            <a:avLst>
              <a:gd name="adj1" fmla="val -7336"/>
              <a:gd name="adj2" fmla="val 63575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カギ線コネクタ 116">
            <a:extLst>
              <a:ext uri="{FF2B5EF4-FFF2-40B4-BE49-F238E27FC236}">
                <a16:creationId xmlns:a16="http://schemas.microsoft.com/office/drawing/2014/main" id="{F68B2BDF-CBD1-4D84-AB7E-97324A93B9E0}"/>
              </a:ext>
            </a:extLst>
          </p:cNvPr>
          <p:cNvCxnSpPr>
            <a:cxnSpLocks/>
            <a:stCxn id="34" idx="0"/>
            <a:endCxn id="71" idx="0"/>
          </p:cNvCxnSpPr>
          <p:nvPr/>
        </p:nvCxnSpPr>
        <p:spPr>
          <a:xfrm rot="16200000" flipH="1">
            <a:off x="5612636" y="1593239"/>
            <a:ext cx="168304" cy="1706489"/>
          </a:xfrm>
          <a:prstGeom prst="bentConnector3">
            <a:avLst>
              <a:gd name="adj1" fmla="val -13582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カギ線コネクタ 116">
            <a:extLst>
              <a:ext uri="{FF2B5EF4-FFF2-40B4-BE49-F238E27FC236}">
                <a16:creationId xmlns:a16="http://schemas.microsoft.com/office/drawing/2014/main" id="{8AAA33AE-809B-4EEF-B252-55C0F3A6043D}"/>
              </a:ext>
            </a:extLst>
          </p:cNvPr>
          <p:cNvCxnSpPr>
            <a:cxnSpLocks/>
            <a:stCxn id="34" idx="2"/>
            <a:endCxn id="88" idx="2"/>
          </p:cNvCxnSpPr>
          <p:nvPr/>
        </p:nvCxnSpPr>
        <p:spPr>
          <a:xfrm rot="5400000" flipH="1" flipV="1">
            <a:off x="5584488" y="4503665"/>
            <a:ext cx="233749" cy="1715636"/>
          </a:xfrm>
          <a:prstGeom prst="bentConnector3">
            <a:avLst>
              <a:gd name="adj1" fmla="val -4244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カギ線コネクタ 116">
            <a:extLst>
              <a:ext uri="{FF2B5EF4-FFF2-40B4-BE49-F238E27FC236}">
                <a16:creationId xmlns:a16="http://schemas.microsoft.com/office/drawing/2014/main" id="{18C774F0-1B84-414E-AEC6-0D3B2AB2CBDC}"/>
              </a:ext>
            </a:extLst>
          </p:cNvPr>
          <p:cNvCxnSpPr>
            <a:cxnSpLocks/>
            <a:stCxn id="2" idx="2"/>
            <a:endCxn id="114" idx="2"/>
          </p:cNvCxnSpPr>
          <p:nvPr/>
        </p:nvCxnSpPr>
        <p:spPr>
          <a:xfrm rot="5400000" flipH="1" flipV="1">
            <a:off x="5905849" y="272641"/>
            <a:ext cx="1063778" cy="9347667"/>
          </a:xfrm>
          <a:prstGeom prst="bentConnector3">
            <a:avLst>
              <a:gd name="adj1" fmla="val -21489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矢印コネクタ 163">
            <a:extLst>
              <a:ext uri="{FF2B5EF4-FFF2-40B4-BE49-F238E27FC236}">
                <a16:creationId xmlns:a16="http://schemas.microsoft.com/office/drawing/2014/main" id="{CA1F8977-3F38-4840-90C8-D550B3B3D423}"/>
              </a:ext>
            </a:extLst>
          </p:cNvPr>
          <p:cNvCxnSpPr>
            <a:cxnSpLocks/>
            <a:stCxn id="88" idx="0"/>
            <a:endCxn id="50" idx="2"/>
          </p:cNvCxnSpPr>
          <p:nvPr/>
        </p:nvCxnSpPr>
        <p:spPr>
          <a:xfrm flipV="1">
            <a:off x="6559181" y="4671434"/>
            <a:ext cx="643057" cy="2159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矢印コネクタ 167">
            <a:extLst>
              <a:ext uri="{FF2B5EF4-FFF2-40B4-BE49-F238E27FC236}">
                <a16:creationId xmlns:a16="http://schemas.microsoft.com/office/drawing/2014/main" id="{76F8EBD2-DDEB-499B-9F46-95A71695E74F}"/>
              </a:ext>
            </a:extLst>
          </p:cNvPr>
          <p:cNvCxnSpPr>
            <a:cxnSpLocks/>
            <a:stCxn id="71" idx="2"/>
            <a:endCxn id="48" idx="0"/>
          </p:cNvCxnSpPr>
          <p:nvPr/>
        </p:nvCxnSpPr>
        <p:spPr>
          <a:xfrm>
            <a:off x="6550034" y="2895760"/>
            <a:ext cx="647698" cy="2529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カギ線コネクタ 116">
            <a:extLst>
              <a:ext uri="{FF2B5EF4-FFF2-40B4-BE49-F238E27FC236}">
                <a16:creationId xmlns:a16="http://schemas.microsoft.com/office/drawing/2014/main" id="{2E5C9414-C837-4D08-8415-B69B3524DE0E}"/>
              </a:ext>
            </a:extLst>
          </p:cNvPr>
          <p:cNvCxnSpPr>
            <a:cxnSpLocks/>
            <a:stCxn id="34" idx="3"/>
            <a:endCxn id="50" idx="1"/>
          </p:cNvCxnSpPr>
          <p:nvPr/>
        </p:nvCxnSpPr>
        <p:spPr>
          <a:xfrm>
            <a:off x="5621584" y="3920345"/>
            <a:ext cx="907180" cy="56569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カギ線コネクタ 116">
            <a:extLst>
              <a:ext uri="{FF2B5EF4-FFF2-40B4-BE49-F238E27FC236}">
                <a16:creationId xmlns:a16="http://schemas.microsoft.com/office/drawing/2014/main" id="{C1D697FC-6C63-4D4F-88CA-4B39CF911D85}"/>
              </a:ext>
            </a:extLst>
          </p:cNvPr>
          <p:cNvCxnSpPr>
            <a:cxnSpLocks/>
            <a:stCxn id="34" idx="3"/>
            <a:endCxn id="48" idx="1"/>
          </p:cNvCxnSpPr>
          <p:nvPr/>
        </p:nvCxnSpPr>
        <p:spPr>
          <a:xfrm flipV="1">
            <a:off x="5621584" y="3331311"/>
            <a:ext cx="906092" cy="5890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カギ線コネクタ 116">
            <a:extLst>
              <a:ext uri="{FF2B5EF4-FFF2-40B4-BE49-F238E27FC236}">
                <a16:creationId xmlns:a16="http://schemas.microsoft.com/office/drawing/2014/main" id="{C4E05266-5F7F-4045-B2FD-C65BBA6A02B2}"/>
              </a:ext>
            </a:extLst>
          </p:cNvPr>
          <p:cNvCxnSpPr>
            <a:cxnSpLocks/>
            <a:stCxn id="50" idx="3"/>
            <a:endCxn id="90" idx="1"/>
          </p:cNvCxnSpPr>
          <p:nvPr/>
        </p:nvCxnSpPr>
        <p:spPr>
          <a:xfrm flipV="1">
            <a:off x="7875711" y="3920345"/>
            <a:ext cx="617141" cy="56569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カギ線コネクタ 116">
            <a:extLst>
              <a:ext uri="{FF2B5EF4-FFF2-40B4-BE49-F238E27FC236}">
                <a16:creationId xmlns:a16="http://schemas.microsoft.com/office/drawing/2014/main" id="{184E0330-5C95-496A-BF2B-1C43147B69B7}"/>
              </a:ext>
            </a:extLst>
          </p:cNvPr>
          <p:cNvCxnSpPr>
            <a:cxnSpLocks/>
            <a:stCxn id="48" idx="3"/>
            <a:endCxn id="90" idx="1"/>
          </p:cNvCxnSpPr>
          <p:nvPr/>
        </p:nvCxnSpPr>
        <p:spPr>
          <a:xfrm>
            <a:off x="7867788" y="3331311"/>
            <a:ext cx="625064" cy="5890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カギ線コネクタ 116">
            <a:extLst>
              <a:ext uri="{FF2B5EF4-FFF2-40B4-BE49-F238E27FC236}">
                <a16:creationId xmlns:a16="http://schemas.microsoft.com/office/drawing/2014/main" id="{0B52C67A-A13D-4FF3-8A30-CB2AD3F5F987}"/>
              </a:ext>
            </a:extLst>
          </p:cNvPr>
          <p:cNvCxnSpPr>
            <a:cxnSpLocks/>
            <a:stCxn id="71" idx="3"/>
            <a:endCxn id="90" idx="0"/>
          </p:cNvCxnSpPr>
          <p:nvPr/>
        </p:nvCxnSpPr>
        <p:spPr>
          <a:xfrm>
            <a:off x="7040736" y="2713198"/>
            <a:ext cx="1577071" cy="295937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カギ線コネクタ 116">
            <a:extLst>
              <a:ext uri="{FF2B5EF4-FFF2-40B4-BE49-F238E27FC236}">
                <a16:creationId xmlns:a16="http://schemas.microsoft.com/office/drawing/2014/main" id="{FD99B755-F5D2-4894-937C-D993F599E533}"/>
              </a:ext>
            </a:extLst>
          </p:cNvPr>
          <p:cNvCxnSpPr>
            <a:cxnSpLocks/>
            <a:stCxn id="88" idx="3"/>
            <a:endCxn id="90" idx="2"/>
          </p:cNvCxnSpPr>
          <p:nvPr/>
        </p:nvCxnSpPr>
        <p:spPr>
          <a:xfrm flipV="1">
            <a:off x="7040736" y="4831554"/>
            <a:ext cx="1577071" cy="234462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矢印コネクタ 193">
            <a:extLst>
              <a:ext uri="{FF2B5EF4-FFF2-40B4-BE49-F238E27FC236}">
                <a16:creationId xmlns:a16="http://schemas.microsoft.com/office/drawing/2014/main" id="{520EC318-837C-4C0A-A222-A0588185DDD0}"/>
              </a:ext>
            </a:extLst>
          </p:cNvPr>
          <p:cNvCxnSpPr>
            <a:cxnSpLocks/>
            <a:stCxn id="50" idx="0"/>
            <a:endCxn id="49" idx="2"/>
          </p:cNvCxnSpPr>
          <p:nvPr/>
        </p:nvCxnSpPr>
        <p:spPr>
          <a:xfrm flipH="1" flipV="1">
            <a:off x="7197734" y="4102905"/>
            <a:ext cx="4504" cy="19774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矢印コネクタ 196">
            <a:extLst>
              <a:ext uri="{FF2B5EF4-FFF2-40B4-BE49-F238E27FC236}">
                <a16:creationId xmlns:a16="http://schemas.microsoft.com/office/drawing/2014/main" id="{EADB878E-8046-4048-9758-CE7A5263DB6C}"/>
              </a:ext>
            </a:extLst>
          </p:cNvPr>
          <p:cNvCxnSpPr>
            <a:cxnSpLocks/>
            <a:stCxn id="49" idx="0"/>
            <a:endCxn id="48" idx="2"/>
          </p:cNvCxnSpPr>
          <p:nvPr/>
        </p:nvCxnSpPr>
        <p:spPr>
          <a:xfrm flipH="1" flipV="1">
            <a:off x="7197732" y="3513873"/>
            <a:ext cx="2" cy="22390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2FEA4FCB-2726-4B04-AF03-ECD730B4DF95}"/>
              </a:ext>
            </a:extLst>
          </p:cNvPr>
          <p:cNvSpPr txBox="1"/>
          <p:nvPr/>
        </p:nvSpPr>
        <p:spPr>
          <a:xfrm>
            <a:off x="8676512" y="1099146"/>
            <a:ext cx="332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3333FF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Cross-sectoral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3333FF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decision-making support</a:t>
            </a:r>
            <a:endParaRPr lang="ja-JP" altLang="en-US" sz="2400" b="1" dirty="0">
              <a:solidFill>
                <a:srgbClr val="3333FF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65F5ECA-5261-4387-A9A1-B8214201B422}"/>
              </a:ext>
            </a:extLst>
          </p:cNvPr>
          <p:cNvSpPr txBox="1"/>
          <p:nvPr/>
        </p:nvSpPr>
        <p:spPr>
          <a:xfrm>
            <a:off x="4458698" y="1099146"/>
            <a:ext cx="3601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Hydrological observation,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modeling and prediction</a:t>
            </a:r>
            <a:endParaRPr lang="ja-JP" altLang="en-US" sz="2400" b="1" dirty="0">
              <a:solidFill>
                <a:srgbClr val="009900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7" name="角丸四角形 86"/>
          <p:cNvSpPr/>
          <p:nvPr/>
        </p:nvSpPr>
        <p:spPr>
          <a:xfrm>
            <a:off x="4229507" y="3280410"/>
            <a:ext cx="1173974" cy="19976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sediment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844DE70-EDAE-4E07-9CEA-F933F7895129}"/>
              </a:ext>
            </a:extLst>
          </p:cNvPr>
          <p:cNvSpPr txBox="1"/>
          <p:nvPr/>
        </p:nvSpPr>
        <p:spPr>
          <a:xfrm>
            <a:off x="8651291" y="6368659"/>
            <a:ext cx="293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: Facilitator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2844DE70-EDAE-4E07-9CEA-F933F7895129}"/>
              </a:ext>
            </a:extLst>
          </p:cNvPr>
          <p:cNvSpPr txBox="1"/>
          <p:nvPr/>
        </p:nvSpPr>
        <p:spPr>
          <a:xfrm>
            <a:off x="8651294" y="5945943"/>
            <a:ext cx="293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:</a:t>
            </a:r>
            <a:r>
              <a:rPr kumimoji="0" lang="ja-JP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0"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Online </a:t>
            </a:r>
            <a:r>
              <a:rPr kumimoji="0"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Synthesis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-19052" y="13488"/>
            <a:ext cx="12211052" cy="581460"/>
          </a:xfrm>
          <a:prstGeom prst="rect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2800" b="1" dirty="0">
              <a:solidFill>
                <a:prstClr val="white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82" name="角丸四角形 82">
            <a:extLst>
              <a:ext uri="{FF2B5EF4-FFF2-40B4-BE49-F238E27FC236}">
                <a16:creationId xmlns:a16="http://schemas.microsoft.com/office/drawing/2014/main" id="{BE470DFF-1CB3-482D-A373-42ED3263925A}"/>
              </a:ext>
            </a:extLst>
          </p:cNvPr>
          <p:cNvSpPr/>
          <p:nvPr/>
        </p:nvSpPr>
        <p:spPr>
          <a:xfrm>
            <a:off x="-19051" y="9853"/>
            <a:ext cx="12211052" cy="5655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chemeClr val="bg1"/>
                </a:solidFill>
                <a:latin typeface="Arial" pitchFamily="34" charset="0"/>
                <a:ea typeface="ＭＳ Ｐゴシック"/>
                <a:cs typeface="Arial" pitchFamily="34" charset="0"/>
              </a:rPr>
              <a:t>From Cutting-Edge Science to Local Actions: Taking </a:t>
            </a: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End to End Approach </a:t>
            </a:r>
          </a:p>
        </p:txBody>
      </p:sp>
      <p:sp>
        <p:nvSpPr>
          <p:cNvPr id="84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 txBox="1">
            <a:spLocks/>
          </p:cNvSpPr>
          <p:nvPr/>
        </p:nvSpPr>
        <p:spPr>
          <a:xfrm>
            <a:off x="11454495" y="23447"/>
            <a:ext cx="718457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z="2400" b="1" smtClean="0">
                <a:solidFill>
                  <a:prstClr val="white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ja-JP" sz="2400" b="1" dirty="0">
              <a:solidFill>
                <a:prstClr val="white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1775" y="5965832"/>
            <a:ext cx="337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ICWRGC</a:t>
            </a:r>
            <a:r>
              <a:rPr lang="en-US" altLang="ja-JP" sz="2400" b="1" dirty="0"/>
              <a:t>, Germany</a:t>
            </a:r>
            <a:endParaRPr kumimoji="1" lang="ja-JP" altLang="en-US" sz="2400" b="1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221775" y="6412599"/>
            <a:ext cx="3058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IHE Delft, Netherland</a:t>
            </a:r>
            <a:endParaRPr kumimoji="1" lang="ja-JP" altLang="en-US" sz="2400" b="1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9693139" y="1888699"/>
            <a:ext cx="1771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CWLPS, UK</a:t>
            </a:r>
            <a:endParaRPr kumimoji="1" lang="ja-JP" altLang="en-US" sz="2400" b="1" dirty="0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6786359" y="1922815"/>
            <a:ext cx="2310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/>
              <a:t>ICIWaRM</a:t>
            </a:r>
            <a:r>
              <a:rPr lang="en-US" altLang="ja-JP" sz="2400" b="1" dirty="0"/>
              <a:t>, USA</a:t>
            </a:r>
            <a:endParaRPr kumimoji="1" lang="ja-JP" altLang="en-US" sz="2400" b="1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2846161" y="1785192"/>
            <a:ext cx="2310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ICHARM, Japan</a:t>
            </a:r>
            <a:endParaRPr kumimoji="1" lang="ja-JP" altLang="en-US" sz="2400" b="1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3579581" y="537339"/>
            <a:ext cx="5599959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Working in </a:t>
            </a:r>
            <a:r>
              <a:rPr lang="en-US" altLang="ja-JP" sz="2800" b="1" dirty="0" smtClean="0">
                <a:solidFill>
                  <a:schemeClr val="bg1"/>
                </a:solidFill>
              </a:rPr>
              <a:t>Partnership </a:t>
            </a:r>
            <a:r>
              <a:rPr lang="en-US" altLang="ja-JP" sz="2800" b="1" dirty="0">
                <a:solidFill>
                  <a:schemeClr val="bg1"/>
                </a:solidFill>
              </a:rPr>
              <a:t>with Africa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7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43"/>
    </mc:Choice>
    <mc:Fallback xmlns="">
      <p:transition spd="slow" advTm="27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3" grpId="0"/>
      <p:bldP spid="78" grpId="0" animBg="1"/>
      <p:bldP spid="3" grpId="0"/>
      <p:bldP spid="85" grpId="0"/>
      <p:bldP spid="86" grpId="0"/>
      <p:bldP spid="89" grpId="0"/>
      <p:bldP spid="91" grpId="0"/>
      <p:bldP spid="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8825" t="15720" r="19469" b="8000"/>
          <a:stretch/>
        </p:blipFill>
        <p:spPr>
          <a:xfrm>
            <a:off x="0" y="-475685"/>
            <a:ext cx="12192000" cy="810598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3027395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2800"/>
              </a:lnSpc>
              <a:defRPr/>
            </a:pPr>
            <a:r>
              <a:rPr lang="en-US" altLang="ja-JP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key for breakthrough is, </a:t>
            </a:r>
            <a:endParaRPr lang="en-US" altLang="ja-JP" sz="2800" b="1" dirty="0" smtClean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>
              <a:lnSpc>
                <a:spcPts val="2800"/>
              </a:lnSpc>
              <a:defRPr/>
            </a:pPr>
            <a:r>
              <a:rPr lang="en-US" altLang="ja-JP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among </a:t>
            </a:r>
            <a:r>
              <a:rPr lang="en-US" altLang="ja-JP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other things, </a:t>
            </a:r>
            <a:endParaRPr lang="en-US" altLang="ja-JP" sz="2800" b="1" dirty="0" smtClean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>
              <a:lnSpc>
                <a:spcPts val="2800"/>
              </a:lnSpc>
              <a:defRPr/>
            </a:pPr>
            <a:r>
              <a:rPr lang="en-US" altLang="ja-JP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Open Science </a:t>
            </a:r>
            <a:r>
              <a:rPr lang="en-US" altLang="ja-JP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Policy, </a:t>
            </a:r>
            <a:endParaRPr lang="en-US" altLang="ja-JP" sz="2800" b="1" dirty="0" smtClean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>
              <a:lnSpc>
                <a:spcPts val="2800"/>
              </a:lnSpc>
              <a:defRPr/>
            </a:pPr>
            <a:r>
              <a:rPr lang="en-US" altLang="ja-JP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facilitation </a:t>
            </a:r>
            <a:r>
              <a:rPr lang="en-US" altLang="ja-JP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between science and </a:t>
            </a:r>
            <a:r>
              <a:rPr lang="en-US" altLang="ja-JP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decision making</a:t>
            </a:r>
            <a:r>
              <a:rPr lang="en-US" altLang="ja-JP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 </a:t>
            </a:r>
            <a:endParaRPr lang="en-US" altLang="ja-JP" sz="2800" b="1" dirty="0" smtClean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>
              <a:lnSpc>
                <a:spcPts val="2800"/>
              </a:lnSpc>
              <a:defRPr/>
            </a:pPr>
            <a:r>
              <a:rPr lang="en-US" altLang="ja-JP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end-to-end </a:t>
            </a:r>
            <a:r>
              <a:rPr lang="en-US" altLang="ja-JP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approach, </a:t>
            </a:r>
            <a:endParaRPr lang="en-US" altLang="ja-JP" sz="2800" b="1" dirty="0" smtClean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>
              <a:lnSpc>
                <a:spcPts val="2800"/>
              </a:lnSpc>
              <a:defRPr/>
            </a:pPr>
            <a:r>
              <a:rPr lang="en-US" altLang="ja-JP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and </a:t>
            </a:r>
            <a:r>
              <a:rPr lang="en-US" altLang="ja-JP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water cycle integration.</a:t>
            </a:r>
            <a:endParaRPr lang="ja-JP" altLang="en-US" sz="28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20955" y="5987897"/>
            <a:ext cx="4237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ja-JP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Co-chairs</a:t>
            </a:r>
            <a:endParaRPr lang="ja-JP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>
              <a:defRPr/>
            </a:pPr>
            <a:r>
              <a:rPr lang="en-US" altLang="ja-JP" sz="2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Mr. </a:t>
            </a:r>
            <a:r>
              <a:rPr lang="en-US" altLang="ja-JP" sz="2000" b="1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Sewilam</a:t>
            </a:r>
            <a:r>
              <a:rPr lang="en-US" altLang="ja-JP" sz="2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and Ms. </a:t>
            </a:r>
            <a:r>
              <a:rPr lang="en-US" altLang="ja-JP" sz="20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Kamikawa</a:t>
            </a:r>
            <a:endParaRPr lang="en-US" altLang="ja-JP" sz="20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5196" t="20160" r="52380" b="69529"/>
          <a:stretch/>
        </p:blipFill>
        <p:spPr>
          <a:xfrm>
            <a:off x="3667243" y="284404"/>
            <a:ext cx="4857514" cy="67396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-105508" y="1020887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Interactive Dialogue </a:t>
            </a:r>
          </a:p>
          <a:p>
            <a:pPr algn="ctr" defTabSz="457200"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Water for Climate, Resilience and Environment</a:t>
            </a:r>
            <a:endParaRPr lang="ja-JP" altLang="en-US" sz="24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9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 txBox="1">
            <a:spLocks/>
          </p:cNvSpPr>
          <p:nvPr/>
        </p:nvSpPr>
        <p:spPr>
          <a:xfrm>
            <a:off x="11454495" y="23447"/>
            <a:ext cx="718457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z="2400" b="1" smtClean="0">
                <a:solidFill>
                  <a:prstClr val="white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ja-JP" sz="2400" b="1" dirty="0">
              <a:solidFill>
                <a:prstClr val="white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83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73"/>
    </mc:Choice>
    <mc:Fallback xmlns="">
      <p:transition spd="slow" advTm="55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358221" y="188641"/>
            <a:ext cx="11500698" cy="51571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/>
            <a:endParaRPr lang="ja-JP" alt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358220" y="2210348"/>
            <a:ext cx="4380506" cy="3519401"/>
          </a:xfrm>
          <a:prstGeom prst="roundRect">
            <a:avLst/>
          </a:prstGeom>
          <a:solidFill>
            <a:srgbClr val="00B050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7462266" y="2210348"/>
            <a:ext cx="4396653" cy="3519401"/>
          </a:xfrm>
          <a:prstGeom prst="roundRect">
            <a:avLst/>
          </a:prstGeom>
          <a:solidFill>
            <a:srgbClr val="00B0F0">
              <a:alpha val="3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641023" y="2883858"/>
            <a:ext cx="10935092" cy="3603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Extremes                          </a:t>
            </a:r>
            <a:r>
              <a:rPr lang="ja-JP" altLang="en-US" sz="2400" dirty="0">
                <a:solidFill>
                  <a:srgbClr val="FFFFFF"/>
                </a:solidFill>
                <a:latin typeface="Arial"/>
                <a:cs typeface="Arial"/>
              </a:rPr>
              <a:t>　　</a:t>
            </a: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                </a:t>
            </a:r>
            <a:r>
              <a:rPr lang="en-US" altLang="ja-JP" sz="2400" dirty="0" smtClean="0">
                <a:solidFill>
                  <a:srgbClr val="FFFFFF"/>
                </a:solidFill>
                <a:latin typeface="Arial"/>
                <a:cs typeface="Arial"/>
              </a:rPr>
              <a:t>              Floods/Droughts 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4331779" y="2134072"/>
            <a:ext cx="3600450" cy="4144180"/>
          </a:xfrm>
          <a:prstGeom prst="ellipse">
            <a:avLst/>
          </a:prstGeom>
          <a:solidFill>
            <a:srgbClr val="FFFF00">
              <a:alpha val="41176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 altLang="ja-JP" sz="2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279577" y="1702272"/>
            <a:ext cx="2008187" cy="431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800" dirty="0">
                <a:solidFill>
                  <a:srgbClr val="FFFFFF"/>
                </a:solidFill>
                <a:latin typeface="Arial"/>
                <a:cs typeface="Arial"/>
              </a:rPr>
              <a:t>mitigation</a:t>
            </a:r>
            <a:endParaRPr lang="ja-JP" alt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7976244" y="1702272"/>
            <a:ext cx="2008188" cy="431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800" dirty="0">
                <a:solidFill>
                  <a:srgbClr val="FFFFFF"/>
                </a:solidFill>
                <a:latin typeface="Arial"/>
                <a:cs typeface="Arial"/>
              </a:rPr>
              <a:t>adaptation</a:t>
            </a:r>
            <a:endParaRPr lang="ja-JP" alt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9816" name="テキスト ボックス 4"/>
          <p:cNvSpPr txBox="1">
            <a:spLocks noChangeArrowheads="1"/>
          </p:cNvSpPr>
          <p:nvPr/>
        </p:nvSpPr>
        <p:spPr bwMode="auto">
          <a:xfrm>
            <a:off x="886919" y="3861550"/>
            <a:ext cx="2855394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ja-JP" sz="2800" b="1" dirty="0" smtClean="0">
                <a:solidFill>
                  <a:srgbClr val="FFFFFF"/>
                </a:solidFill>
                <a:ea typeface="ＭＳ Ｐゴシック" panose="020B0600070205080204" pitchFamily="50" charset="-128"/>
              </a:rPr>
              <a:t>Climate System</a:t>
            </a:r>
            <a:endParaRPr lang="ja-JP" altLang="en-US" sz="2800" b="1" dirty="0">
              <a:solidFill>
                <a:srgbClr val="FFFF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19817" name="テキスト ボックス 5"/>
          <p:cNvSpPr txBox="1">
            <a:spLocks noChangeArrowheads="1"/>
          </p:cNvSpPr>
          <p:nvPr/>
        </p:nvSpPr>
        <p:spPr bwMode="auto">
          <a:xfrm>
            <a:off x="8122625" y="3877410"/>
            <a:ext cx="3736295" cy="63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ja-JP" sz="2400" b="1" dirty="0" smtClean="0">
                <a:solidFill>
                  <a:srgbClr val="FFFFFF"/>
                </a:solidFill>
                <a:ea typeface="ＭＳ Ｐゴシック" panose="020B0600070205080204" pitchFamily="50" charset="-128"/>
              </a:rPr>
              <a:t>Water</a:t>
            </a:r>
            <a:r>
              <a:rPr lang="ja-JP" altLang="en-US" sz="2400" b="1" dirty="0">
                <a:solidFill>
                  <a:srgbClr val="FFFFFF"/>
                </a:solidFill>
                <a:ea typeface="ＭＳ Ｐゴシック" panose="020B0600070205080204" pitchFamily="50" charset="-128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ea typeface="ＭＳ Ｐゴシック" panose="020B0600070205080204" pitchFamily="50" charset="-128"/>
              </a:rPr>
              <a:t>Resources</a:t>
            </a:r>
            <a:endParaRPr lang="en-US" altLang="ja-JP" sz="2400" b="1" dirty="0">
              <a:solidFill>
                <a:srgbClr val="FFFFFF"/>
              </a:solidFill>
              <a:ea typeface="ＭＳ Ｐゴシック" panose="020B0600070205080204" pitchFamily="50" charset="-128"/>
            </a:endParaRPr>
          </a:p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ja-JP" sz="2400" b="1" dirty="0" smtClean="0">
                <a:solidFill>
                  <a:srgbClr val="FFFFFF"/>
                </a:solidFill>
                <a:ea typeface="ＭＳ Ｐゴシック" panose="020B0600070205080204" pitchFamily="50" charset="-128"/>
              </a:rPr>
              <a:t>Management System</a:t>
            </a:r>
            <a:endParaRPr lang="ja-JP" altLang="en-US" sz="2400" b="1" dirty="0">
              <a:solidFill>
                <a:srgbClr val="FFFF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55306" name="テキスト ボックス 6"/>
          <p:cNvSpPr txBox="1">
            <a:spLocks noChangeArrowheads="1"/>
          </p:cNvSpPr>
          <p:nvPr/>
        </p:nvSpPr>
        <p:spPr bwMode="auto">
          <a:xfrm>
            <a:off x="4884179" y="3204276"/>
            <a:ext cx="2542091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ja-JP" b="1" dirty="0">
                <a:solidFill>
                  <a:srgbClr val="FFFFFF"/>
                </a:solidFill>
                <a:ea typeface="ＭＳ Ｐゴシック" panose="020B0600070205080204" pitchFamily="50" charset="-128"/>
              </a:rPr>
              <a:t>Water Cycle</a:t>
            </a:r>
            <a:endParaRPr lang="ja-JP" altLang="en-US" b="1" dirty="0">
              <a:solidFill>
                <a:srgbClr val="FFFF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5571860" y="3776715"/>
            <a:ext cx="1162582" cy="3040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5542424" y="4884834"/>
            <a:ext cx="1221455" cy="30409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Urban 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5479946" y="4146981"/>
            <a:ext cx="1346411" cy="301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6224589" y="1486373"/>
            <a:ext cx="885" cy="33059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弧 23"/>
          <p:cNvSpPr/>
          <p:nvPr/>
        </p:nvSpPr>
        <p:spPr>
          <a:xfrm flipH="1">
            <a:off x="4208463" y="1989612"/>
            <a:ext cx="3889375" cy="4571134"/>
          </a:xfrm>
          <a:prstGeom prst="arc">
            <a:avLst>
              <a:gd name="adj1" fmla="val 16177912"/>
              <a:gd name="adj2" fmla="val 21576312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円弧 24"/>
          <p:cNvSpPr/>
          <p:nvPr/>
        </p:nvSpPr>
        <p:spPr>
          <a:xfrm>
            <a:off x="4208464" y="1989612"/>
            <a:ext cx="3889375" cy="4571134"/>
          </a:xfrm>
          <a:prstGeom prst="arc">
            <a:avLst>
              <a:gd name="adj1" fmla="val 16177912"/>
              <a:gd name="adj2" fmla="val 27646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6" name="円弧 25"/>
          <p:cNvSpPr/>
          <p:nvPr/>
        </p:nvSpPr>
        <p:spPr>
          <a:xfrm flipV="1">
            <a:off x="4208464" y="1989610"/>
            <a:ext cx="3889375" cy="4409626"/>
          </a:xfrm>
          <a:prstGeom prst="arc">
            <a:avLst>
              <a:gd name="adj1" fmla="val 16177912"/>
              <a:gd name="adj2" fmla="val 21578957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" name="円弧 26"/>
          <p:cNvSpPr/>
          <p:nvPr/>
        </p:nvSpPr>
        <p:spPr>
          <a:xfrm flipH="1" flipV="1">
            <a:off x="4208463" y="2059460"/>
            <a:ext cx="3889375" cy="4369619"/>
          </a:xfrm>
          <a:prstGeom prst="arc">
            <a:avLst>
              <a:gd name="adj1" fmla="val 16115318"/>
              <a:gd name="adj2" fmla="val 2157631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 flipH="1" flipV="1">
            <a:off x="5937251" y="1486373"/>
            <a:ext cx="13093" cy="33059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角丸四角形 39"/>
          <p:cNvSpPr/>
          <p:nvPr/>
        </p:nvSpPr>
        <p:spPr>
          <a:xfrm>
            <a:off x="1055801" y="1007763"/>
            <a:ext cx="10067827" cy="4786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800" dirty="0">
                <a:solidFill>
                  <a:srgbClr val="FFFFFF"/>
                </a:solidFill>
                <a:latin typeface="Arial"/>
                <a:cs typeface="Arial"/>
              </a:rPr>
              <a:t>Coordinated and Integrated Efforts for Working Together</a:t>
            </a:r>
            <a:endParaRPr lang="ja-JP" alt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 rot="5400000">
            <a:off x="8157219" y="1594322"/>
            <a:ext cx="21590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rot="5400000">
            <a:off x="3819451" y="1594322"/>
            <a:ext cx="21590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角丸四角形 33"/>
          <p:cNvSpPr/>
          <p:nvPr/>
        </p:nvSpPr>
        <p:spPr>
          <a:xfrm>
            <a:off x="641023" y="2463097"/>
            <a:ext cx="10935092" cy="3603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Regime </a:t>
            </a:r>
            <a:r>
              <a:rPr lang="en-US" altLang="ja-JP" sz="2400" dirty="0" smtClean="0">
                <a:solidFill>
                  <a:srgbClr val="FFFFFF"/>
                </a:solidFill>
                <a:latin typeface="Arial"/>
                <a:cs typeface="Arial"/>
              </a:rPr>
              <a:t>Shift                                                                Space/Time</a:t>
            </a:r>
            <a:r>
              <a:rPr lang="ja-JP" altLang="en-US" sz="2400" dirty="0">
                <a:solidFill>
                  <a:srgbClr val="FFFFFF"/>
                </a:solidFill>
                <a:latin typeface="Arial"/>
                <a:cs typeface="Arial"/>
              </a:rPr>
              <a:t>　</a:t>
            </a:r>
          </a:p>
        </p:txBody>
      </p:sp>
      <p:sp>
        <p:nvSpPr>
          <p:cNvPr id="29" name="下矢印 28"/>
          <p:cNvSpPr/>
          <p:nvPr/>
        </p:nvSpPr>
        <p:spPr>
          <a:xfrm flipV="1">
            <a:off x="5908612" y="746527"/>
            <a:ext cx="446782" cy="200838"/>
          </a:xfrm>
          <a:prstGeom prst="downArrow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0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5228346" y="4514568"/>
            <a:ext cx="1849611" cy="3040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Ecosystem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5647736" y="5255099"/>
            <a:ext cx="1010831" cy="30409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 err="1">
                <a:solidFill>
                  <a:srgbClr val="FFFFFF"/>
                </a:solidFill>
                <a:latin typeface="Arial"/>
                <a:cs typeface="Arial"/>
              </a:rPr>
              <a:t>QoL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4547418" y="1815397"/>
            <a:ext cx="3169171" cy="360363"/>
          </a:xfrm>
          <a:prstGeom prst="roundRect">
            <a:avLst/>
          </a:prstGeom>
          <a:solidFill>
            <a:srgbClr val="FF99FF">
              <a:alpha val="85098"/>
            </a:srgb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800" b="1" dirty="0">
                <a:solidFill>
                  <a:srgbClr val="FFFFFF"/>
                </a:solidFill>
                <a:latin typeface="Arial"/>
                <a:cs typeface="Arial"/>
              </a:rPr>
              <a:t>Climate Change</a:t>
            </a:r>
            <a:endParaRPr lang="ja-JP" alt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0295AA5-311E-48FF-B5DF-EF17EBE9DC1C}"/>
              </a:ext>
            </a:extLst>
          </p:cNvPr>
          <p:cNvSpPr txBox="1"/>
          <p:nvPr/>
        </p:nvSpPr>
        <p:spPr>
          <a:xfrm>
            <a:off x="381654" y="170589"/>
            <a:ext cx="11500699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en-US" altLang="ja-JP" sz="2800" dirty="0">
                <a:solidFill>
                  <a:srgbClr val="FFFF00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Transformative Step </a:t>
            </a:r>
            <a:r>
              <a:rPr kumimoji="0" lang="ja-JP" altLang="en-US" sz="2800" dirty="0">
                <a:solidFill>
                  <a:srgbClr val="FFFF00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ｔｏｗａｒｄｓ</a:t>
            </a:r>
            <a:r>
              <a:rPr kumimoji="0" lang="en-US" altLang="ja-JP" sz="2800" dirty="0">
                <a:solidFill>
                  <a:srgbClr val="FFFFFF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 a </a:t>
            </a:r>
            <a:r>
              <a:rPr kumimoji="0" lang="en-US" altLang="ja-JP" sz="2800" dirty="0">
                <a:solidFill>
                  <a:srgbClr val="99FF99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Sustainable</a:t>
            </a:r>
            <a:r>
              <a:rPr kumimoji="0" lang="en-US" altLang="ja-JP" sz="2800" dirty="0">
                <a:solidFill>
                  <a:srgbClr val="FFFFFF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 and </a:t>
            </a:r>
            <a:r>
              <a:rPr kumimoji="0" lang="en-US" altLang="ja-JP" sz="2800" dirty="0">
                <a:solidFill>
                  <a:srgbClr val="FF99CC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Resilient</a:t>
            </a:r>
            <a:r>
              <a:rPr kumimoji="0" lang="en-US" altLang="ja-JP" sz="2800" dirty="0">
                <a:solidFill>
                  <a:srgbClr val="FFFFFF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 Path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5491016" y="5719634"/>
            <a:ext cx="1324271" cy="30409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Poverty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0CDCA0C-95A7-4999-9629-E7CFED56FD0A}"/>
              </a:ext>
            </a:extLst>
          </p:cNvPr>
          <p:cNvSpPr txBox="1"/>
          <p:nvPr/>
        </p:nvSpPr>
        <p:spPr>
          <a:xfrm>
            <a:off x="358220" y="5893692"/>
            <a:ext cx="4286647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323">
              <a:defRPr/>
            </a:pPr>
            <a:r>
              <a:rPr lang="en-US" altLang="ja-JP" sz="2400" b="1" dirty="0" smtClean="0">
                <a:latin typeface="Arial"/>
                <a:ea typeface="ＭＳ Ｐゴシック" pitchFamily="50" charset="-128"/>
              </a:rPr>
              <a:t>Water-Food-Energy Nexus</a:t>
            </a:r>
            <a:r>
              <a:rPr lang="ja-JP" altLang="en-US" sz="2400" b="1" dirty="0" smtClean="0">
                <a:latin typeface="Arial"/>
                <a:ea typeface="ＭＳ Ｐゴシック" pitchFamily="50" charset="-128"/>
              </a:rPr>
              <a:t>　</a:t>
            </a:r>
            <a:r>
              <a:rPr lang="en-US" altLang="ja-JP" sz="2400" b="1" dirty="0" smtClean="0">
                <a:latin typeface="Arial"/>
                <a:ea typeface="ＭＳ Ｐゴシック" pitchFamily="50" charset="-128"/>
              </a:rPr>
              <a:t>Monitoring and Prediction</a:t>
            </a:r>
            <a:endParaRPr lang="ja-JP" altLang="en-US" sz="2400" b="1" dirty="0"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661436" y="5893692"/>
            <a:ext cx="4165764" cy="830997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323"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/>
                <a:cs typeface="Arial"/>
              </a:rPr>
              <a:t>Online Synthesis </a:t>
            </a:r>
          </a:p>
          <a:p>
            <a:pPr algn="ctr" defTabSz="914323"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/>
                <a:cs typeface="Arial"/>
              </a:rPr>
              <a:t>Facilitation</a:t>
            </a:r>
            <a:endParaRPr lang="ja-JP" altLang="en-US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82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B3AB35C-5FA9-4CA0-A551-295453967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42" t="90891" r="30231" b="6904"/>
          <a:stretch/>
        </p:blipFill>
        <p:spPr>
          <a:xfrm>
            <a:off x="1012979" y="3252470"/>
            <a:ext cx="960475" cy="235447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2C4E65F-10D2-44C5-891D-D71F9AD02481}"/>
              </a:ext>
            </a:extLst>
          </p:cNvPr>
          <p:cNvGrpSpPr/>
          <p:nvPr/>
        </p:nvGrpSpPr>
        <p:grpSpPr>
          <a:xfrm>
            <a:off x="628254" y="237267"/>
            <a:ext cx="4131413" cy="3070151"/>
            <a:chOff x="5024503" y="3582059"/>
            <a:chExt cx="4131413" cy="307015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EA2268B-5155-4FDE-A0B8-F9BC0AE50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05" t="61086" r="62171" b="10879"/>
            <a:stretch/>
          </p:blipFill>
          <p:spPr>
            <a:xfrm>
              <a:off x="5564630" y="4651752"/>
              <a:ext cx="2094441" cy="2000458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D1B20C4-D5EB-4264-B2AB-41DCDA462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24" t="60347" r="53495" b="26051"/>
            <a:stretch/>
          </p:blipFill>
          <p:spPr>
            <a:xfrm>
              <a:off x="7900590" y="5306122"/>
              <a:ext cx="908352" cy="1065216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D210EFB-8C17-4CE3-AF0A-51AFDD53A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99" t="60346" r="81723" b="32437"/>
            <a:stretch/>
          </p:blipFill>
          <p:spPr>
            <a:xfrm>
              <a:off x="7827128" y="4444368"/>
              <a:ext cx="1148697" cy="613793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3DFA34F-13FB-4BEE-8EAF-B5D826151FF8}"/>
                </a:ext>
              </a:extLst>
            </p:cNvPr>
            <p:cNvSpPr txBox="1"/>
            <p:nvPr/>
          </p:nvSpPr>
          <p:spPr>
            <a:xfrm>
              <a:off x="5024503" y="3582059"/>
              <a:ext cx="41314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23">
                <a:defRPr/>
              </a:pPr>
              <a:r>
                <a:rPr lang="en-US" altLang="ja-JP" sz="2400" dirty="0">
                  <a:solidFill>
                    <a:srgbClr val="000000"/>
                  </a:solidFill>
                  <a:ea typeface="ＭＳ Ｐゴシック"/>
                </a:rPr>
                <a:t>Overall</a:t>
              </a:r>
              <a:r>
                <a:rPr lang="ja-JP" altLang="en-US" sz="2400" dirty="0">
                  <a:solidFill>
                    <a:srgbClr val="000000"/>
                  </a:solidFill>
                  <a:ea typeface="ＭＳ Ｐゴシック"/>
                </a:rPr>
                <a:t> </a:t>
              </a:r>
              <a:r>
                <a:rPr lang="en-US" altLang="ja-JP" sz="2400" dirty="0">
                  <a:solidFill>
                    <a:srgbClr val="000000"/>
                  </a:solidFill>
                  <a:ea typeface="ＭＳ Ｐゴシック"/>
                </a:rPr>
                <a:t>Human</a:t>
              </a:r>
              <a:r>
                <a:rPr lang="ja-JP" altLang="en-US" sz="2400" dirty="0">
                  <a:solidFill>
                    <a:srgbClr val="000000"/>
                  </a:solidFill>
                  <a:ea typeface="ＭＳ Ｐゴシック"/>
                </a:rPr>
                <a:t> </a:t>
              </a:r>
              <a:r>
                <a:rPr lang="en-US" altLang="ja-JP" sz="2400" dirty="0">
                  <a:solidFill>
                    <a:srgbClr val="000000"/>
                  </a:solidFill>
                  <a:ea typeface="ＭＳ Ｐゴシック"/>
                </a:rPr>
                <a:t>Loss Events Worldwide 1980-2018</a:t>
              </a:r>
              <a:endParaRPr lang="ja-JP" altLang="en-US" sz="2400" dirty="0">
                <a:solidFill>
                  <a:srgbClr val="000000"/>
                </a:solidFill>
                <a:ea typeface="ＭＳ Ｐゴシック"/>
              </a:endParaRP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42A70D07-38DC-4EFA-B45E-E7B7C9998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92" t="91146" r="43204" b="7090"/>
          <a:stretch/>
        </p:blipFill>
        <p:spPr>
          <a:xfrm>
            <a:off x="2841355" y="3052375"/>
            <a:ext cx="1922087" cy="192473"/>
          </a:xfrm>
          <a:prstGeom prst="rect">
            <a:avLst/>
          </a:prstGeom>
        </p:spPr>
      </p:pic>
      <p:sp>
        <p:nvSpPr>
          <p:cNvPr id="17" name="円弧 16">
            <a:extLst>
              <a:ext uri="{FF2B5EF4-FFF2-40B4-BE49-F238E27FC236}">
                <a16:creationId xmlns:a16="http://schemas.microsoft.com/office/drawing/2014/main" id="{4976D03F-FC2B-4C75-A2FA-2A0E8D581BF1}"/>
              </a:ext>
            </a:extLst>
          </p:cNvPr>
          <p:cNvSpPr/>
          <p:nvPr/>
        </p:nvSpPr>
        <p:spPr>
          <a:xfrm rot="4988098">
            <a:off x="1562102" y="1710995"/>
            <a:ext cx="1289489" cy="1253459"/>
          </a:xfrm>
          <a:prstGeom prst="arc">
            <a:avLst>
              <a:gd name="adj1" fmla="val 14858977"/>
              <a:gd name="adj2" fmla="val 11232082"/>
            </a:avLst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014CA82-94F4-4BFE-8B7B-EFAF072E678D}"/>
              </a:ext>
            </a:extLst>
          </p:cNvPr>
          <p:cNvSpPr txBox="1"/>
          <p:nvPr/>
        </p:nvSpPr>
        <p:spPr>
          <a:xfrm>
            <a:off x="5636774" y="3598958"/>
            <a:ext cx="5637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ja-JP" sz="2400" dirty="0">
                <a:solidFill>
                  <a:prstClr val="black"/>
                </a:solidFill>
                <a:ea typeface="ＭＳ Ｐゴシック" panose="020B0600070205080204" pitchFamily="50" charset="-128"/>
              </a:rPr>
              <a:t>Economic losses (relative to GDP) caused </a:t>
            </a:r>
          </a:p>
          <a:p>
            <a:pPr defTabSz="457200">
              <a:defRPr/>
            </a:pPr>
            <a:r>
              <a:rPr lang="en-US" altLang="ja-JP" sz="2400" dirty="0">
                <a:solidFill>
                  <a:prstClr val="black"/>
                </a:solidFill>
                <a:ea typeface="ＭＳ Ｐゴシック" panose="020B0600070205080204" pitchFamily="50" charset="-128"/>
              </a:rPr>
              <a:t>by climate-related disasters, 1998-2017 (%)</a:t>
            </a:r>
            <a:endParaRPr lang="ja-JP" altLang="en-US" sz="2400" dirty="0">
              <a:solidFill>
                <a:prstClr val="black"/>
              </a:solidFill>
              <a:ea typeface="ＭＳ Ｐゴシック" panose="020B060007020508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73EFEC5-4605-4E20-A748-D0603C6FFC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59" t="37400" r="8262" b="12200"/>
          <a:stretch/>
        </p:blipFill>
        <p:spPr>
          <a:xfrm>
            <a:off x="6070990" y="4553786"/>
            <a:ext cx="2807898" cy="232816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EF4FFA0-79B9-47F8-83A3-F8CFA442D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41" t="89780" r="26232" b="6060"/>
          <a:stretch/>
        </p:blipFill>
        <p:spPr>
          <a:xfrm>
            <a:off x="8570966" y="4553785"/>
            <a:ext cx="1245939" cy="33176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9574F77-276F-4DF4-A561-F81DE5A62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87" t="89780" r="57221" b="6723"/>
          <a:stretch/>
        </p:blipFill>
        <p:spPr>
          <a:xfrm>
            <a:off x="7108736" y="5620221"/>
            <a:ext cx="1976330" cy="27890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0D6AE10-9652-4FC0-9E45-3C2F7C838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70" t="89780" r="74957" b="5658"/>
          <a:stretch/>
        </p:blipFill>
        <p:spPr>
          <a:xfrm>
            <a:off x="6797975" y="6105007"/>
            <a:ext cx="1298926" cy="36385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02BD0BE-1ACA-4EEF-83CE-A75178669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77" t="89780" r="39333" b="6171"/>
          <a:stretch/>
        </p:blipFill>
        <p:spPr>
          <a:xfrm>
            <a:off x="7637255" y="5091424"/>
            <a:ext cx="1976048" cy="322919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D02F134-D582-4131-A4B6-FC23B6D467AC}"/>
              </a:ext>
            </a:extLst>
          </p:cNvPr>
          <p:cNvGrpSpPr/>
          <p:nvPr/>
        </p:nvGrpSpPr>
        <p:grpSpPr>
          <a:xfrm>
            <a:off x="628254" y="3628974"/>
            <a:ext cx="4131413" cy="3007698"/>
            <a:chOff x="4950500" y="223887"/>
            <a:chExt cx="4131413" cy="3007698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9709FA49-1986-4FA2-BCF7-169F4C2C4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313" t="31175" r="16964" b="39759"/>
            <a:stretch/>
          </p:blipFill>
          <p:spPr>
            <a:xfrm>
              <a:off x="5656991" y="1129106"/>
              <a:ext cx="3181697" cy="2102479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B4FC289B-3395-48F8-BA37-FC673C8EC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329" t="29971" r="45262" b="55205"/>
            <a:stretch/>
          </p:blipFill>
          <p:spPr>
            <a:xfrm>
              <a:off x="8080849" y="2100506"/>
              <a:ext cx="1001064" cy="1072284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34EDDA0D-A076-4822-B4E2-F715A565C188}"/>
                </a:ext>
              </a:extLst>
            </p:cNvPr>
            <p:cNvSpPr txBox="1"/>
            <p:nvPr/>
          </p:nvSpPr>
          <p:spPr>
            <a:xfrm>
              <a:off x="4950500" y="223887"/>
              <a:ext cx="4013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23">
                <a:defRPr/>
              </a:pPr>
              <a:r>
                <a:rPr lang="en-US" altLang="ja-JP" sz="2400" dirty="0">
                  <a:solidFill>
                    <a:srgbClr val="000000"/>
                  </a:solidFill>
                  <a:ea typeface="ＭＳ Ｐゴシック"/>
                </a:rPr>
                <a:t>Overall</a:t>
              </a:r>
              <a:r>
                <a:rPr lang="ja-JP" altLang="en-US" sz="2400" dirty="0">
                  <a:solidFill>
                    <a:srgbClr val="000000"/>
                  </a:solidFill>
                  <a:ea typeface="ＭＳ Ｐゴシック"/>
                </a:rPr>
                <a:t> </a:t>
              </a:r>
              <a:r>
                <a:rPr lang="en-US" altLang="ja-JP" sz="2400" dirty="0">
                  <a:solidFill>
                    <a:srgbClr val="000000"/>
                  </a:solidFill>
                  <a:ea typeface="ＭＳ Ｐゴシック"/>
                </a:rPr>
                <a:t>Economic</a:t>
              </a:r>
              <a:r>
                <a:rPr lang="ja-JP" altLang="en-US" sz="2400" dirty="0">
                  <a:solidFill>
                    <a:srgbClr val="000000"/>
                  </a:solidFill>
                  <a:ea typeface="ＭＳ Ｐゴシック"/>
                </a:rPr>
                <a:t> </a:t>
              </a:r>
              <a:r>
                <a:rPr lang="en-US" altLang="ja-JP" sz="2400" dirty="0">
                  <a:solidFill>
                    <a:srgbClr val="000000"/>
                  </a:solidFill>
                  <a:ea typeface="ＭＳ Ｐゴシック"/>
                </a:rPr>
                <a:t>Loss Events Worldwide 1980-2018</a:t>
              </a:r>
              <a:endParaRPr lang="ja-JP" altLang="en-US" sz="2400" dirty="0">
                <a:solidFill>
                  <a:srgbClr val="000000"/>
                </a:solidFill>
                <a:ea typeface="ＭＳ Ｐゴシック"/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0348C39-59FF-40D6-8104-E9D0D0B941B0}"/>
              </a:ext>
            </a:extLst>
          </p:cNvPr>
          <p:cNvGrpSpPr/>
          <p:nvPr/>
        </p:nvGrpSpPr>
        <p:grpSpPr>
          <a:xfrm>
            <a:off x="874967" y="5964036"/>
            <a:ext cx="868392" cy="762359"/>
            <a:chOff x="5197214" y="2558949"/>
            <a:chExt cx="868392" cy="762359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E532261D-8AAC-4BFD-8717-DDA9D5530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87" t="90821" r="68994" b="6600"/>
            <a:stretch/>
          </p:blipFill>
          <p:spPr>
            <a:xfrm>
              <a:off x="5449094" y="2558949"/>
              <a:ext cx="241885" cy="281942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31F3472-A0FE-4413-BFBA-4ECDF7A01D29}"/>
                </a:ext>
              </a:extLst>
            </p:cNvPr>
            <p:cNvSpPr txBox="1"/>
            <p:nvPr/>
          </p:nvSpPr>
          <p:spPr>
            <a:xfrm>
              <a:off x="5197214" y="2764104"/>
              <a:ext cx="868392" cy="55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ts val="1800"/>
                </a:lnSpc>
                <a:defRPr/>
              </a:pPr>
              <a:r>
                <a:rPr lang="en-US" altLang="ja-JP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Upper middle</a:t>
              </a:r>
              <a:endParaRPr lang="ja-JP" altLang="en-US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2" name="円弧 31">
            <a:extLst>
              <a:ext uri="{FF2B5EF4-FFF2-40B4-BE49-F238E27FC236}">
                <a16:creationId xmlns:a16="http://schemas.microsoft.com/office/drawing/2014/main" id="{E6ED388A-40EC-47B6-965E-BCB960743E11}"/>
              </a:ext>
            </a:extLst>
          </p:cNvPr>
          <p:cNvSpPr/>
          <p:nvPr/>
        </p:nvSpPr>
        <p:spPr>
          <a:xfrm>
            <a:off x="1738214" y="5011584"/>
            <a:ext cx="1289489" cy="1253459"/>
          </a:xfrm>
          <a:prstGeom prst="arc">
            <a:avLst>
              <a:gd name="adj1" fmla="val 16200000"/>
              <a:gd name="adj2" fmla="val 11232082"/>
            </a:avLst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3" name="タイトル 1">
            <a:extLst>
              <a:ext uri="{FF2B5EF4-FFF2-40B4-BE49-F238E27FC236}">
                <a16:creationId xmlns:a16="http://schemas.microsoft.com/office/drawing/2014/main" id="{49F4DEFF-81F7-4313-BBE8-425CDB299AC9}"/>
              </a:ext>
            </a:extLst>
          </p:cNvPr>
          <p:cNvSpPr txBox="1">
            <a:spLocks/>
          </p:cNvSpPr>
          <p:nvPr/>
        </p:nvSpPr>
        <p:spPr bwMode="auto">
          <a:xfrm>
            <a:off x="5098829" y="237267"/>
            <a:ext cx="6528544" cy="312312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9pPr>
          </a:lstStyle>
          <a:p>
            <a:pPr defTabSz="457200">
              <a:defRPr/>
            </a:pPr>
            <a:endParaRPr lang="en-US" altLang="ja-JP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295AA5-311E-48FF-B5DF-EF17EBE9DC1C}"/>
              </a:ext>
            </a:extLst>
          </p:cNvPr>
          <p:cNvSpPr txBox="1"/>
          <p:nvPr/>
        </p:nvSpPr>
        <p:spPr>
          <a:xfrm>
            <a:off x="5095054" y="333584"/>
            <a:ext cx="6532319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600"/>
              </a:spcAft>
              <a:defRPr/>
            </a:pPr>
            <a:r>
              <a:rPr kumimoji="0" lang="en-US" altLang="ja-JP" sz="28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The 2030 Agenda</a:t>
            </a:r>
          </a:p>
          <a:p>
            <a:pPr algn="ctr" defTabSz="457200">
              <a:lnSpc>
                <a:spcPts val="2600"/>
              </a:lnSpc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We are determined to take </a:t>
            </a:r>
          </a:p>
          <a:p>
            <a:pPr algn="ctr" defTabSz="457200">
              <a:lnSpc>
                <a:spcPts val="2600"/>
              </a:lnSpc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the bold and </a:t>
            </a:r>
            <a:r>
              <a:rPr kumimoji="0" lang="en-US" altLang="ja-JP" sz="2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transformative steps </a:t>
            </a:r>
          </a:p>
          <a:p>
            <a:pPr algn="ctr" defTabSz="457200">
              <a:lnSpc>
                <a:spcPts val="2600"/>
              </a:lnSpc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which are urgently needed to </a:t>
            </a:r>
          </a:p>
          <a:p>
            <a:pPr algn="ctr" defTabSz="457200">
              <a:lnSpc>
                <a:spcPts val="2600"/>
              </a:lnSpc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shift the world onto </a:t>
            </a:r>
          </a:p>
          <a:p>
            <a:pPr algn="ctr" defTabSz="457200">
              <a:lnSpc>
                <a:spcPts val="2600"/>
              </a:lnSpc>
              <a:defRPr/>
            </a:pPr>
            <a:r>
              <a:rPr kumimoji="0" lang="en-US" altLang="ja-JP" sz="24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 sustainable and resilient path</a:t>
            </a:r>
            <a:r>
              <a:rPr kumimoji="0"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.</a:t>
            </a:r>
          </a:p>
          <a:p>
            <a:pPr algn="ctr" defTabSz="457200">
              <a:lnSpc>
                <a:spcPts val="2600"/>
              </a:lnSpc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As we embark on this collective journey,</a:t>
            </a:r>
          </a:p>
          <a:p>
            <a:pPr algn="ctr" defTabSz="457200">
              <a:lnSpc>
                <a:spcPts val="2600"/>
              </a:lnSpc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we pledge that </a:t>
            </a:r>
            <a:r>
              <a:rPr kumimoji="0" lang="en-US" altLang="ja-JP" sz="2400" dirty="0">
                <a:solidFill>
                  <a:srgbClr val="0099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no one will be left behind</a:t>
            </a:r>
            <a:r>
              <a:rPr kumimoji="0"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. </a:t>
            </a:r>
            <a:endParaRPr kumimoji="0" lang="en-US" altLang="ja-JP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EC2F67C9-05FB-441B-8B96-145780F0B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37" t="91119" r="79129" b="6623"/>
          <a:stretch/>
        </p:blipFill>
        <p:spPr>
          <a:xfrm>
            <a:off x="2672275" y="6569133"/>
            <a:ext cx="915250" cy="253353"/>
          </a:xfrm>
          <a:prstGeom prst="rect">
            <a:avLst/>
          </a:prstGeom>
        </p:spPr>
      </p:pic>
      <p:sp>
        <p:nvSpPr>
          <p:cNvPr id="34" name="スライド番号プレースホルダー 1">
            <a:extLst>
              <a:ext uri="{FF2B5EF4-FFF2-40B4-BE49-F238E27FC236}">
                <a16:creationId xmlns:a16="http://schemas.microsoft.com/office/drawing/2014/main" id="{40152FA6-81F8-49BD-9689-DB586090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433" y="6377852"/>
            <a:ext cx="593010" cy="4000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F857F3-F2D2-4648-B594-C5C92356D09E}" type="slidenum">
              <a:rPr lang="en-US" altLang="ja-JP" sz="240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ja-JP" sz="2400" dirty="0">
              <a:solidFill>
                <a:prstClr val="black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D2C8BC6-53AE-4023-A26E-EBE31ED493B4}"/>
              </a:ext>
            </a:extLst>
          </p:cNvPr>
          <p:cNvSpPr/>
          <p:nvPr/>
        </p:nvSpPr>
        <p:spPr>
          <a:xfrm>
            <a:off x="3407232" y="2453605"/>
            <a:ext cx="1070065" cy="4682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3CD45E9-5A9A-4DA2-A0AE-6E8C5D83A66D}"/>
              </a:ext>
            </a:extLst>
          </p:cNvPr>
          <p:cNvSpPr/>
          <p:nvPr/>
        </p:nvSpPr>
        <p:spPr>
          <a:xfrm>
            <a:off x="3537525" y="4505835"/>
            <a:ext cx="1070065" cy="4682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DCBE2CB-CD56-4717-B73F-52B3042640B1}"/>
              </a:ext>
            </a:extLst>
          </p:cNvPr>
          <p:cNvSpPr/>
          <p:nvPr/>
        </p:nvSpPr>
        <p:spPr>
          <a:xfrm>
            <a:off x="5979842" y="4495800"/>
            <a:ext cx="4057280" cy="99381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defRPr/>
            </a:pPr>
            <a:endParaRPr lang="ja-JP" altLang="en-US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1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11"/>
    </mc:Choice>
    <mc:Fallback xmlns="">
      <p:transition spd="slow" advTm="53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" y="440327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Thank you for your attention.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2733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23"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Side event</a:t>
            </a:r>
          </a:p>
          <a:p>
            <a:pPr lvl="0" algn="ctr" defTabSz="914323"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Water-Energy-Food Nexus for Sustainable Development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295AA5-311E-48FF-B5DF-EF17EBE9DC1C}"/>
              </a:ext>
            </a:extLst>
          </p:cNvPr>
          <p:cNvSpPr txBox="1"/>
          <p:nvPr/>
        </p:nvSpPr>
        <p:spPr>
          <a:xfrm>
            <a:off x="1" y="2274771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ja-JP" sz="3200" b="1" dirty="0">
                <a:solidFill>
                  <a:srgbClr val="FFFFFF"/>
                </a:solidFill>
                <a:latin typeface="Arial"/>
                <a:cs typeface="Arial"/>
              </a:rPr>
              <a:t>Improvement of resilience </a:t>
            </a:r>
            <a:r>
              <a:rPr lang="en-US" altLang="ja-JP" sz="3200" b="1" dirty="0" smtClean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altLang="ja-JP" sz="3200" b="1" dirty="0">
                <a:solidFill>
                  <a:srgbClr val="FFFFFF"/>
                </a:solidFill>
                <a:latin typeface="Arial"/>
                <a:cs typeface="Arial"/>
              </a:rPr>
              <a:t>floods and droughts </a:t>
            </a:r>
          </a:p>
          <a:p>
            <a:pPr algn="ctr" defTabSz="457200">
              <a:defRPr/>
            </a:pPr>
            <a:r>
              <a:rPr lang="en-US" altLang="ja-JP" sz="3200" b="1" dirty="0">
                <a:solidFill>
                  <a:srgbClr val="FFFFFF"/>
                </a:solidFill>
                <a:latin typeface="Arial"/>
                <a:cs typeface="Arial"/>
              </a:rPr>
              <a:t>under climate change </a:t>
            </a:r>
            <a:r>
              <a:rPr lang="en-US" altLang="ja-JP" sz="3200" b="1" dirty="0" smtClean="0">
                <a:solidFill>
                  <a:srgbClr val="FFFFFF"/>
                </a:solidFill>
                <a:latin typeface="Arial"/>
                <a:cs typeface="Arial"/>
              </a:rPr>
              <a:t>and building </a:t>
            </a:r>
            <a:r>
              <a:rPr lang="en-US" altLang="ja-JP" sz="3200" b="1" dirty="0">
                <a:solidFill>
                  <a:srgbClr val="FFFFFF"/>
                </a:solidFill>
                <a:latin typeface="Arial"/>
                <a:cs typeface="Arial"/>
              </a:rPr>
              <a:t>a sustainable society</a:t>
            </a:r>
            <a:endParaRPr kumimoji="0" lang="en-US" altLang="ja-JP" sz="3200" b="1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2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 rot="10800000" flipV="1">
            <a:off x="534516" y="4"/>
            <a:ext cx="37498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cs typeface="Arial" panose="020B0604020202020204" pitchFamily="34" charset="0"/>
              </a:rPr>
              <a:t>IPCC/AR6/WG1, 2021</a:t>
            </a:r>
            <a:endParaRPr lang="en-US" altLang="ja-JP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91CD7D36-9E11-4C69-B7C2-21DE879F5D7D}"/>
              </a:ext>
            </a:extLst>
          </p:cNvPr>
          <p:cNvSpPr txBox="1">
            <a:spLocks/>
          </p:cNvSpPr>
          <p:nvPr/>
        </p:nvSpPr>
        <p:spPr>
          <a:xfrm>
            <a:off x="11279546" y="8458"/>
            <a:ext cx="871329" cy="330609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983">
              <a:defRPr/>
            </a:pPr>
            <a:fld id="{F36C87F6-986D-49E6-AF40-1B3A1EE8064D}" type="slidenum">
              <a:rPr lang="en-US" altLang="ja-JP" sz="2400">
                <a:solidFill>
                  <a:srgbClr val="000000"/>
                </a:solidFill>
                <a:latin typeface="Century Gothic"/>
                <a:ea typeface="ＭＳ Ｐゴシック" panose="020B0600070205080204" pitchFamily="50" charset="-128"/>
              </a:rPr>
              <a:pPr defTabSz="685983">
                <a:defRPr/>
              </a:pPr>
              <a:t>3</a:t>
            </a:fld>
            <a:endParaRPr lang="en-US" altLang="ja-JP" sz="2400" dirty="0">
              <a:solidFill>
                <a:srgbClr val="000000"/>
              </a:solidFill>
              <a:latin typeface="Century Gothic"/>
              <a:ea typeface="ＭＳ Ｐゴシック" panose="020B0600070205080204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/>
          <a:srcRect l="19584" t="39813" r="21250" b="28518"/>
          <a:stretch/>
        </p:blipFill>
        <p:spPr>
          <a:xfrm>
            <a:off x="4630958" y="1269838"/>
            <a:ext cx="7447176" cy="224084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21E2549-7059-4CCD-9D45-BA9A672F5B4B}"/>
              </a:ext>
            </a:extLst>
          </p:cNvPr>
          <p:cNvSpPr txBox="1"/>
          <p:nvPr/>
        </p:nvSpPr>
        <p:spPr>
          <a:xfrm>
            <a:off x="4761347" y="478969"/>
            <a:ext cx="723855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Projected </a:t>
            </a:r>
            <a:r>
              <a:rPr lang="en-US" altLang="ja-JP" sz="2400" dirty="0" smtClean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changes in annual maximum daily precipitation </a:t>
            </a:r>
          </a:p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 smtClean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at each global warming compared to the 1850-1900 baseline.</a:t>
            </a:r>
            <a:endParaRPr lang="ja-JP" altLang="en-US" sz="2400" dirty="0">
              <a:latin typeface="Arial Narrow" panose="020B0606020202030204" pitchFamily="34" charset="0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E8C7FA4-8261-4CBD-A17D-D3C0E962B403}"/>
              </a:ext>
            </a:extLst>
          </p:cNvPr>
          <p:cNvSpPr txBox="1"/>
          <p:nvPr/>
        </p:nvSpPr>
        <p:spPr>
          <a:xfrm>
            <a:off x="5135193" y="3670175"/>
            <a:ext cx="652095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Frequency of 1-in-10-year soil moisture drought </a:t>
            </a:r>
            <a:r>
              <a:rPr lang="en-US" altLang="ja-JP" sz="2400" dirty="0" smtClean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at </a:t>
            </a:r>
            <a:r>
              <a:rPr lang="en-US" altLang="ja-JP" sz="2400" dirty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each global warming compared to the 1850-1900 baseline.</a:t>
            </a:r>
            <a:endParaRPr lang="ja-JP" altLang="en-US" sz="2400" dirty="0">
              <a:latin typeface="Arial Narrow" panose="020B0606020202030204" pitchFamily="34" charset="0"/>
              <a:ea typeface="ＭＳ Ｐゴシック" panose="020B0600070205080204" pitchFamily="50" charset="-128"/>
              <a:cs typeface="Arial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/>
          <a:srcRect l="20833" t="48323" r="22083" b="22593"/>
          <a:stretch/>
        </p:blipFill>
        <p:spPr>
          <a:xfrm>
            <a:off x="4599340" y="4504532"/>
            <a:ext cx="7592658" cy="217602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/>
          <a:srcRect l="35424" t="59533" r="28004" b="10000"/>
          <a:stretch/>
        </p:blipFill>
        <p:spPr>
          <a:xfrm>
            <a:off x="166993" y="4395272"/>
            <a:ext cx="4484906" cy="2335094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/>
          <a:srcRect l="35611" t="22541" r="27942" b="46954"/>
          <a:stretch/>
        </p:blipFill>
        <p:spPr>
          <a:xfrm>
            <a:off x="166993" y="993431"/>
            <a:ext cx="4484906" cy="234595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4"/>
          <a:srcRect l="18631" t="25367" r="73768" b="67456"/>
          <a:stretch/>
        </p:blipFill>
        <p:spPr>
          <a:xfrm>
            <a:off x="3773370" y="1092071"/>
            <a:ext cx="933253" cy="55077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/>
          <a:srcRect l="18654" t="61630" r="73870" b="31093"/>
          <a:stretch/>
        </p:blipFill>
        <p:spPr>
          <a:xfrm>
            <a:off x="3773370" y="4474485"/>
            <a:ext cx="914399" cy="556258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21E2549-7059-4CCD-9D45-BA9A672F5B4B}"/>
              </a:ext>
            </a:extLst>
          </p:cNvPr>
          <p:cNvSpPr txBox="1"/>
          <p:nvPr/>
        </p:nvSpPr>
        <p:spPr>
          <a:xfrm>
            <a:off x="10779" y="478969"/>
            <a:ext cx="479733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 smtClean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Observed </a:t>
            </a:r>
            <a:r>
              <a:rPr lang="en-US" altLang="ja-JP" sz="2400" dirty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change in heavy precipitation </a:t>
            </a:r>
            <a:r>
              <a:rPr lang="en-US" altLang="ja-JP" sz="2400" dirty="0" smtClean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in </a:t>
            </a:r>
            <a:r>
              <a:rPr lang="en-US" altLang="ja-JP" sz="2400" dirty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the world's regions.</a:t>
            </a:r>
            <a:endParaRPr lang="ja-JP" altLang="en-US" sz="2400" dirty="0">
              <a:latin typeface="Arial Narrow" panose="020B0606020202030204" pitchFamily="34" charset="0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1E2549-7059-4CCD-9D45-BA9A672F5B4B}"/>
              </a:ext>
            </a:extLst>
          </p:cNvPr>
          <p:cNvSpPr txBox="1"/>
          <p:nvPr/>
        </p:nvSpPr>
        <p:spPr>
          <a:xfrm>
            <a:off x="10779" y="3670175"/>
            <a:ext cx="479733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 smtClean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Observed </a:t>
            </a:r>
            <a:r>
              <a:rPr lang="en-US" altLang="ja-JP" sz="2400" dirty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change in agricultural and ecological </a:t>
            </a:r>
            <a:r>
              <a:rPr lang="en-US" altLang="ja-JP" sz="2400" dirty="0" smtClean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drought in </a:t>
            </a:r>
            <a:r>
              <a:rPr lang="en-US" altLang="ja-JP" sz="2400" dirty="0">
                <a:latin typeface="Arial Narrow" panose="020B0606020202030204" pitchFamily="34" charset="0"/>
                <a:ea typeface="ＭＳ Ｐゴシック" panose="020B0600070205080204" pitchFamily="50" charset="-128"/>
                <a:cs typeface="Arial"/>
              </a:rPr>
              <a:t>the world's regions.</a:t>
            </a:r>
            <a:endParaRPr lang="ja-JP" altLang="en-US" sz="2400" dirty="0">
              <a:latin typeface="Arial Narrow" panose="020B0606020202030204" pitchFamily="34" charset="0"/>
              <a:ea typeface="ＭＳ Ｐゴシック" panose="020B060007020508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2130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358220" y="2210348"/>
            <a:ext cx="4380506" cy="3650618"/>
          </a:xfrm>
          <a:prstGeom prst="roundRect">
            <a:avLst/>
          </a:prstGeom>
          <a:solidFill>
            <a:srgbClr val="00B050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7462266" y="2210348"/>
            <a:ext cx="4396653" cy="3650618"/>
          </a:xfrm>
          <a:prstGeom prst="roundRect">
            <a:avLst/>
          </a:prstGeom>
          <a:solidFill>
            <a:srgbClr val="00B0F0">
              <a:alpha val="3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641023" y="2883858"/>
            <a:ext cx="10935092" cy="3603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Extremes                          </a:t>
            </a:r>
            <a:r>
              <a:rPr lang="ja-JP" altLang="en-US" sz="2400" dirty="0">
                <a:solidFill>
                  <a:srgbClr val="FFFFFF"/>
                </a:solidFill>
                <a:latin typeface="Arial"/>
                <a:cs typeface="Arial"/>
              </a:rPr>
              <a:t>　　</a:t>
            </a: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                </a:t>
            </a:r>
            <a:r>
              <a:rPr lang="en-US" altLang="ja-JP" sz="2400" dirty="0" smtClean="0">
                <a:solidFill>
                  <a:srgbClr val="FFFFFF"/>
                </a:solidFill>
                <a:latin typeface="Arial"/>
                <a:cs typeface="Arial"/>
              </a:rPr>
              <a:t>              Floods/Droughts 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4331779" y="2134072"/>
            <a:ext cx="3600450" cy="4144180"/>
          </a:xfrm>
          <a:prstGeom prst="ellipse">
            <a:avLst/>
          </a:prstGeom>
          <a:solidFill>
            <a:srgbClr val="FFFF00">
              <a:alpha val="41176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 altLang="ja-JP" sz="2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279577" y="1702272"/>
            <a:ext cx="2008187" cy="431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800" dirty="0">
                <a:solidFill>
                  <a:srgbClr val="FFFFFF"/>
                </a:solidFill>
                <a:latin typeface="Arial"/>
                <a:cs typeface="Arial"/>
              </a:rPr>
              <a:t>mitigation</a:t>
            </a:r>
            <a:endParaRPr lang="ja-JP" alt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7976244" y="1702272"/>
            <a:ext cx="2008188" cy="431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800" dirty="0">
                <a:solidFill>
                  <a:srgbClr val="FFFFFF"/>
                </a:solidFill>
                <a:latin typeface="Arial"/>
                <a:cs typeface="Arial"/>
              </a:rPr>
              <a:t>adaptation</a:t>
            </a:r>
            <a:endParaRPr lang="ja-JP" alt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9816" name="テキスト ボックス 4"/>
          <p:cNvSpPr txBox="1">
            <a:spLocks noChangeArrowheads="1"/>
          </p:cNvSpPr>
          <p:nvPr/>
        </p:nvSpPr>
        <p:spPr bwMode="auto">
          <a:xfrm>
            <a:off x="886919" y="3861550"/>
            <a:ext cx="2855394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ja-JP" sz="2800" b="1" dirty="0" smtClean="0">
                <a:solidFill>
                  <a:srgbClr val="FFFFFF"/>
                </a:solidFill>
                <a:ea typeface="ＭＳ Ｐゴシック" panose="020B0600070205080204" pitchFamily="50" charset="-128"/>
              </a:rPr>
              <a:t>Climate System</a:t>
            </a:r>
            <a:endParaRPr lang="ja-JP" altLang="en-US" sz="2800" b="1" dirty="0">
              <a:solidFill>
                <a:srgbClr val="FFFF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19817" name="テキスト ボックス 5"/>
          <p:cNvSpPr txBox="1">
            <a:spLocks noChangeArrowheads="1"/>
          </p:cNvSpPr>
          <p:nvPr/>
        </p:nvSpPr>
        <p:spPr bwMode="auto">
          <a:xfrm>
            <a:off x="8122625" y="3877410"/>
            <a:ext cx="3736295" cy="63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ja-JP" sz="2400" b="1" dirty="0" smtClean="0">
                <a:solidFill>
                  <a:srgbClr val="FFFFFF"/>
                </a:solidFill>
                <a:ea typeface="ＭＳ Ｐゴシック" panose="020B0600070205080204" pitchFamily="50" charset="-128"/>
              </a:rPr>
              <a:t>Water</a:t>
            </a:r>
            <a:r>
              <a:rPr lang="ja-JP" altLang="en-US" sz="2400" b="1" dirty="0">
                <a:solidFill>
                  <a:srgbClr val="FFFFFF"/>
                </a:solidFill>
                <a:ea typeface="ＭＳ Ｐゴシック" panose="020B0600070205080204" pitchFamily="50" charset="-128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ea typeface="ＭＳ Ｐゴシック" panose="020B0600070205080204" pitchFamily="50" charset="-128"/>
              </a:rPr>
              <a:t>Resources</a:t>
            </a:r>
            <a:endParaRPr lang="en-US" altLang="ja-JP" sz="2400" b="1" dirty="0">
              <a:solidFill>
                <a:srgbClr val="FFFFFF"/>
              </a:solidFill>
              <a:ea typeface="ＭＳ Ｐゴシック" panose="020B0600070205080204" pitchFamily="50" charset="-128"/>
            </a:endParaRPr>
          </a:p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ja-JP" sz="2400" b="1" dirty="0" smtClean="0">
                <a:solidFill>
                  <a:srgbClr val="FFFFFF"/>
                </a:solidFill>
                <a:ea typeface="ＭＳ Ｐゴシック" panose="020B0600070205080204" pitchFamily="50" charset="-128"/>
              </a:rPr>
              <a:t>Management System</a:t>
            </a:r>
            <a:endParaRPr lang="ja-JP" altLang="en-US" sz="2400" b="1" dirty="0">
              <a:solidFill>
                <a:srgbClr val="FFFF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55306" name="テキスト ボックス 6"/>
          <p:cNvSpPr txBox="1">
            <a:spLocks noChangeArrowheads="1"/>
          </p:cNvSpPr>
          <p:nvPr/>
        </p:nvSpPr>
        <p:spPr bwMode="auto">
          <a:xfrm>
            <a:off x="4884179" y="3204276"/>
            <a:ext cx="2542091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ja-JP" b="1" dirty="0">
                <a:solidFill>
                  <a:srgbClr val="FFFFFF"/>
                </a:solidFill>
                <a:ea typeface="ＭＳ Ｐゴシック" panose="020B0600070205080204" pitchFamily="50" charset="-128"/>
              </a:rPr>
              <a:t>Water Cycle</a:t>
            </a:r>
            <a:endParaRPr lang="ja-JP" altLang="en-US" b="1" dirty="0">
              <a:solidFill>
                <a:srgbClr val="FFFF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5571860" y="3776715"/>
            <a:ext cx="1162582" cy="3040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5542424" y="4884834"/>
            <a:ext cx="1221455" cy="30409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Urban 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5479946" y="4146981"/>
            <a:ext cx="1346411" cy="301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6224589" y="1486373"/>
            <a:ext cx="885" cy="33059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弧 23"/>
          <p:cNvSpPr/>
          <p:nvPr/>
        </p:nvSpPr>
        <p:spPr>
          <a:xfrm flipH="1">
            <a:off x="4208463" y="1989612"/>
            <a:ext cx="3889375" cy="4571134"/>
          </a:xfrm>
          <a:prstGeom prst="arc">
            <a:avLst>
              <a:gd name="adj1" fmla="val 16177912"/>
              <a:gd name="adj2" fmla="val 21576312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円弧 24"/>
          <p:cNvSpPr/>
          <p:nvPr/>
        </p:nvSpPr>
        <p:spPr>
          <a:xfrm>
            <a:off x="4208464" y="1989612"/>
            <a:ext cx="3889375" cy="4571134"/>
          </a:xfrm>
          <a:prstGeom prst="arc">
            <a:avLst>
              <a:gd name="adj1" fmla="val 16177912"/>
              <a:gd name="adj2" fmla="val 27646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6" name="円弧 25"/>
          <p:cNvSpPr/>
          <p:nvPr/>
        </p:nvSpPr>
        <p:spPr>
          <a:xfrm flipV="1">
            <a:off x="4208464" y="1989610"/>
            <a:ext cx="3889375" cy="4409626"/>
          </a:xfrm>
          <a:prstGeom prst="arc">
            <a:avLst>
              <a:gd name="adj1" fmla="val 16177912"/>
              <a:gd name="adj2" fmla="val 21578957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" name="円弧 26"/>
          <p:cNvSpPr/>
          <p:nvPr/>
        </p:nvSpPr>
        <p:spPr>
          <a:xfrm flipH="1" flipV="1">
            <a:off x="4208463" y="2059460"/>
            <a:ext cx="3889375" cy="4369619"/>
          </a:xfrm>
          <a:prstGeom prst="arc">
            <a:avLst>
              <a:gd name="adj1" fmla="val 16115318"/>
              <a:gd name="adj2" fmla="val 2157631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ja-JP" alt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 flipH="1" flipV="1">
            <a:off x="5937251" y="1486373"/>
            <a:ext cx="13093" cy="33059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角丸四角形 39"/>
          <p:cNvSpPr/>
          <p:nvPr/>
        </p:nvSpPr>
        <p:spPr>
          <a:xfrm>
            <a:off x="1055801" y="1007763"/>
            <a:ext cx="10067827" cy="4786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800" dirty="0">
                <a:solidFill>
                  <a:srgbClr val="FFFFFF"/>
                </a:solidFill>
                <a:latin typeface="Arial"/>
                <a:cs typeface="Arial"/>
              </a:rPr>
              <a:t>Coordinated and Integrated Efforts for Working Together</a:t>
            </a:r>
            <a:endParaRPr lang="ja-JP" alt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 rot="5400000">
            <a:off x="8157219" y="1594322"/>
            <a:ext cx="21590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rot="5400000">
            <a:off x="3819451" y="1594322"/>
            <a:ext cx="21590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角丸四角形 33"/>
          <p:cNvSpPr/>
          <p:nvPr/>
        </p:nvSpPr>
        <p:spPr>
          <a:xfrm>
            <a:off x="641023" y="2463097"/>
            <a:ext cx="10935092" cy="3603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Regime </a:t>
            </a:r>
            <a:r>
              <a:rPr lang="en-US" altLang="ja-JP" sz="2400" dirty="0" smtClean="0">
                <a:solidFill>
                  <a:srgbClr val="FFFFFF"/>
                </a:solidFill>
                <a:latin typeface="Arial"/>
                <a:cs typeface="Arial"/>
              </a:rPr>
              <a:t>Shift                                                                Space/Time</a:t>
            </a:r>
            <a:r>
              <a:rPr lang="ja-JP" altLang="en-US" sz="2400" dirty="0">
                <a:solidFill>
                  <a:srgbClr val="FFFFFF"/>
                </a:solidFill>
                <a:latin typeface="Arial"/>
                <a:cs typeface="Arial"/>
              </a:rPr>
              <a:t>　</a:t>
            </a:r>
          </a:p>
        </p:txBody>
      </p:sp>
      <p:sp>
        <p:nvSpPr>
          <p:cNvPr id="29" name="下矢印 28"/>
          <p:cNvSpPr/>
          <p:nvPr/>
        </p:nvSpPr>
        <p:spPr>
          <a:xfrm flipV="1">
            <a:off x="5908612" y="746527"/>
            <a:ext cx="446782" cy="200838"/>
          </a:xfrm>
          <a:prstGeom prst="downArrow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0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5228346" y="4514568"/>
            <a:ext cx="1849611" cy="3040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Ecosystem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5647736" y="5255099"/>
            <a:ext cx="1010831" cy="30409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 err="1">
                <a:solidFill>
                  <a:srgbClr val="FFFFFF"/>
                </a:solidFill>
                <a:latin typeface="Arial"/>
                <a:cs typeface="Arial"/>
              </a:rPr>
              <a:t>QoL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4547418" y="1815397"/>
            <a:ext cx="3169171" cy="360363"/>
          </a:xfrm>
          <a:prstGeom prst="roundRect">
            <a:avLst/>
          </a:prstGeom>
          <a:solidFill>
            <a:srgbClr val="FF99FF">
              <a:alpha val="85098"/>
            </a:srgb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ja-JP" sz="2800" b="1" dirty="0">
                <a:solidFill>
                  <a:srgbClr val="FFFFFF"/>
                </a:solidFill>
                <a:latin typeface="Arial"/>
                <a:cs typeface="Arial"/>
              </a:rPr>
              <a:t>Climate Change</a:t>
            </a:r>
            <a:endParaRPr lang="ja-JP" alt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0295AA5-311E-48FF-B5DF-EF17EBE9DC1C}"/>
              </a:ext>
            </a:extLst>
          </p:cNvPr>
          <p:cNvSpPr txBox="1"/>
          <p:nvPr/>
        </p:nvSpPr>
        <p:spPr>
          <a:xfrm>
            <a:off x="381654" y="170589"/>
            <a:ext cx="11500699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en-US" altLang="ja-JP" sz="2800" dirty="0">
                <a:solidFill>
                  <a:srgbClr val="FFFF00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Transformative Step </a:t>
            </a:r>
            <a:r>
              <a:rPr kumimoji="0" lang="ja-JP" altLang="en-US" sz="2800" dirty="0">
                <a:solidFill>
                  <a:srgbClr val="FFFF00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ｔｏｗａｒｄｓ</a:t>
            </a:r>
            <a:r>
              <a:rPr kumimoji="0" lang="en-US" altLang="ja-JP" sz="2800" dirty="0">
                <a:solidFill>
                  <a:srgbClr val="FFFFFF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 a </a:t>
            </a:r>
            <a:r>
              <a:rPr kumimoji="0" lang="en-US" altLang="ja-JP" sz="2800" dirty="0">
                <a:solidFill>
                  <a:srgbClr val="99FF99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Sustainable</a:t>
            </a:r>
            <a:r>
              <a:rPr kumimoji="0" lang="en-US" altLang="ja-JP" sz="2800" dirty="0">
                <a:solidFill>
                  <a:srgbClr val="FFFFFF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 and </a:t>
            </a:r>
            <a:r>
              <a:rPr kumimoji="0" lang="en-US" altLang="ja-JP" sz="2800" dirty="0">
                <a:solidFill>
                  <a:srgbClr val="FF99CC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Resilient</a:t>
            </a:r>
            <a:r>
              <a:rPr kumimoji="0" lang="en-US" altLang="ja-JP" sz="2800" dirty="0">
                <a:solidFill>
                  <a:srgbClr val="FFFFFF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rPr>
              <a:t> Path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358221" y="188641"/>
            <a:ext cx="11500698" cy="51571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/>
            <a:endParaRPr lang="ja-JP" alt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5491016" y="5719634"/>
            <a:ext cx="1324271" cy="30409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lnSpc>
                <a:spcPts val="2600"/>
              </a:lnSpc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Poverty</a:t>
            </a:r>
            <a:endParaRPr lang="ja-JP" alt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11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14" grpId="0" animBg="1"/>
      <p:bldP spid="119816" grpId="0"/>
      <p:bldP spid="119817" grpId="0"/>
      <p:bldP spid="9" grpId="0" animBg="1"/>
      <p:bldP spid="16" grpId="0" animBg="1"/>
      <p:bldP spid="17" grpId="0" animBg="1"/>
      <p:bldP spid="40" grpId="0" animBg="1"/>
      <p:bldP spid="34" grpId="0" animBg="1"/>
      <p:bldP spid="29" grpId="0" animBg="1"/>
      <p:bldP spid="28" grpId="0" animBg="1"/>
      <p:bldP spid="31" grpId="0" animBg="1"/>
      <p:bldP spid="32" grpId="0" animBg="1"/>
      <p:bldP spid="5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3845070" y="2031328"/>
            <a:ext cx="1672556" cy="935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3832681" y="4674550"/>
            <a:ext cx="1631590" cy="9253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8801207" y="1964717"/>
            <a:ext cx="936695" cy="36962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6315656" y="1027355"/>
            <a:ext cx="2447449" cy="10053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7194034" y="5613210"/>
            <a:ext cx="1631590" cy="10053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37846C54-9C4F-428E-8FAB-05C30D979CFF}"/>
              </a:ext>
            </a:extLst>
          </p:cNvPr>
          <p:cNvSpPr/>
          <p:nvPr/>
        </p:nvSpPr>
        <p:spPr>
          <a:xfrm>
            <a:off x="5458088" y="2031329"/>
            <a:ext cx="906800" cy="935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6287234" y="5613210"/>
            <a:ext cx="906800" cy="10053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9A38257A-8410-419D-B066-2EF6E074198C}"/>
              </a:ext>
            </a:extLst>
          </p:cNvPr>
          <p:cNvSpPr/>
          <p:nvPr/>
        </p:nvSpPr>
        <p:spPr>
          <a:xfrm>
            <a:off x="5443173" y="4665014"/>
            <a:ext cx="906800" cy="935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0D16FD1D-D073-4869-81F1-547F64536385}"/>
              </a:ext>
            </a:extLst>
          </p:cNvPr>
          <p:cNvSpPr/>
          <p:nvPr/>
        </p:nvSpPr>
        <p:spPr>
          <a:xfrm>
            <a:off x="8343795" y="3548069"/>
            <a:ext cx="989223" cy="557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Social</a:t>
            </a:r>
            <a:r>
              <a: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endParaRPr lang="en-US" altLang="ja-JP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System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66" name="コネクタ: 曲線 65">
            <a:extLst>
              <a:ext uri="{FF2B5EF4-FFF2-40B4-BE49-F238E27FC236}">
                <a16:creationId xmlns:a16="http://schemas.microsoft.com/office/drawing/2014/main" id="{2430BB2C-E986-4FEF-B562-2CE57E4EACE9}"/>
              </a:ext>
            </a:extLst>
          </p:cNvPr>
          <p:cNvCxnSpPr>
            <a:cxnSpLocks/>
            <a:stCxn id="53" idx="2"/>
            <a:endCxn id="49" idx="3"/>
          </p:cNvCxnSpPr>
          <p:nvPr/>
        </p:nvCxnSpPr>
        <p:spPr>
          <a:xfrm rot="5400000">
            <a:off x="6228167" y="1949341"/>
            <a:ext cx="659679" cy="1961685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コネクタ: 曲線 67">
            <a:extLst>
              <a:ext uri="{FF2B5EF4-FFF2-40B4-BE49-F238E27FC236}">
                <a16:creationId xmlns:a16="http://schemas.microsoft.com/office/drawing/2014/main" id="{F2543308-06F3-4382-A6C7-E7862902A0F8}"/>
              </a:ext>
            </a:extLst>
          </p:cNvPr>
          <p:cNvCxnSpPr>
            <a:cxnSpLocks/>
            <a:stCxn id="49" idx="2"/>
            <a:endCxn id="50" idx="0"/>
          </p:cNvCxnSpPr>
          <p:nvPr/>
        </p:nvCxnSpPr>
        <p:spPr>
          <a:xfrm rot="16200000" flipH="1">
            <a:off x="4462253" y="3828062"/>
            <a:ext cx="579308" cy="491"/>
          </a:xfrm>
          <a:prstGeom prst="curvedConnector3">
            <a:avLst>
              <a:gd name="adj1" fmla="val 50000"/>
            </a:avLst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コネクタ: 曲線 72">
            <a:extLst>
              <a:ext uri="{FF2B5EF4-FFF2-40B4-BE49-F238E27FC236}">
                <a16:creationId xmlns:a16="http://schemas.microsoft.com/office/drawing/2014/main" id="{8121E8D5-8CBC-484C-8F23-8EAECBEA342F}"/>
              </a:ext>
            </a:extLst>
          </p:cNvPr>
          <p:cNvCxnSpPr>
            <a:cxnSpLocks/>
            <a:stCxn id="50" idx="3"/>
            <a:endCxn id="62" idx="0"/>
          </p:cNvCxnSpPr>
          <p:nvPr/>
        </p:nvCxnSpPr>
        <p:spPr>
          <a:xfrm>
            <a:off x="5577654" y="4396594"/>
            <a:ext cx="1961194" cy="649939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コネクタ: 曲線 73">
            <a:extLst>
              <a:ext uri="{FF2B5EF4-FFF2-40B4-BE49-F238E27FC236}">
                <a16:creationId xmlns:a16="http://schemas.microsoft.com/office/drawing/2014/main" id="{37417CB9-A3E9-417D-A8B4-5894BAF7CF51}"/>
              </a:ext>
            </a:extLst>
          </p:cNvPr>
          <p:cNvCxnSpPr>
            <a:cxnSpLocks/>
            <a:stCxn id="53" idx="2"/>
            <a:endCxn id="64" idx="1"/>
          </p:cNvCxnSpPr>
          <p:nvPr/>
        </p:nvCxnSpPr>
        <p:spPr>
          <a:xfrm rot="16200000" flipH="1">
            <a:off x="7328143" y="2811048"/>
            <a:ext cx="1226357" cy="804947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コネクタ: 曲線 74">
            <a:extLst>
              <a:ext uri="{FF2B5EF4-FFF2-40B4-BE49-F238E27FC236}">
                <a16:creationId xmlns:a16="http://schemas.microsoft.com/office/drawing/2014/main" id="{74BCD53E-FAAF-4303-A189-407DCD798633}"/>
              </a:ext>
            </a:extLst>
          </p:cNvPr>
          <p:cNvCxnSpPr>
            <a:cxnSpLocks/>
            <a:stCxn id="62" idx="0"/>
            <a:endCxn id="64" idx="1"/>
          </p:cNvCxnSpPr>
          <p:nvPr/>
        </p:nvCxnSpPr>
        <p:spPr>
          <a:xfrm rot="5400000" flipH="1" flipV="1">
            <a:off x="7331405" y="4034144"/>
            <a:ext cx="1219832" cy="804947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コネクタ: 曲線 75">
            <a:extLst>
              <a:ext uri="{FF2B5EF4-FFF2-40B4-BE49-F238E27FC236}">
                <a16:creationId xmlns:a16="http://schemas.microsoft.com/office/drawing/2014/main" id="{4F49F71A-4698-43CE-869C-E2E723A456E4}"/>
              </a:ext>
            </a:extLst>
          </p:cNvPr>
          <p:cNvCxnSpPr>
            <a:cxnSpLocks/>
            <a:stCxn id="49" idx="3"/>
            <a:endCxn id="62" idx="0"/>
          </p:cNvCxnSpPr>
          <p:nvPr/>
        </p:nvCxnSpPr>
        <p:spPr>
          <a:xfrm>
            <a:off x="5577163" y="3260023"/>
            <a:ext cx="1961685" cy="1786510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コネクタ: 曲線 76">
            <a:extLst>
              <a:ext uri="{FF2B5EF4-FFF2-40B4-BE49-F238E27FC236}">
                <a16:creationId xmlns:a16="http://schemas.microsoft.com/office/drawing/2014/main" id="{108429B0-2B7B-4606-A7D8-33167615755B}"/>
              </a:ext>
            </a:extLst>
          </p:cNvPr>
          <p:cNvCxnSpPr>
            <a:cxnSpLocks/>
            <a:stCxn id="49" idx="3"/>
            <a:endCxn id="64" idx="1"/>
          </p:cNvCxnSpPr>
          <p:nvPr/>
        </p:nvCxnSpPr>
        <p:spPr>
          <a:xfrm>
            <a:off x="5577163" y="3260023"/>
            <a:ext cx="2766632" cy="566678"/>
          </a:xfrm>
          <a:prstGeom prst="curvedConnector3">
            <a:avLst>
              <a:gd name="adj1" fmla="val 50000"/>
            </a:avLst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コネクタ: 曲線 77">
            <a:extLst>
              <a:ext uri="{FF2B5EF4-FFF2-40B4-BE49-F238E27FC236}">
                <a16:creationId xmlns:a16="http://schemas.microsoft.com/office/drawing/2014/main" id="{6A7F2BDD-08E2-48AB-A8E5-356017942419}"/>
              </a:ext>
            </a:extLst>
          </p:cNvPr>
          <p:cNvCxnSpPr>
            <a:cxnSpLocks/>
            <a:stCxn id="53" idx="2"/>
            <a:endCxn id="62" idx="0"/>
          </p:cNvCxnSpPr>
          <p:nvPr/>
        </p:nvCxnSpPr>
        <p:spPr>
          <a:xfrm rot="5400000">
            <a:off x="6315754" y="3823437"/>
            <a:ext cx="2446189" cy="12700"/>
          </a:xfrm>
          <a:prstGeom prst="curvedConnector3">
            <a:avLst>
              <a:gd name="adj1" fmla="val 50000"/>
            </a:avLst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コネクタ: 曲線 78">
            <a:extLst>
              <a:ext uri="{FF2B5EF4-FFF2-40B4-BE49-F238E27FC236}">
                <a16:creationId xmlns:a16="http://schemas.microsoft.com/office/drawing/2014/main" id="{F010CB0F-733E-49D8-8763-AD01716A1263}"/>
              </a:ext>
            </a:extLst>
          </p:cNvPr>
          <p:cNvCxnSpPr>
            <a:cxnSpLocks/>
            <a:stCxn id="50" idx="3"/>
            <a:endCxn id="64" idx="1"/>
          </p:cNvCxnSpPr>
          <p:nvPr/>
        </p:nvCxnSpPr>
        <p:spPr>
          <a:xfrm flipV="1">
            <a:off x="5577654" y="3826701"/>
            <a:ext cx="2766141" cy="569893"/>
          </a:xfrm>
          <a:prstGeom prst="curvedConnector3">
            <a:avLst>
              <a:gd name="adj1" fmla="val 50000"/>
            </a:avLst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コネクタ: 曲線 79">
            <a:extLst>
              <a:ext uri="{FF2B5EF4-FFF2-40B4-BE49-F238E27FC236}">
                <a16:creationId xmlns:a16="http://schemas.microsoft.com/office/drawing/2014/main" id="{9D67ED28-E957-4283-B0C4-7D6561B1A035}"/>
              </a:ext>
            </a:extLst>
          </p:cNvPr>
          <p:cNvCxnSpPr>
            <a:cxnSpLocks/>
            <a:stCxn id="50" idx="3"/>
            <a:endCxn id="53" idx="2"/>
          </p:cNvCxnSpPr>
          <p:nvPr/>
        </p:nvCxnSpPr>
        <p:spPr>
          <a:xfrm flipV="1">
            <a:off x="5577654" y="2600344"/>
            <a:ext cx="1961194" cy="1796250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8EEB5F4E-C9F2-4960-96C2-FC7E698F82BA}"/>
              </a:ext>
            </a:extLst>
          </p:cNvPr>
          <p:cNvGrpSpPr/>
          <p:nvPr/>
        </p:nvGrpSpPr>
        <p:grpSpPr>
          <a:xfrm>
            <a:off x="1202399" y="2895195"/>
            <a:ext cx="1880603" cy="1286914"/>
            <a:chOff x="98054" y="3150357"/>
            <a:chExt cx="1895965" cy="1254304"/>
          </a:xfrm>
        </p:grpSpPr>
        <p:sp>
          <p:nvSpPr>
            <p:cNvPr id="99" name="爆発: 14 pt 98">
              <a:extLst>
                <a:ext uri="{FF2B5EF4-FFF2-40B4-BE49-F238E27FC236}">
                  <a16:creationId xmlns:a16="http://schemas.microsoft.com/office/drawing/2014/main" id="{E14CD40F-CEB0-49D2-866A-A4631C0A66D7}"/>
                </a:ext>
              </a:extLst>
            </p:cNvPr>
            <p:cNvSpPr/>
            <p:nvPr/>
          </p:nvSpPr>
          <p:spPr>
            <a:xfrm>
              <a:off x="98054" y="3150357"/>
              <a:ext cx="1895965" cy="1254304"/>
            </a:xfrm>
            <a:prstGeom prst="irregularSeal2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  <a:defRPr/>
              </a:pPr>
              <a:endParaRPr lang="ja-JP" altLang="en-US" dirty="0">
                <a:solidFill>
                  <a:prstClr val="white"/>
                </a:solidFill>
                <a:latin typeface="Arial Narrow" panose="020B0606020202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75982A14-9D5B-49F4-9EAD-34AE5CEA6B88}"/>
                </a:ext>
              </a:extLst>
            </p:cNvPr>
            <p:cNvSpPr txBox="1"/>
            <p:nvPr/>
          </p:nvSpPr>
          <p:spPr>
            <a:xfrm>
              <a:off x="196250" y="3592656"/>
              <a:ext cx="1596298" cy="490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  <a:defRPr/>
              </a:pPr>
              <a:r>
                <a:rPr lang="en-US" altLang="ja-JP" b="1" dirty="0">
                  <a:solidFill>
                    <a:prstClr val="white">
                      <a:lumMod val="95000"/>
                    </a:prstClr>
                  </a:solidFill>
                  <a:latin typeface="Arial Narrow" panose="020B0606020202030204" pitchFamily="34" charset="0"/>
                  <a:ea typeface="メイリオ" panose="020B0604030504040204" pitchFamily="50" charset="-128"/>
                </a:rPr>
                <a:t>Water-related</a:t>
              </a:r>
              <a:r>
                <a:rPr lang="ja-JP" altLang="en-US" b="1" dirty="0">
                  <a:solidFill>
                    <a:prstClr val="white">
                      <a:lumMod val="95000"/>
                    </a:prstClr>
                  </a:solidFill>
                  <a:latin typeface="Arial Narrow" panose="020B0606020202030204" pitchFamily="34" charset="0"/>
                  <a:ea typeface="メイリオ" panose="020B0604030504040204" pitchFamily="50" charset="-128"/>
                </a:rPr>
                <a:t> </a:t>
              </a:r>
              <a:r>
                <a:rPr lang="en-US" altLang="ja-JP" b="1" dirty="0">
                  <a:solidFill>
                    <a:prstClr val="white">
                      <a:lumMod val="95000"/>
                    </a:prstClr>
                  </a:solidFill>
                  <a:latin typeface="Arial Narrow" panose="020B0606020202030204" pitchFamily="34" charset="0"/>
                  <a:ea typeface="メイリオ" panose="020B0604030504040204" pitchFamily="50" charset="-128"/>
                </a:rPr>
                <a:t>Disasters</a:t>
              </a:r>
              <a:endParaRPr lang="ja-JP" altLang="en-US" b="1" dirty="0">
                <a:solidFill>
                  <a:prstClr val="white">
                    <a:lumMod val="95000"/>
                  </a:prstClr>
                </a:solidFill>
                <a:latin typeface="Arial Narrow" panose="020B0606020202030204" pitchFamily="34" charset="0"/>
                <a:ea typeface="メイリオ" panose="020B0604030504040204" pitchFamily="50" charset="-128"/>
              </a:endParaRPr>
            </a:p>
          </p:txBody>
        </p:sp>
      </p:grpSp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id="{5E38FD3F-6B77-4F72-98FC-982B77DE9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65" y="964935"/>
            <a:ext cx="769035" cy="769035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9A567633-83F9-4CCF-879E-A20EBA6A0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65" y="1743608"/>
            <a:ext cx="769035" cy="769035"/>
          </a:xfrm>
          <a:prstGeom prst="rect">
            <a:avLst/>
          </a:prstGeom>
        </p:spPr>
      </p:pic>
      <p:pic>
        <p:nvPicPr>
          <p:cNvPr id="11" name="図 10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024E79DD-5C03-4EAA-A531-BD13EE056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65" y="2522281"/>
            <a:ext cx="769035" cy="769035"/>
          </a:xfrm>
          <a:prstGeom prst="rect">
            <a:avLst/>
          </a:prstGeom>
        </p:spPr>
      </p:pic>
      <p:pic>
        <p:nvPicPr>
          <p:cNvPr id="13" name="図 1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E82093C9-A613-4434-8266-3EFBFA3CB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65" y="3300954"/>
            <a:ext cx="769035" cy="769035"/>
          </a:xfrm>
          <a:prstGeom prst="rect">
            <a:avLst/>
          </a:prstGeom>
        </p:spPr>
      </p:pic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3FF7C854-BA8F-44AE-9690-55251FFB57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65" y="4079626"/>
            <a:ext cx="769035" cy="769035"/>
          </a:xfrm>
          <a:prstGeom prst="rect">
            <a:avLst/>
          </a:prstGeom>
        </p:spPr>
      </p:pic>
      <p:pic>
        <p:nvPicPr>
          <p:cNvPr id="17" name="図 16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A29E02E1-AF93-4F7D-812B-9E35EF831D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39" y="188641"/>
            <a:ext cx="769035" cy="769035"/>
          </a:xfrm>
          <a:prstGeom prst="rect">
            <a:avLst/>
          </a:prstGeom>
        </p:spPr>
      </p:pic>
      <p:pic>
        <p:nvPicPr>
          <p:cNvPr id="20" name="図 19" descr="アイコン&#10;&#10;自動的に生成された説明">
            <a:extLst>
              <a:ext uri="{FF2B5EF4-FFF2-40B4-BE49-F238E27FC236}">
                <a16:creationId xmlns:a16="http://schemas.microsoft.com/office/drawing/2014/main" id="{1B895EF6-AD88-4070-A0C9-11AD7893CC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39" y="966386"/>
            <a:ext cx="769035" cy="769035"/>
          </a:xfrm>
          <a:prstGeom prst="rect">
            <a:avLst/>
          </a:prstGeom>
        </p:spPr>
      </p:pic>
      <p:pic>
        <p:nvPicPr>
          <p:cNvPr id="22" name="図 21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0B12FDFC-B021-4555-B566-40533C3024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39" y="1744131"/>
            <a:ext cx="769035" cy="769035"/>
          </a:xfrm>
          <a:prstGeom prst="rect">
            <a:avLst/>
          </a:prstGeom>
        </p:spPr>
      </p:pic>
      <p:pic>
        <p:nvPicPr>
          <p:cNvPr id="24" name="図 23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C988820D-2A22-419A-BF6F-20DBF54612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52" y="2517374"/>
            <a:ext cx="769035" cy="769035"/>
          </a:xfrm>
          <a:prstGeom prst="rect">
            <a:avLst/>
          </a:prstGeom>
        </p:spPr>
      </p:pic>
      <p:pic>
        <p:nvPicPr>
          <p:cNvPr id="27" name="図 26" descr="アイコン&#10;&#10;自動的に生成された説明">
            <a:extLst>
              <a:ext uri="{FF2B5EF4-FFF2-40B4-BE49-F238E27FC236}">
                <a16:creationId xmlns:a16="http://schemas.microsoft.com/office/drawing/2014/main" id="{84AD488B-D159-4A82-A0C0-A58AC49108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39" y="3299621"/>
            <a:ext cx="769035" cy="769035"/>
          </a:xfrm>
          <a:prstGeom prst="rect">
            <a:avLst/>
          </a:prstGeom>
        </p:spPr>
      </p:pic>
      <p:pic>
        <p:nvPicPr>
          <p:cNvPr id="29" name="図 28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B1BB0459-0939-4FB9-91B0-A52EC677FF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39" y="4077366"/>
            <a:ext cx="769035" cy="769035"/>
          </a:xfrm>
          <a:prstGeom prst="rect">
            <a:avLst/>
          </a:prstGeom>
        </p:spPr>
      </p:pic>
      <p:pic>
        <p:nvPicPr>
          <p:cNvPr id="33" name="図 32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2246A84D-9969-47B5-ADCF-6C04BE0EAB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7" y="188641"/>
            <a:ext cx="769035" cy="769035"/>
          </a:xfrm>
          <a:prstGeom prst="rect">
            <a:avLst/>
          </a:prstGeom>
        </p:spPr>
      </p:pic>
      <p:pic>
        <p:nvPicPr>
          <p:cNvPr id="35" name="図 34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EEC9107A-62E2-4FE3-A043-571A5F8A3A0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7" y="964935"/>
            <a:ext cx="769035" cy="769035"/>
          </a:xfrm>
          <a:prstGeom prst="rect">
            <a:avLst/>
          </a:prstGeom>
        </p:spPr>
      </p:pic>
      <p:pic>
        <p:nvPicPr>
          <p:cNvPr id="37" name="図 36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A448046D-393D-44D1-8ECA-A076B3B62D5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7" y="1741229"/>
            <a:ext cx="769035" cy="769035"/>
          </a:xfrm>
          <a:prstGeom prst="rect">
            <a:avLst/>
          </a:prstGeom>
        </p:spPr>
      </p:pic>
      <p:pic>
        <p:nvPicPr>
          <p:cNvPr id="39" name="図 38" descr="グラフィカル ユーザー インターフェイス, アプリケーション, アイコン&#10;&#10;自動的に生成された説明">
            <a:extLst>
              <a:ext uri="{FF2B5EF4-FFF2-40B4-BE49-F238E27FC236}">
                <a16:creationId xmlns:a16="http://schemas.microsoft.com/office/drawing/2014/main" id="{61842061-600E-4BA8-A2AE-8100C1915E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7" y="2517523"/>
            <a:ext cx="769035" cy="769035"/>
          </a:xfrm>
          <a:prstGeom prst="rect">
            <a:avLst/>
          </a:prstGeom>
        </p:spPr>
      </p:pic>
      <p:pic>
        <p:nvPicPr>
          <p:cNvPr id="41" name="図 40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367159B0-51AF-4F97-87A1-4B844E678E3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7" y="3293817"/>
            <a:ext cx="769035" cy="769035"/>
          </a:xfrm>
          <a:prstGeom prst="rect">
            <a:avLst/>
          </a:prstGeom>
        </p:spPr>
      </p:pic>
      <p:pic>
        <p:nvPicPr>
          <p:cNvPr id="51" name="図 50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8C822D19-287A-4B2C-A507-98720B6DFB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7" y="4070109"/>
            <a:ext cx="769035" cy="769035"/>
          </a:xfrm>
          <a:prstGeom prst="rect">
            <a:avLst/>
          </a:prstGeom>
        </p:spPr>
      </p:pic>
      <p:pic>
        <p:nvPicPr>
          <p:cNvPr id="54" name="図 53" descr="ロゴ, 会社名&#10;&#10;自動的に生成された説明">
            <a:extLst>
              <a:ext uri="{FF2B5EF4-FFF2-40B4-BE49-F238E27FC236}">
                <a16:creationId xmlns:a16="http://schemas.microsoft.com/office/drawing/2014/main" id="{740435A1-6FC8-496B-ADA8-F7E42F885A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1" y="175061"/>
            <a:ext cx="896352" cy="769035"/>
          </a:xfrm>
          <a:prstGeom prst="rect">
            <a:avLst/>
          </a:prstGeom>
        </p:spPr>
      </p:pic>
      <p:pic>
        <p:nvPicPr>
          <p:cNvPr id="109" name="図 108" descr="アイコン&#10;&#10;自動的に生成された説明">
            <a:extLst>
              <a:ext uri="{FF2B5EF4-FFF2-40B4-BE49-F238E27FC236}">
                <a16:creationId xmlns:a16="http://schemas.microsoft.com/office/drawing/2014/main" id="{3609EF59-4454-42BE-9403-339745DC3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25" y="2765741"/>
            <a:ext cx="769035" cy="769035"/>
          </a:xfrm>
          <a:prstGeom prst="rect">
            <a:avLst/>
          </a:prstGeom>
        </p:spPr>
      </p:pic>
      <p:sp>
        <p:nvSpPr>
          <p:cNvPr id="62" name="四角形: 角を丸くする 61">
            <a:extLst>
              <a:ext uri="{FF2B5EF4-FFF2-40B4-BE49-F238E27FC236}">
                <a16:creationId xmlns:a16="http://schemas.microsoft.com/office/drawing/2014/main" id="{761F284A-0745-4044-BAC2-302022C4B07F}"/>
              </a:ext>
            </a:extLst>
          </p:cNvPr>
          <p:cNvSpPr/>
          <p:nvPr/>
        </p:nvSpPr>
        <p:spPr>
          <a:xfrm>
            <a:off x="6713347" y="5046533"/>
            <a:ext cx="1651001" cy="557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Water-Food-Energy</a:t>
            </a:r>
            <a:r>
              <a: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Nexus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6BAD83BD-9788-48FB-9114-6A9B877CC03B}"/>
              </a:ext>
            </a:extLst>
          </p:cNvPr>
          <p:cNvSpPr/>
          <p:nvPr/>
        </p:nvSpPr>
        <p:spPr>
          <a:xfrm>
            <a:off x="6713347" y="2061763"/>
            <a:ext cx="1651001" cy="538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Quality</a:t>
            </a:r>
            <a:r>
              <a: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of</a:t>
            </a:r>
            <a:r>
              <a: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endParaRPr lang="en-US" altLang="ja-JP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Life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14" name="図 113" descr="アイコン&#10;&#10;自動的に生成された説明">
            <a:extLst>
              <a:ext uri="{FF2B5EF4-FFF2-40B4-BE49-F238E27FC236}">
                <a16:creationId xmlns:a16="http://schemas.microsoft.com/office/drawing/2014/main" id="{D8E7C074-AE67-4CB8-A2F1-D5A1468609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17" y="4111647"/>
            <a:ext cx="769035" cy="769035"/>
          </a:xfrm>
          <a:prstGeom prst="rect">
            <a:avLst/>
          </a:prstGeo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06671508-A0DE-4E30-B331-9DD157E12ECE}"/>
              </a:ext>
            </a:extLst>
          </p:cNvPr>
          <p:cNvSpPr/>
          <p:nvPr/>
        </p:nvSpPr>
        <p:spPr>
          <a:xfrm>
            <a:off x="3926162" y="2981391"/>
            <a:ext cx="1651001" cy="557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Built</a:t>
            </a:r>
          </a:p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Environment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EA3635E7-AD58-4317-B9AC-1FBD457D5E97}"/>
              </a:ext>
            </a:extLst>
          </p:cNvPr>
          <p:cNvSpPr/>
          <p:nvPr/>
        </p:nvSpPr>
        <p:spPr>
          <a:xfrm>
            <a:off x="3926653" y="4117962"/>
            <a:ext cx="1651001" cy="557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Environmental</a:t>
            </a:r>
          </a:p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Concerns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06" name="図 105" descr="アイコン&#10;&#10;自動的に生成された説明">
            <a:extLst>
              <a:ext uri="{FF2B5EF4-FFF2-40B4-BE49-F238E27FC236}">
                <a16:creationId xmlns:a16="http://schemas.microsoft.com/office/drawing/2014/main" id="{150BC39F-E89E-475E-9BF9-E0C9B475D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26" y="5716508"/>
            <a:ext cx="769035" cy="769035"/>
          </a:xfrm>
          <a:prstGeom prst="rect">
            <a:avLst/>
          </a:prstGeom>
        </p:spPr>
      </p:pic>
      <p:pic>
        <p:nvPicPr>
          <p:cNvPr id="110" name="図 109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1C7DD4A8-8DEE-4DD9-A18D-1A350DE541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70" y="5716508"/>
            <a:ext cx="769035" cy="769035"/>
          </a:xfrm>
          <a:prstGeom prst="rect">
            <a:avLst/>
          </a:prstGeom>
        </p:spPr>
      </p:pic>
      <p:pic>
        <p:nvPicPr>
          <p:cNvPr id="111" name="図 110" descr="アイコン&#10;&#10;自動的に生成された説明">
            <a:extLst>
              <a:ext uri="{FF2B5EF4-FFF2-40B4-BE49-F238E27FC236}">
                <a16:creationId xmlns:a16="http://schemas.microsoft.com/office/drawing/2014/main" id="{DCF237C7-0F5D-46DE-BEBE-E1D8311941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582" y="5716508"/>
            <a:ext cx="769035" cy="769035"/>
          </a:xfrm>
          <a:prstGeom prst="rect">
            <a:avLst/>
          </a:prstGeom>
        </p:spPr>
      </p:pic>
      <p:pic>
        <p:nvPicPr>
          <p:cNvPr id="105" name="図 104" descr="テキスト&#10;&#10;自動的に生成された説明">
            <a:extLst>
              <a:ext uri="{FF2B5EF4-FFF2-40B4-BE49-F238E27FC236}">
                <a16:creationId xmlns:a16="http://schemas.microsoft.com/office/drawing/2014/main" id="{EBA6E265-3741-4379-8445-EED59BD16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24" y="1996515"/>
            <a:ext cx="769035" cy="769035"/>
          </a:xfrm>
          <a:prstGeom prst="rect">
            <a:avLst/>
          </a:prstGeom>
        </p:spPr>
      </p:pic>
      <p:pic>
        <p:nvPicPr>
          <p:cNvPr id="107" name="図 106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911773E9-7876-4B12-BB9C-E68AAA776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09" y="1172477"/>
            <a:ext cx="769035" cy="769035"/>
          </a:xfrm>
          <a:prstGeom prst="rect">
            <a:avLst/>
          </a:prstGeom>
        </p:spPr>
      </p:pic>
      <p:pic>
        <p:nvPicPr>
          <p:cNvPr id="108" name="図 107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A0D9ADF5-1512-49C0-AFBE-5BE4CA9AAD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91" y="1172477"/>
            <a:ext cx="769035" cy="769035"/>
          </a:xfrm>
          <a:prstGeom prst="rect">
            <a:avLst/>
          </a:prstGeom>
        </p:spPr>
      </p:pic>
      <p:pic>
        <p:nvPicPr>
          <p:cNvPr id="112" name="図 111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BBD2E805-484F-4715-BCFA-3444D95E61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74" y="1172477"/>
            <a:ext cx="769035" cy="769035"/>
          </a:xfrm>
          <a:prstGeom prst="rect">
            <a:avLst/>
          </a:prstGeom>
        </p:spPr>
      </p:pic>
      <p:pic>
        <p:nvPicPr>
          <p:cNvPr id="113" name="図 112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C34BE232-7D7C-4267-8468-8984A0AA29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25" y="2132857"/>
            <a:ext cx="769035" cy="769035"/>
          </a:xfrm>
          <a:prstGeom prst="rect">
            <a:avLst/>
          </a:prstGeom>
        </p:spPr>
      </p:pic>
      <p:pic>
        <p:nvPicPr>
          <p:cNvPr id="116" name="図 115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6B59B24-6078-424A-9B70-3DA8D24087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54" y="2132857"/>
            <a:ext cx="769035" cy="769035"/>
          </a:xfrm>
          <a:prstGeom prst="rect">
            <a:avLst/>
          </a:prstGeom>
        </p:spPr>
      </p:pic>
      <p:pic>
        <p:nvPicPr>
          <p:cNvPr id="117" name="図 116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E966A1CB-3F76-4B60-A64C-777838E73A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96" y="2132857"/>
            <a:ext cx="769035" cy="769035"/>
          </a:xfrm>
          <a:prstGeom prst="rect">
            <a:avLst/>
          </a:prstGeom>
        </p:spPr>
      </p:pic>
      <p:pic>
        <p:nvPicPr>
          <p:cNvPr id="118" name="図 117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D036A406-055E-4CC3-B73A-BF3E811E9E3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54" y="4748198"/>
            <a:ext cx="769035" cy="769035"/>
          </a:xfrm>
          <a:prstGeom prst="rect">
            <a:avLst/>
          </a:prstGeom>
        </p:spPr>
      </p:pic>
      <p:pic>
        <p:nvPicPr>
          <p:cNvPr id="119" name="図 118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CFC20D07-1AFD-4986-9282-CF5AB619EC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15" y="4748198"/>
            <a:ext cx="769035" cy="769035"/>
          </a:xfrm>
          <a:prstGeom prst="rect">
            <a:avLst/>
          </a:prstGeom>
        </p:spPr>
      </p:pic>
      <p:pic>
        <p:nvPicPr>
          <p:cNvPr id="120" name="図 119" descr="グラフィカル ユーザー インターフェイス, アプリケーション, アイコン&#10;&#10;自動的に生成された説明">
            <a:extLst>
              <a:ext uri="{FF2B5EF4-FFF2-40B4-BE49-F238E27FC236}">
                <a16:creationId xmlns:a16="http://schemas.microsoft.com/office/drawing/2014/main" id="{6027AD11-B161-45C9-890B-D3312708C45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77" y="4748198"/>
            <a:ext cx="769035" cy="769035"/>
          </a:xfrm>
          <a:prstGeom prst="rect">
            <a:avLst/>
          </a:prstGeom>
        </p:spPr>
      </p:pic>
      <p:pic>
        <p:nvPicPr>
          <p:cNvPr id="121" name="図 120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B32FD85E-60EB-4870-AC1A-EE6053562E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18" y="4831380"/>
            <a:ext cx="769035" cy="769035"/>
          </a:xfrm>
          <a:prstGeom prst="rect">
            <a:avLst/>
          </a:prstGeom>
        </p:spPr>
      </p:pic>
      <p:pic>
        <p:nvPicPr>
          <p:cNvPr id="122" name="図 121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7BE07D0D-DB62-4429-A90C-F1F987C5E9D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797" y="5716507"/>
            <a:ext cx="769035" cy="769035"/>
          </a:xfrm>
          <a:prstGeom prst="rect">
            <a:avLst/>
          </a:prstGeom>
        </p:spPr>
      </p:pic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81A3F280-C8E4-43A1-85CE-11635B2263DC}"/>
              </a:ext>
            </a:extLst>
          </p:cNvPr>
          <p:cNvSpPr txBox="1"/>
          <p:nvPr/>
        </p:nvSpPr>
        <p:spPr>
          <a:xfrm>
            <a:off x="34878" y="5871984"/>
            <a:ext cx="6251085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2300"/>
              </a:lnSpc>
              <a:defRPr/>
            </a:pPr>
            <a:r>
              <a:rPr kumimoji="0" lang="fr-FR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How should humanity </a:t>
            </a:r>
            <a:r>
              <a:rPr kumimoji="0" lang="fr-FR" altLang="ja-JP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survive</a:t>
            </a:r>
            <a:r>
              <a:rPr kumimoji="0" lang="ja-JP" altLang="en-US" sz="2400" b="1" dirty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kumimoji="0" lang="fr-FR" altLang="ja-JP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such </a:t>
            </a:r>
            <a:r>
              <a:rPr kumimoji="0" lang="fr-FR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risks </a:t>
            </a:r>
            <a:endParaRPr kumimoji="0" lang="fr-FR" altLang="ja-JP" sz="2400" b="1" dirty="0" smtClean="0">
              <a:solidFill>
                <a:prstClr val="black"/>
              </a:solidFill>
              <a:latin typeface="Arial" panose="020B0604020202020204" pitchFamily="34" charset="0"/>
              <a:ea typeface="ＭＳ 明朝" panose="02020609040205080304" pitchFamily="17" charset="-128"/>
            </a:endParaRPr>
          </a:p>
          <a:p>
            <a:pPr defTabSz="457200">
              <a:lnSpc>
                <a:spcPts val="2300"/>
              </a:lnSpc>
              <a:defRPr/>
            </a:pPr>
            <a:r>
              <a:rPr kumimoji="0" lang="fr-FR" altLang="ja-JP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and </a:t>
            </a:r>
            <a:r>
              <a:rPr kumimoji="0" lang="fr-FR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live with them </a:t>
            </a:r>
            <a:r>
              <a:rPr kumimoji="0" lang="fr-FR" altLang="ja-JP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in </a:t>
            </a:r>
            <a:r>
              <a:rPr kumimoji="0" lang="fr-FR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a sustainable way ?</a:t>
            </a:r>
            <a:endParaRPr lang="ja-JP" altLang="en-US" sz="240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4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87"/>
    </mc:Choice>
    <mc:Fallback xmlns="">
      <p:transition spd="slow" advTm="8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75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5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25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5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25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750"/>
                            </p:stCondLst>
                            <p:childTnLst>
                              <p:par>
                                <p:cTn id="1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0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6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9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50"/>
                            </p:stCondLst>
                            <p:childTnLst>
                              <p:par>
                                <p:cTn id="2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50"/>
                            </p:stCondLst>
                            <p:childTnLst>
                              <p:par>
                                <p:cTn id="2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3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500"/>
                            </p:stCondLst>
                            <p:childTnLst>
                              <p:par>
                                <p:cTn id="2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500"/>
                            </p:stCondLst>
                            <p:childTnLst>
                              <p:par>
                                <p:cTn id="2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5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81" grpId="0" animBg="1"/>
      <p:bldP spid="63" grpId="0" animBg="1"/>
      <p:bldP spid="61" grpId="0" animBg="1"/>
      <p:bldP spid="60" grpId="0" animBg="1"/>
      <p:bldP spid="143" grpId="0" animBg="1"/>
      <p:bldP spid="142" grpId="0" animBg="1"/>
      <p:bldP spid="48" grpId="0" animBg="1"/>
      <p:bldP spid="64" grpId="0" animBg="1"/>
      <p:bldP spid="62" grpId="0" animBg="1"/>
      <p:bldP spid="53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3845070" y="2031328"/>
            <a:ext cx="1672556" cy="935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3832681" y="4674550"/>
            <a:ext cx="1631590" cy="9253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8801207" y="1964717"/>
            <a:ext cx="936695" cy="36962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6303933" y="1027355"/>
            <a:ext cx="2447449" cy="10053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7182311" y="5613210"/>
            <a:ext cx="1631590" cy="10053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37846C54-9C4F-428E-8FAB-05C30D979CFF}"/>
              </a:ext>
            </a:extLst>
          </p:cNvPr>
          <p:cNvSpPr/>
          <p:nvPr/>
        </p:nvSpPr>
        <p:spPr>
          <a:xfrm>
            <a:off x="5458088" y="2031329"/>
            <a:ext cx="906800" cy="935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20320DDB-2EB6-4BEF-B81C-0D4393D1A8E6}"/>
              </a:ext>
            </a:extLst>
          </p:cNvPr>
          <p:cNvSpPr/>
          <p:nvPr/>
        </p:nvSpPr>
        <p:spPr>
          <a:xfrm>
            <a:off x="6275511" y="5613210"/>
            <a:ext cx="906800" cy="10053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9A38257A-8410-419D-B066-2EF6E074198C}"/>
              </a:ext>
            </a:extLst>
          </p:cNvPr>
          <p:cNvSpPr/>
          <p:nvPr/>
        </p:nvSpPr>
        <p:spPr>
          <a:xfrm>
            <a:off x="5443173" y="4665014"/>
            <a:ext cx="906800" cy="935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0D16FD1D-D073-4869-81F1-547F64536385}"/>
              </a:ext>
            </a:extLst>
          </p:cNvPr>
          <p:cNvSpPr/>
          <p:nvPr/>
        </p:nvSpPr>
        <p:spPr>
          <a:xfrm>
            <a:off x="8343795" y="3548069"/>
            <a:ext cx="989223" cy="5572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Social</a:t>
            </a:r>
            <a:r>
              <a: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endParaRPr lang="en-US" altLang="ja-JP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System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66" name="コネクタ: 曲線 65">
            <a:extLst>
              <a:ext uri="{FF2B5EF4-FFF2-40B4-BE49-F238E27FC236}">
                <a16:creationId xmlns:a16="http://schemas.microsoft.com/office/drawing/2014/main" id="{2430BB2C-E986-4FEF-B562-2CE57E4EACE9}"/>
              </a:ext>
            </a:extLst>
          </p:cNvPr>
          <p:cNvCxnSpPr>
            <a:cxnSpLocks/>
            <a:stCxn id="53" idx="2"/>
            <a:endCxn id="49" idx="3"/>
          </p:cNvCxnSpPr>
          <p:nvPr/>
        </p:nvCxnSpPr>
        <p:spPr>
          <a:xfrm rot="5400000">
            <a:off x="6222305" y="1955202"/>
            <a:ext cx="659679" cy="1949962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コネクタ: 曲線 67">
            <a:extLst>
              <a:ext uri="{FF2B5EF4-FFF2-40B4-BE49-F238E27FC236}">
                <a16:creationId xmlns:a16="http://schemas.microsoft.com/office/drawing/2014/main" id="{F2543308-06F3-4382-A6C7-E7862902A0F8}"/>
              </a:ext>
            </a:extLst>
          </p:cNvPr>
          <p:cNvCxnSpPr>
            <a:cxnSpLocks/>
            <a:stCxn id="49" idx="2"/>
            <a:endCxn id="50" idx="0"/>
          </p:cNvCxnSpPr>
          <p:nvPr/>
        </p:nvCxnSpPr>
        <p:spPr>
          <a:xfrm rot="16200000" flipH="1">
            <a:off x="4462253" y="3828062"/>
            <a:ext cx="579308" cy="491"/>
          </a:xfrm>
          <a:prstGeom prst="curvedConnector3">
            <a:avLst>
              <a:gd name="adj1" fmla="val 50000"/>
            </a:avLst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コネクタ: 曲線 72">
            <a:extLst>
              <a:ext uri="{FF2B5EF4-FFF2-40B4-BE49-F238E27FC236}">
                <a16:creationId xmlns:a16="http://schemas.microsoft.com/office/drawing/2014/main" id="{8121E8D5-8CBC-484C-8F23-8EAECBEA342F}"/>
              </a:ext>
            </a:extLst>
          </p:cNvPr>
          <p:cNvCxnSpPr>
            <a:cxnSpLocks/>
            <a:stCxn id="50" idx="3"/>
            <a:endCxn id="62" idx="0"/>
          </p:cNvCxnSpPr>
          <p:nvPr/>
        </p:nvCxnSpPr>
        <p:spPr>
          <a:xfrm>
            <a:off x="5577654" y="4396594"/>
            <a:ext cx="1949471" cy="649939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コネクタ: 曲線 73">
            <a:extLst>
              <a:ext uri="{FF2B5EF4-FFF2-40B4-BE49-F238E27FC236}">
                <a16:creationId xmlns:a16="http://schemas.microsoft.com/office/drawing/2014/main" id="{37417CB9-A3E9-417D-A8B4-5894BAF7CF51}"/>
              </a:ext>
            </a:extLst>
          </p:cNvPr>
          <p:cNvCxnSpPr>
            <a:cxnSpLocks/>
            <a:stCxn id="53" idx="2"/>
            <a:endCxn id="64" idx="1"/>
          </p:cNvCxnSpPr>
          <p:nvPr/>
        </p:nvCxnSpPr>
        <p:spPr>
          <a:xfrm rot="16200000" flipH="1">
            <a:off x="7322282" y="2805187"/>
            <a:ext cx="1226357" cy="816670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コネクタ: 曲線 74">
            <a:extLst>
              <a:ext uri="{FF2B5EF4-FFF2-40B4-BE49-F238E27FC236}">
                <a16:creationId xmlns:a16="http://schemas.microsoft.com/office/drawing/2014/main" id="{74BCD53E-FAAF-4303-A189-407DCD798633}"/>
              </a:ext>
            </a:extLst>
          </p:cNvPr>
          <p:cNvCxnSpPr>
            <a:cxnSpLocks/>
            <a:stCxn id="62" idx="0"/>
            <a:endCxn id="64" idx="1"/>
          </p:cNvCxnSpPr>
          <p:nvPr/>
        </p:nvCxnSpPr>
        <p:spPr>
          <a:xfrm rot="5400000" flipH="1" flipV="1">
            <a:off x="7325544" y="4028282"/>
            <a:ext cx="1219832" cy="816670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コネクタ: 曲線 75">
            <a:extLst>
              <a:ext uri="{FF2B5EF4-FFF2-40B4-BE49-F238E27FC236}">
                <a16:creationId xmlns:a16="http://schemas.microsoft.com/office/drawing/2014/main" id="{4F49F71A-4698-43CE-869C-E2E723A456E4}"/>
              </a:ext>
            </a:extLst>
          </p:cNvPr>
          <p:cNvCxnSpPr>
            <a:cxnSpLocks/>
            <a:stCxn id="49" idx="3"/>
            <a:endCxn id="62" idx="0"/>
          </p:cNvCxnSpPr>
          <p:nvPr/>
        </p:nvCxnSpPr>
        <p:spPr>
          <a:xfrm>
            <a:off x="5577163" y="3260023"/>
            <a:ext cx="1949962" cy="1786510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コネクタ: 曲線 76">
            <a:extLst>
              <a:ext uri="{FF2B5EF4-FFF2-40B4-BE49-F238E27FC236}">
                <a16:creationId xmlns:a16="http://schemas.microsoft.com/office/drawing/2014/main" id="{108429B0-2B7B-4606-A7D8-33167615755B}"/>
              </a:ext>
            </a:extLst>
          </p:cNvPr>
          <p:cNvCxnSpPr>
            <a:cxnSpLocks/>
            <a:stCxn id="49" idx="3"/>
            <a:endCxn id="64" idx="1"/>
          </p:cNvCxnSpPr>
          <p:nvPr/>
        </p:nvCxnSpPr>
        <p:spPr>
          <a:xfrm>
            <a:off x="5577163" y="3260023"/>
            <a:ext cx="2766632" cy="566678"/>
          </a:xfrm>
          <a:prstGeom prst="curvedConnector3">
            <a:avLst>
              <a:gd name="adj1" fmla="val 50000"/>
            </a:avLst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コネクタ: 曲線 77">
            <a:extLst>
              <a:ext uri="{FF2B5EF4-FFF2-40B4-BE49-F238E27FC236}">
                <a16:creationId xmlns:a16="http://schemas.microsoft.com/office/drawing/2014/main" id="{6A7F2BDD-08E2-48AB-A8E5-356017942419}"/>
              </a:ext>
            </a:extLst>
          </p:cNvPr>
          <p:cNvCxnSpPr>
            <a:cxnSpLocks/>
            <a:stCxn id="53" idx="2"/>
            <a:endCxn id="62" idx="0"/>
          </p:cNvCxnSpPr>
          <p:nvPr/>
        </p:nvCxnSpPr>
        <p:spPr>
          <a:xfrm rot="5400000">
            <a:off x="6304031" y="3823437"/>
            <a:ext cx="2446189" cy="12700"/>
          </a:xfrm>
          <a:prstGeom prst="curvedConnector3">
            <a:avLst>
              <a:gd name="adj1" fmla="val 50000"/>
            </a:avLst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コネクタ: 曲線 78">
            <a:extLst>
              <a:ext uri="{FF2B5EF4-FFF2-40B4-BE49-F238E27FC236}">
                <a16:creationId xmlns:a16="http://schemas.microsoft.com/office/drawing/2014/main" id="{F010CB0F-733E-49D8-8763-AD01716A1263}"/>
              </a:ext>
            </a:extLst>
          </p:cNvPr>
          <p:cNvCxnSpPr>
            <a:cxnSpLocks/>
            <a:stCxn id="50" idx="3"/>
            <a:endCxn id="64" idx="1"/>
          </p:cNvCxnSpPr>
          <p:nvPr/>
        </p:nvCxnSpPr>
        <p:spPr>
          <a:xfrm flipV="1">
            <a:off x="5577654" y="3826701"/>
            <a:ext cx="2766141" cy="569893"/>
          </a:xfrm>
          <a:prstGeom prst="curvedConnector3">
            <a:avLst>
              <a:gd name="adj1" fmla="val 50000"/>
            </a:avLst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コネクタ: 曲線 79">
            <a:extLst>
              <a:ext uri="{FF2B5EF4-FFF2-40B4-BE49-F238E27FC236}">
                <a16:creationId xmlns:a16="http://schemas.microsoft.com/office/drawing/2014/main" id="{9D67ED28-E957-4283-B0C4-7D6561B1A035}"/>
              </a:ext>
            </a:extLst>
          </p:cNvPr>
          <p:cNvCxnSpPr>
            <a:cxnSpLocks/>
            <a:stCxn id="50" idx="3"/>
            <a:endCxn id="53" idx="2"/>
          </p:cNvCxnSpPr>
          <p:nvPr/>
        </p:nvCxnSpPr>
        <p:spPr>
          <a:xfrm flipV="1">
            <a:off x="5577654" y="2600344"/>
            <a:ext cx="1949471" cy="1796250"/>
          </a:xfrm>
          <a:prstGeom prst="curvedConnector2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8EEB5F4E-C9F2-4960-96C2-FC7E698F82BA}"/>
              </a:ext>
            </a:extLst>
          </p:cNvPr>
          <p:cNvGrpSpPr/>
          <p:nvPr/>
        </p:nvGrpSpPr>
        <p:grpSpPr>
          <a:xfrm>
            <a:off x="1214122" y="2895195"/>
            <a:ext cx="1880603" cy="1286914"/>
            <a:chOff x="98054" y="3150357"/>
            <a:chExt cx="1895965" cy="1254304"/>
          </a:xfrm>
        </p:grpSpPr>
        <p:sp>
          <p:nvSpPr>
            <p:cNvPr id="99" name="爆発: 14 pt 98">
              <a:extLst>
                <a:ext uri="{FF2B5EF4-FFF2-40B4-BE49-F238E27FC236}">
                  <a16:creationId xmlns:a16="http://schemas.microsoft.com/office/drawing/2014/main" id="{E14CD40F-CEB0-49D2-866A-A4631C0A66D7}"/>
                </a:ext>
              </a:extLst>
            </p:cNvPr>
            <p:cNvSpPr/>
            <p:nvPr/>
          </p:nvSpPr>
          <p:spPr>
            <a:xfrm>
              <a:off x="98054" y="3150357"/>
              <a:ext cx="1895965" cy="1254304"/>
            </a:xfrm>
            <a:prstGeom prst="irregularSeal2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  <a:defRPr/>
              </a:pPr>
              <a:endParaRPr lang="ja-JP" altLang="en-US" dirty="0">
                <a:solidFill>
                  <a:prstClr val="white"/>
                </a:solidFill>
                <a:latin typeface="Arial Narrow" panose="020B0606020202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75982A14-9D5B-49F4-9EAD-34AE5CEA6B88}"/>
                </a:ext>
              </a:extLst>
            </p:cNvPr>
            <p:cNvSpPr txBox="1"/>
            <p:nvPr/>
          </p:nvSpPr>
          <p:spPr>
            <a:xfrm>
              <a:off x="196250" y="3592656"/>
              <a:ext cx="1596298" cy="490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  <a:defRPr/>
              </a:pPr>
              <a:r>
                <a:rPr lang="en-US" altLang="ja-JP" b="1" dirty="0">
                  <a:solidFill>
                    <a:prstClr val="white">
                      <a:lumMod val="95000"/>
                    </a:prstClr>
                  </a:solidFill>
                  <a:latin typeface="Arial Narrow" panose="020B0606020202030204" pitchFamily="34" charset="0"/>
                  <a:ea typeface="メイリオ" panose="020B0604030504040204" pitchFamily="50" charset="-128"/>
                </a:rPr>
                <a:t>Water-related</a:t>
              </a:r>
              <a:r>
                <a:rPr lang="ja-JP" altLang="en-US" b="1" dirty="0">
                  <a:solidFill>
                    <a:prstClr val="white">
                      <a:lumMod val="95000"/>
                    </a:prstClr>
                  </a:solidFill>
                  <a:latin typeface="Arial Narrow" panose="020B0606020202030204" pitchFamily="34" charset="0"/>
                  <a:ea typeface="メイリオ" panose="020B0604030504040204" pitchFamily="50" charset="-128"/>
                </a:rPr>
                <a:t> </a:t>
              </a:r>
              <a:r>
                <a:rPr lang="en-US" altLang="ja-JP" b="1" dirty="0">
                  <a:solidFill>
                    <a:prstClr val="white">
                      <a:lumMod val="95000"/>
                    </a:prstClr>
                  </a:solidFill>
                  <a:latin typeface="Arial Narrow" panose="020B0606020202030204" pitchFamily="34" charset="0"/>
                  <a:ea typeface="メイリオ" panose="020B0604030504040204" pitchFamily="50" charset="-128"/>
                </a:rPr>
                <a:t>Disasters</a:t>
              </a:r>
              <a:endParaRPr lang="ja-JP" altLang="en-US" b="1" dirty="0">
                <a:solidFill>
                  <a:prstClr val="white">
                    <a:lumMod val="95000"/>
                  </a:prstClr>
                </a:solidFill>
                <a:latin typeface="Arial Narrow" panose="020B0606020202030204" pitchFamily="34" charset="0"/>
                <a:ea typeface="メイリオ" panose="020B0604030504040204" pitchFamily="50" charset="-128"/>
              </a:endParaRPr>
            </a:p>
          </p:txBody>
        </p:sp>
      </p:grpSp>
      <p:pic>
        <p:nvPicPr>
          <p:cNvPr id="109" name="図 108" descr="アイコン&#10;&#10;自動的に生成された説明">
            <a:extLst>
              <a:ext uri="{FF2B5EF4-FFF2-40B4-BE49-F238E27FC236}">
                <a16:creationId xmlns:a16="http://schemas.microsoft.com/office/drawing/2014/main" id="{3609EF59-4454-42BE-9403-339745DC3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25" y="2765741"/>
            <a:ext cx="769035" cy="769035"/>
          </a:xfrm>
          <a:prstGeom prst="rect">
            <a:avLst/>
          </a:prstGeom>
        </p:spPr>
      </p:pic>
      <p:sp>
        <p:nvSpPr>
          <p:cNvPr id="62" name="四角形: 角を丸くする 61">
            <a:extLst>
              <a:ext uri="{FF2B5EF4-FFF2-40B4-BE49-F238E27FC236}">
                <a16:creationId xmlns:a16="http://schemas.microsoft.com/office/drawing/2014/main" id="{761F284A-0745-4044-BAC2-302022C4B07F}"/>
              </a:ext>
            </a:extLst>
          </p:cNvPr>
          <p:cNvSpPr/>
          <p:nvPr/>
        </p:nvSpPr>
        <p:spPr>
          <a:xfrm>
            <a:off x="6701624" y="5046533"/>
            <a:ext cx="1651001" cy="5572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Water-Food-Energy</a:t>
            </a:r>
            <a:r>
              <a: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Nexus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6BAD83BD-9788-48FB-9114-6A9B877CC03B}"/>
              </a:ext>
            </a:extLst>
          </p:cNvPr>
          <p:cNvSpPr/>
          <p:nvPr/>
        </p:nvSpPr>
        <p:spPr>
          <a:xfrm>
            <a:off x="6701624" y="2061763"/>
            <a:ext cx="1651001" cy="53858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Quality</a:t>
            </a:r>
            <a:r>
              <a: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of</a:t>
            </a:r>
            <a:r>
              <a: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endParaRPr lang="en-US" altLang="ja-JP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Life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14" name="図 113" descr="アイコン&#10;&#10;自動的に生成された説明">
            <a:extLst>
              <a:ext uri="{FF2B5EF4-FFF2-40B4-BE49-F238E27FC236}">
                <a16:creationId xmlns:a16="http://schemas.microsoft.com/office/drawing/2014/main" id="{D8E7C074-AE67-4CB8-A2F1-D5A146860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17" y="4111647"/>
            <a:ext cx="769035" cy="769035"/>
          </a:xfrm>
          <a:prstGeom prst="rect">
            <a:avLst/>
          </a:prstGeo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06671508-A0DE-4E30-B331-9DD157E12ECE}"/>
              </a:ext>
            </a:extLst>
          </p:cNvPr>
          <p:cNvSpPr/>
          <p:nvPr/>
        </p:nvSpPr>
        <p:spPr>
          <a:xfrm>
            <a:off x="3926162" y="2981391"/>
            <a:ext cx="1651001" cy="5572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Built</a:t>
            </a:r>
          </a:p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Environment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EA3635E7-AD58-4317-B9AC-1FBD457D5E97}"/>
              </a:ext>
            </a:extLst>
          </p:cNvPr>
          <p:cNvSpPr/>
          <p:nvPr/>
        </p:nvSpPr>
        <p:spPr>
          <a:xfrm>
            <a:off x="3926653" y="4117962"/>
            <a:ext cx="1651001" cy="5572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Environmental</a:t>
            </a:r>
          </a:p>
          <a:p>
            <a:pPr algn="ctr" defTabSz="914323">
              <a:lnSpc>
                <a:spcPts val="1800"/>
              </a:lnSpc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Concerns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06" name="図 105" descr="アイコン&#10;&#10;自動的に生成された説明">
            <a:extLst>
              <a:ext uri="{FF2B5EF4-FFF2-40B4-BE49-F238E27FC236}">
                <a16:creationId xmlns:a16="http://schemas.microsoft.com/office/drawing/2014/main" id="{150BC39F-E89E-475E-9BF9-E0C9B475D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03" y="5716508"/>
            <a:ext cx="769035" cy="769035"/>
          </a:xfrm>
          <a:prstGeom prst="rect">
            <a:avLst/>
          </a:prstGeom>
        </p:spPr>
      </p:pic>
      <p:pic>
        <p:nvPicPr>
          <p:cNvPr id="110" name="図 109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1C7DD4A8-8DEE-4DD9-A18D-1A350DE54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47" y="5716508"/>
            <a:ext cx="769035" cy="769035"/>
          </a:xfrm>
          <a:prstGeom prst="rect">
            <a:avLst/>
          </a:prstGeom>
        </p:spPr>
      </p:pic>
      <p:pic>
        <p:nvPicPr>
          <p:cNvPr id="111" name="図 110" descr="アイコン&#10;&#10;自動的に生成された説明">
            <a:extLst>
              <a:ext uri="{FF2B5EF4-FFF2-40B4-BE49-F238E27FC236}">
                <a16:creationId xmlns:a16="http://schemas.microsoft.com/office/drawing/2014/main" id="{DCF237C7-0F5D-46DE-BEBE-E1D8311941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859" y="5716508"/>
            <a:ext cx="769035" cy="769035"/>
          </a:xfrm>
          <a:prstGeom prst="rect">
            <a:avLst/>
          </a:prstGeom>
        </p:spPr>
      </p:pic>
      <p:pic>
        <p:nvPicPr>
          <p:cNvPr id="105" name="図 104" descr="テキスト&#10;&#10;自動的に生成された説明">
            <a:extLst>
              <a:ext uri="{FF2B5EF4-FFF2-40B4-BE49-F238E27FC236}">
                <a16:creationId xmlns:a16="http://schemas.microsoft.com/office/drawing/2014/main" id="{EBA6E265-3741-4379-8445-EED59BD16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24" y="1996515"/>
            <a:ext cx="769035" cy="769035"/>
          </a:xfrm>
          <a:prstGeom prst="rect">
            <a:avLst/>
          </a:prstGeom>
        </p:spPr>
      </p:pic>
      <p:pic>
        <p:nvPicPr>
          <p:cNvPr id="107" name="図 106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911773E9-7876-4B12-BB9C-E68AAA7763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86" y="1172477"/>
            <a:ext cx="769035" cy="769035"/>
          </a:xfrm>
          <a:prstGeom prst="rect">
            <a:avLst/>
          </a:prstGeom>
        </p:spPr>
      </p:pic>
      <p:pic>
        <p:nvPicPr>
          <p:cNvPr id="108" name="図 107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A0D9ADF5-1512-49C0-AFBE-5BE4CA9AAD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68" y="1172477"/>
            <a:ext cx="769035" cy="769035"/>
          </a:xfrm>
          <a:prstGeom prst="rect">
            <a:avLst/>
          </a:prstGeom>
        </p:spPr>
      </p:pic>
      <p:pic>
        <p:nvPicPr>
          <p:cNvPr id="112" name="図 111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BBD2E805-484F-4715-BCFA-3444D95E61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51" y="1172477"/>
            <a:ext cx="769035" cy="769035"/>
          </a:xfrm>
          <a:prstGeom prst="rect">
            <a:avLst/>
          </a:prstGeom>
        </p:spPr>
      </p:pic>
      <p:pic>
        <p:nvPicPr>
          <p:cNvPr id="113" name="図 112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C34BE232-7D7C-4267-8468-8984A0AA29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25" y="2132857"/>
            <a:ext cx="769035" cy="769035"/>
          </a:xfrm>
          <a:prstGeom prst="rect">
            <a:avLst/>
          </a:prstGeom>
        </p:spPr>
      </p:pic>
      <p:pic>
        <p:nvPicPr>
          <p:cNvPr id="116" name="図 115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6B59B24-6078-424A-9B70-3DA8D24087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54" y="2132857"/>
            <a:ext cx="769035" cy="769035"/>
          </a:xfrm>
          <a:prstGeom prst="rect">
            <a:avLst/>
          </a:prstGeom>
        </p:spPr>
      </p:pic>
      <p:pic>
        <p:nvPicPr>
          <p:cNvPr id="117" name="図 116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E966A1CB-3F76-4B60-A64C-777838E73A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96" y="2132857"/>
            <a:ext cx="769035" cy="769035"/>
          </a:xfrm>
          <a:prstGeom prst="rect">
            <a:avLst/>
          </a:prstGeom>
        </p:spPr>
      </p:pic>
      <p:pic>
        <p:nvPicPr>
          <p:cNvPr id="118" name="図 117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D036A406-055E-4CC3-B73A-BF3E811E9E3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54" y="4748198"/>
            <a:ext cx="769035" cy="769035"/>
          </a:xfrm>
          <a:prstGeom prst="rect">
            <a:avLst/>
          </a:prstGeom>
        </p:spPr>
      </p:pic>
      <p:pic>
        <p:nvPicPr>
          <p:cNvPr id="119" name="図 118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CFC20D07-1AFD-4986-9282-CF5AB619EC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15" y="4748198"/>
            <a:ext cx="769035" cy="769035"/>
          </a:xfrm>
          <a:prstGeom prst="rect">
            <a:avLst/>
          </a:prstGeom>
        </p:spPr>
      </p:pic>
      <p:pic>
        <p:nvPicPr>
          <p:cNvPr id="120" name="図 119" descr="グラフィカル ユーザー インターフェイス, アプリケーション, アイコン&#10;&#10;自動的に生成された説明">
            <a:extLst>
              <a:ext uri="{FF2B5EF4-FFF2-40B4-BE49-F238E27FC236}">
                <a16:creationId xmlns:a16="http://schemas.microsoft.com/office/drawing/2014/main" id="{6027AD11-B161-45C9-890B-D3312708C45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77" y="4748198"/>
            <a:ext cx="769035" cy="769035"/>
          </a:xfrm>
          <a:prstGeom prst="rect">
            <a:avLst/>
          </a:prstGeom>
        </p:spPr>
      </p:pic>
      <p:pic>
        <p:nvPicPr>
          <p:cNvPr id="121" name="図 120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B32FD85E-60EB-4870-AC1A-EE6053562E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18" y="4831380"/>
            <a:ext cx="769035" cy="769035"/>
          </a:xfrm>
          <a:prstGeom prst="rect">
            <a:avLst/>
          </a:prstGeom>
        </p:spPr>
      </p:pic>
      <p:pic>
        <p:nvPicPr>
          <p:cNvPr id="122" name="図 121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7BE07D0D-DB62-4429-A90C-F1F987C5E9D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797" y="5716507"/>
            <a:ext cx="769035" cy="769035"/>
          </a:xfrm>
          <a:prstGeom prst="rect">
            <a:avLst/>
          </a:prstGeom>
        </p:spPr>
      </p:pic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81A3F280-C8E4-43A1-85CE-11635B2263DC}"/>
              </a:ext>
            </a:extLst>
          </p:cNvPr>
          <p:cNvSpPr txBox="1"/>
          <p:nvPr/>
        </p:nvSpPr>
        <p:spPr>
          <a:xfrm>
            <a:off x="617245" y="4635907"/>
            <a:ext cx="2608455" cy="830997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fr-FR" altLang="ja-JP" sz="2400" b="1" dirty="0">
                <a:solidFill>
                  <a:prstClr val="white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Cross-sectral </a:t>
            </a:r>
          </a:p>
          <a:p>
            <a:pPr algn="ctr" defTabSz="457200">
              <a:defRPr/>
            </a:pPr>
            <a:r>
              <a:rPr kumimoji="0" lang="fr-FR" altLang="ja-JP" sz="2400" b="1" dirty="0">
                <a:solidFill>
                  <a:prstClr val="white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Decison Making</a:t>
            </a:r>
            <a:endParaRPr lang="ja-JP" altLang="en-US" sz="2400" b="1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86" name="四角形: 角を丸くする 63">
            <a:extLst>
              <a:ext uri="{FF2B5EF4-FFF2-40B4-BE49-F238E27FC236}">
                <a16:creationId xmlns:a16="http://schemas.microsoft.com/office/drawing/2014/main" id="{0D16FD1D-D073-4869-81F1-547F64536385}"/>
              </a:ext>
            </a:extLst>
          </p:cNvPr>
          <p:cNvSpPr/>
          <p:nvPr/>
        </p:nvSpPr>
        <p:spPr>
          <a:xfrm>
            <a:off x="10302713" y="3121677"/>
            <a:ext cx="1140568" cy="551268"/>
          </a:xfrm>
          <a:prstGeom prst="round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Human Security</a:t>
            </a:r>
            <a:endParaRPr lang="ja-JP" altLang="en-US" b="1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7" name="四角形: 角を丸くする 63">
            <a:extLst>
              <a:ext uri="{FF2B5EF4-FFF2-40B4-BE49-F238E27FC236}">
                <a16:creationId xmlns:a16="http://schemas.microsoft.com/office/drawing/2014/main" id="{0D16FD1D-D073-4869-81F1-547F64536385}"/>
              </a:ext>
            </a:extLst>
          </p:cNvPr>
          <p:cNvSpPr/>
          <p:nvPr/>
        </p:nvSpPr>
        <p:spPr>
          <a:xfrm>
            <a:off x="10302713" y="4149081"/>
            <a:ext cx="1140568" cy="525470"/>
          </a:xfrm>
          <a:prstGeom prst="round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lnSpc>
                <a:spcPts val="1800"/>
              </a:lnSpc>
              <a:defRPr/>
            </a:pPr>
            <a:r>
              <a:rPr lang="en-US" altLang="ja-JP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Quality Growth</a:t>
            </a:r>
            <a:endParaRPr lang="ja-JP" altLang="en-US" b="1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88" name="コネクタ: 曲線 65">
            <a:extLst>
              <a:ext uri="{FF2B5EF4-FFF2-40B4-BE49-F238E27FC236}">
                <a16:creationId xmlns:a16="http://schemas.microsoft.com/office/drawing/2014/main" id="{2430BB2C-E986-4FEF-B562-2CE57E4EACE9}"/>
              </a:ext>
            </a:extLst>
          </p:cNvPr>
          <p:cNvCxnSpPr>
            <a:cxnSpLocks/>
            <a:stCxn id="86" idx="1"/>
            <a:endCxn id="64" idx="3"/>
          </p:cNvCxnSpPr>
          <p:nvPr/>
        </p:nvCxnSpPr>
        <p:spPr>
          <a:xfrm rot="10800000" flipV="1">
            <a:off x="9333019" y="3397311"/>
            <a:ext cx="969695" cy="429390"/>
          </a:xfrm>
          <a:prstGeom prst="curvedConnector3">
            <a:avLst>
              <a:gd name="adj1" fmla="val 50000"/>
            </a:avLst>
          </a:prstGeom>
          <a:ln w="28575">
            <a:solidFill>
              <a:srgbClr val="0033CC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コネクタ: 曲線 72">
            <a:extLst>
              <a:ext uri="{FF2B5EF4-FFF2-40B4-BE49-F238E27FC236}">
                <a16:creationId xmlns:a16="http://schemas.microsoft.com/office/drawing/2014/main" id="{8121E8D5-8CBC-484C-8F23-8EAECBEA342F}"/>
              </a:ext>
            </a:extLst>
          </p:cNvPr>
          <p:cNvCxnSpPr>
            <a:cxnSpLocks/>
            <a:stCxn id="64" idx="3"/>
            <a:endCxn id="87" idx="1"/>
          </p:cNvCxnSpPr>
          <p:nvPr/>
        </p:nvCxnSpPr>
        <p:spPr>
          <a:xfrm>
            <a:off x="9333018" y="3826701"/>
            <a:ext cx="969695" cy="585115"/>
          </a:xfrm>
          <a:prstGeom prst="curvedConnector3">
            <a:avLst>
              <a:gd name="adj1" fmla="val 50000"/>
            </a:avLst>
          </a:prstGeom>
          <a:ln w="28575">
            <a:solidFill>
              <a:srgbClr val="0033CC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図 66" descr="ロゴ, 会社名&#10;&#10;自動的に生成された説明">
            <a:extLst>
              <a:ext uri="{FF2B5EF4-FFF2-40B4-BE49-F238E27FC236}">
                <a16:creationId xmlns:a16="http://schemas.microsoft.com/office/drawing/2014/main" id="{740435A1-6FC8-496B-ADA8-F7E42F885A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1" y="175061"/>
            <a:ext cx="896352" cy="769035"/>
          </a:xfrm>
          <a:prstGeom prst="rect">
            <a:avLst/>
          </a:prstGeom>
        </p:spPr>
      </p:pic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81A3F280-C8E4-43A1-85CE-11635B2263DC}"/>
              </a:ext>
            </a:extLst>
          </p:cNvPr>
          <p:cNvSpPr txBox="1"/>
          <p:nvPr/>
        </p:nvSpPr>
        <p:spPr>
          <a:xfrm>
            <a:off x="34878" y="5871984"/>
            <a:ext cx="6251085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2300"/>
              </a:lnSpc>
              <a:defRPr/>
            </a:pPr>
            <a:r>
              <a:rPr kumimoji="0" lang="fr-FR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How should humanity </a:t>
            </a:r>
            <a:r>
              <a:rPr kumimoji="0" lang="fr-FR" altLang="ja-JP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survive</a:t>
            </a:r>
            <a:r>
              <a:rPr kumimoji="0" lang="ja-JP" altLang="en-US" sz="2400" b="1" dirty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kumimoji="0" lang="fr-FR" altLang="ja-JP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such </a:t>
            </a:r>
            <a:r>
              <a:rPr kumimoji="0" lang="fr-FR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risks </a:t>
            </a:r>
            <a:endParaRPr kumimoji="0" lang="fr-FR" altLang="ja-JP" sz="2400" b="1" dirty="0" smtClean="0">
              <a:solidFill>
                <a:prstClr val="black"/>
              </a:solidFill>
              <a:latin typeface="Arial" panose="020B0604020202020204" pitchFamily="34" charset="0"/>
              <a:ea typeface="ＭＳ 明朝" panose="02020609040205080304" pitchFamily="17" charset="-128"/>
            </a:endParaRPr>
          </a:p>
          <a:p>
            <a:pPr defTabSz="457200">
              <a:lnSpc>
                <a:spcPts val="2300"/>
              </a:lnSpc>
              <a:defRPr/>
            </a:pPr>
            <a:r>
              <a:rPr kumimoji="0" lang="fr-FR" altLang="ja-JP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and </a:t>
            </a:r>
            <a:r>
              <a:rPr kumimoji="0" lang="fr-FR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live with them </a:t>
            </a:r>
            <a:r>
              <a:rPr kumimoji="0" lang="fr-FR" altLang="ja-JP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in </a:t>
            </a:r>
            <a:r>
              <a:rPr kumimoji="0" lang="fr-FR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a sustainable way ?</a:t>
            </a:r>
            <a:endParaRPr lang="ja-JP" altLang="en-US" sz="240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5"/>
    </mc:Choice>
    <mc:Fallback xmlns="">
      <p:transition spd="slow" advTm="2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1" grpId="0" animBg="1"/>
      <p:bldP spid="52" grpId="0" animBg="1"/>
      <p:bldP spid="54" grpId="0" animBg="1"/>
      <p:bldP spid="54" grpId="1" animBg="1"/>
      <p:bldP spid="143" grpId="0" animBg="1"/>
      <p:bldP spid="143" grpId="1" animBg="1"/>
      <p:bldP spid="142" grpId="0" animBg="1"/>
      <p:bldP spid="142" grpId="1" animBg="1"/>
      <p:bldP spid="48" grpId="0" animBg="1"/>
      <p:bldP spid="48" grpId="1" animBg="1"/>
      <p:bldP spid="85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5F44F4D5-AE30-4A96-8710-0E214181B893}"/>
              </a:ext>
            </a:extLst>
          </p:cNvPr>
          <p:cNvSpPr/>
          <p:nvPr/>
        </p:nvSpPr>
        <p:spPr>
          <a:xfrm>
            <a:off x="6545366" y="813599"/>
            <a:ext cx="5458545" cy="5145435"/>
          </a:xfrm>
          <a:prstGeom prst="rect">
            <a:avLst/>
          </a:prstGeom>
          <a:gradFill flip="none" rotWithShape="1">
            <a:gsLst>
              <a:gs pos="93000">
                <a:srgbClr val="66FFFF"/>
              </a:gs>
              <a:gs pos="1000">
                <a:srgbClr val="99FF99"/>
              </a:gs>
              <a:gs pos="52000">
                <a:schemeClr val="accent1">
                  <a:lumMod val="5000"/>
                  <a:lumOff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7D777ABF-C508-46B8-97A0-65A533FBC321}"/>
              </a:ext>
            </a:extLst>
          </p:cNvPr>
          <p:cNvSpPr/>
          <p:nvPr/>
        </p:nvSpPr>
        <p:spPr>
          <a:xfrm flipH="1">
            <a:off x="244756" y="813599"/>
            <a:ext cx="6331948" cy="5145434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0">
                <a:srgbClr val="99FF99"/>
              </a:gs>
              <a:gs pos="100000">
                <a:srgbClr val="FF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65F5ECA-5261-4387-A9A1-B8214201B422}"/>
              </a:ext>
            </a:extLst>
          </p:cNvPr>
          <p:cNvSpPr txBox="1"/>
          <p:nvPr/>
        </p:nvSpPr>
        <p:spPr>
          <a:xfrm>
            <a:off x="244755" y="1099146"/>
            <a:ext cx="3597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Meteorological observation,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modeling and prediction</a:t>
            </a:r>
            <a:endParaRPr lang="ja-JP" altLang="en-US" sz="2400" b="1" dirty="0">
              <a:solidFill>
                <a:srgbClr val="C00000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4065505" y="2362331"/>
            <a:ext cx="1556079" cy="3116027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1139008" y="5035399"/>
            <a:ext cx="1249794" cy="44296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Quantifying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Uncertainty   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" name="円柱 3"/>
          <p:cNvSpPr/>
          <p:nvPr/>
        </p:nvSpPr>
        <p:spPr>
          <a:xfrm>
            <a:off x="643059" y="2268994"/>
            <a:ext cx="1067752" cy="747927"/>
          </a:xfrm>
          <a:prstGeom prst="can">
            <a:avLst>
              <a:gd name="adj" fmla="val 16758"/>
            </a:avLst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Global Model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Outputs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145126" y="3863204"/>
            <a:ext cx="1237558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Down-scaling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4075518" y="2354164"/>
            <a:ext cx="1417365" cy="726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modeling</a:t>
            </a:r>
            <a:r>
              <a:rPr lang="ja-JP" altLang="en-US" sz="1600" dirty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&amp; management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System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4428545" y="3048359"/>
            <a:ext cx="775898" cy="186430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flood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4322404" y="3525800"/>
            <a:ext cx="988183" cy="207365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irrigation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4289129" y="5190332"/>
            <a:ext cx="1054733" cy="217870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drought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4120859" y="3778785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hydro power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6527676" y="3148748"/>
            <a:ext cx="1340112" cy="36512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Environment</a:t>
            </a:r>
          </a:p>
        </p:txBody>
      </p:sp>
      <p:sp>
        <p:nvSpPr>
          <p:cNvPr id="49" name="角丸四角形 48"/>
          <p:cNvSpPr/>
          <p:nvPr/>
        </p:nvSpPr>
        <p:spPr>
          <a:xfrm>
            <a:off x="6531879" y="3737781"/>
            <a:ext cx="1331709" cy="365124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Socio-economics </a:t>
            </a:r>
          </a:p>
        </p:txBody>
      </p:sp>
      <p:sp>
        <p:nvSpPr>
          <p:cNvPr id="50" name="角丸四角形 49"/>
          <p:cNvSpPr/>
          <p:nvPr/>
        </p:nvSpPr>
        <p:spPr>
          <a:xfrm>
            <a:off x="6528764" y="4300652"/>
            <a:ext cx="1346947" cy="370782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Culture &amp; history</a:t>
            </a:r>
          </a:p>
        </p:txBody>
      </p:sp>
      <p:sp>
        <p:nvSpPr>
          <p:cNvPr id="88" name="角丸四角形 87"/>
          <p:cNvSpPr/>
          <p:nvPr/>
        </p:nvSpPr>
        <p:spPr>
          <a:xfrm>
            <a:off x="6077625" y="4887422"/>
            <a:ext cx="963111" cy="357187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>
            <a:lvl1pPr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Regime</a:t>
            </a:r>
          </a:p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shift</a:t>
            </a:r>
          </a:p>
        </p:txBody>
      </p:sp>
      <p:sp>
        <p:nvSpPr>
          <p:cNvPr id="90" name="角丸四角形 89"/>
          <p:cNvSpPr/>
          <p:nvPr/>
        </p:nvSpPr>
        <p:spPr>
          <a:xfrm>
            <a:off x="8492852" y="3009135"/>
            <a:ext cx="249910" cy="1822419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Impact assessment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22" name="直線矢印コネクタ 121"/>
          <p:cNvCxnSpPr>
            <a:cxnSpLocks/>
            <a:stCxn id="34" idx="3"/>
            <a:endCxn id="49" idx="1"/>
          </p:cNvCxnSpPr>
          <p:nvPr/>
        </p:nvCxnSpPr>
        <p:spPr>
          <a:xfrm flipV="1">
            <a:off x="5621584" y="3920343"/>
            <a:ext cx="910295" cy="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角丸四角形 138"/>
          <p:cNvSpPr/>
          <p:nvPr/>
        </p:nvSpPr>
        <p:spPr>
          <a:xfrm>
            <a:off x="9115400" y="2362331"/>
            <a:ext cx="1392924" cy="3116027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0" name="角丸四角形 139"/>
          <p:cNvSpPr/>
          <p:nvPr/>
        </p:nvSpPr>
        <p:spPr>
          <a:xfrm>
            <a:off x="9235112" y="2998315"/>
            <a:ext cx="1153503" cy="362814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Early warning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1" name="角丸四角形 140"/>
          <p:cNvSpPr/>
          <p:nvPr/>
        </p:nvSpPr>
        <p:spPr>
          <a:xfrm>
            <a:off x="9185031" y="4933289"/>
            <a:ext cx="1253662" cy="412510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Contingency Planning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2" name="角丸四角形 141"/>
          <p:cNvSpPr/>
          <p:nvPr/>
        </p:nvSpPr>
        <p:spPr>
          <a:xfrm>
            <a:off x="9258306" y="4637481"/>
            <a:ext cx="1107112" cy="211137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Land use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4" name="角丸四角形 143"/>
          <p:cNvSpPr/>
          <p:nvPr/>
        </p:nvSpPr>
        <p:spPr>
          <a:xfrm>
            <a:off x="9148322" y="2378040"/>
            <a:ext cx="1327080" cy="5356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Mitigation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Adaptation  Options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08" name="角丸四角形 107"/>
          <p:cNvSpPr/>
          <p:nvPr/>
        </p:nvSpPr>
        <p:spPr>
          <a:xfrm>
            <a:off x="9161751" y="3445803"/>
            <a:ext cx="1300225" cy="1107005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Innovative  technology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Flood  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 control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quality 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 control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14" name="角丸四角形 113"/>
          <p:cNvSpPr/>
          <p:nvPr/>
        </p:nvSpPr>
        <p:spPr>
          <a:xfrm>
            <a:off x="10917834" y="3426103"/>
            <a:ext cx="387475" cy="988483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Decision making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95" name="角丸四角形 194"/>
          <p:cNvSpPr/>
          <p:nvPr/>
        </p:nvSpPr>
        <p:spPr>
          <a:xfrm>
            <a:off x="10763251" y="2435776"/>
            <a:ext cx="1070343" cy="42862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dirty="0">
                <a:solidFill>
                  <a:srgbClr val="FFFFFF"/>
                </a:solidFill>
                <a:latin typeface="Calibri"/>
                <a:ea typeface="ＭＳ Ｐゴシック"/>
              </a:rPr>
              <a:t>Monitoring evaluation</a:t>
            </a:r>
          </a:p>
        </p:txBody>
      </p:sp>
      <p:sp>
        <p:nvSpPr>
          <p:cNvPr id="196" name="角丸四角形 195"/>
          <p:cNvSpPr/>
          <p:nvPr/>
        </p:nvSpPr>
        <p:spPr>
          <a:xfrm>
            <a:off x="11601450" y="3200267"/>
            <a:ext cx="191488" cy="144015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Implementation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31" name="円柱 130"/>
          <p:cNvSpPr/>
          <p:nvPr/>
        </p:nvSpPr>
        <p:spPr>
          <a:xfrm>
            <a:off x="1885529" y="2268994"/>
            <a:ext cx="1067753" cy="801687"/>
          </a:xfrm>
          <a:prstGeom prst="can">
            <a:avLst>
              <a:gd name="adj" fmla="val 18592"/>
            </a:avLst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Integrated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Observed Data Sets 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310" name="カギ線コネクタ 116">
            <a:extLst>
              <a:ext uri="{FF2B5EF4-FFF2-40B4-BE49-F238E27FC236}">
                <a16:creationId xmlns:a16="http://schemas.microsoft.com/office/drawing/2014/main" id="{14406E60-BD4E-4897-9254-5B4DDE1C299E}"/>
              </a:ext>
            </a:extLst>
          </p:cNvPr>
          <p:cNvCxnSpPr>
            <a:cxnSpLocks/>
            <a:stCxn id="131" idx="3"/>
            <a:endCxn id="109" idx="0"/>
          </p:cNvCxnSpPr>
          <p:nvPr/>
        </p:nvCxnSpPr>
        <p:spPr>
          <a:xfrm rot="5400000">
            <a:off x="1988444" y="2846142"/>
            <a:ext cx="206425" cy="655500"/>
          </a:xfrm>
          <a:prstGeom prst="bentConnector3">
            <a:avLst>
              <a:gd name="adj1" fmla="val 374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角丸四角形 6">
            <a:extLst>
              <a:ext uri="{FF2B5EF4-FFF2-40B4-BE49-F238E27FC236}">
                <a16:creationId xmlns:a16="http://schemas.microsoft.com/office/drawing/2014/main" id="{BF4AB00A-07C9-4409-8033-1E2945346964}"/>
              </a:ext>
            </a:extLst>
          </p:cNvPr>
          <p:cNvSpPr/>
          <p:nvPr/>
        </p:nvSpPr>
        <p:spPr>
          <a:xfrm>
            <a:off x="1144826" y="4449302"/>
            <a:ext cx="1238158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Bias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Correction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09" name="角丸四角形 6">
            <a:extLst>
              <a:ext uri="{FF2B5EF4-FFF2-40B4-BE49-F238E27FC236}">
                <a16:creationId xmlns:a16="http://schemas.microsoft.com/office/drawing/2014/main" id="{EFC5BFE8-7069-470B-A0D4-F1B1086E8CE9}"/>
              </a:ext>
            </a:extLst>
          </p:cNvPr>
          <p:cNvSpPr/>
          <p:nvPr/>
        </p:nvSpPr>
        <p:spPr>
          <a:xfrm>
            <a:off x="1139008" y="3277106"/>
            <a:ext cx="1249794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Climatology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Check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67" name="直線矢印コネクタ 166">
            <a:extLst>
              <a:ext uri="{FF2B5EF4-FFF2-40B4-BE49-F238E27FC236}">
                <a16:creationId xmlns:a16="http://schemas.microsoft.com/office/drawing/2014/main" id="{1B0114C8-9D5D-468F-9FC4-74D80BCEEB00}"/>
              </a:ext>
            </a:extLst>
          </p:cNvPr>
          <p:cNvCxnSpPr>
            <a:cxnSpLocks/>
          </p:cNvCxnSpPr>
          <p:nvPr/>
        </p:nvCxnSpPr>
        <p:spPr>
          <a:xfrm>
            <a:off x="1763905" y="3705731"/>
            <a:ext cx="0" cy="15747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矢印コネクタ 170">
            <a:extLst>
              <a:ext uri="{FF2B5EF4-FFF2-40B4-BE49-F238E27FC236}">
                <a16:creationId xmlns:a16="http://schemas.microsoft.com/office/drawing/2014/main" id="{D51D2E32-0AEE-4D39-9259-E6225CB6FB69}"/>
              </a:ext>
            </a:extLst>
          </p:cNvPr>
          <p:cNvCxnSpPr>
            <a:cxnSpLocks/>
          </p:cNvCxnSpPr>
          <p:nvPr/>
        </p:nvCxnSpPr>
        <p:spPr>
          <a:xfrm>
            <a:off x="1763905" y="4291829"/>
            <a:ext cx="0" cy="15747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842D551B-18E8-4020-B4EF-EFFE8D8F691B}"/>
              </a:ext>
            </a:extLst>
          </p:cNvPr>
          <p:cNvCxnSpPr>
            <a:cxnSpLocks/>
          </p:cNvCxnSpPr>
          <p:nvPr/>
        </p:nvCxnSpPr>
        <p:spPr>
          <a:xfrm>
            <a:off x="1763905" y="4877926"/>
            <a:ext cx="0" cy="15747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角丸四角形 87">
            <a:extLst>
              <a:ext uri="{FF2B5EF4-FFF2-40B4-BE49-F238E27FC236}">
                <a16:creationId xmlns:a16="http://schemas.microsoft.com/office/drawing/2014/main" id="{A48C120F-49EC-468F-A555-1E92B627C804}"/>
              </a:ext>
            </a:extLst>
          </p:cNvPr>
          <p:cNvSpPr/>
          <p:nvPr/>
        </p:nvSpPr>
        <p:spPr>
          <a:xfrm>
            <a:off x="6059331" y="2530635"/>
            <a:ext cx="981405" cy="365125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>
            <a:lvl1pPr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Extreme</a:t>
            </a:r>
          </a:p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events</a:t>
            </a:r>
          </a:p>
        </p:txBody>
      </p:sp>
      <p:sp>
        <p:nvSpPr>
          <p:cNvPr id="72" name="角丸四角形 26">
            <a:extLst>
              <a:ext uri="{FF2B5EF4-FFF2-40B4-BE49-F238E27FC236}">
                <a16:creationId xmlns:a16="http://schemas.microsoft.com/office/drawing/2014/main" id="{A17031AD-9810-4329-98C4-3B03D2FFCD70}"/>
              </a:ext>
            </a:extLst>
          </p:cNvPr>
          <p:cNvSpPr/>
          <p:nvPr/>
        </p:nvSpPr>
        <p:spPr>
          <a:xfrm>
            <a:off x="4120859" y="4061094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supply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4" name="角丸四角形 26">
            <a:extLst>
              <a:ext uri="{FF2B5EF4-FFF2-40B4-BE49-F238E27FC236}">
                <a16:creationId xmlns:a16="http://schemas.microsoft.com/office/drawing/2014/main" id="{992B3B5D-7755-413D-9B90-54A6BF4AEA0E}"/>
              </a:ext>
            </a:extLst>
          </p:cNvPr>
          <p:cNvSpPr/>
          <p:nvPr/>
        </p:nvSpPr>
        <p:spPr>
          <a:xfrm>
            <a:off x="4120859" y="4908021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ground water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5" name="角丸四角形 26">
            <a:extLst>
              <a:ext uri="{FF2B5EF4-FFF2-40B4-BE49-F238E27FC236}">
                <a16:creationId xmlns:a16="http://schemas.microsoft.com/office/drawing/2014/main" id="{8F4B0212-5C13-44E5-8F60-415FF43B813C}"/>
              </a:ext>
            </a:extLst>
          </p:cNvPr>
          <p:cNvSpPr/>
          <p:nvPr/>
        </p:nvSpPr>
        <p:spPr>
          <a:xfrm>
            <a:off x="4120859" y="4343403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quality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7" name="角丸四角形 26">
            <a:extLst>
              <a:ext uri="{FF2B5EF4-FFF2-40B4-BE49-F238E27FC236}">
                <a16:creationId xmlns:a16="http://schemas.microsoft.com/office/drawing/2014/main" id="{2EF0786D-977C-4C7F-9499-E9D0FF8FADFB}"/>
              </a:ext>
            </a:extLst>
          </p:cNvPr>
          <p:cNvSpPr/>
          <p:nvPr/>
        </p:nvSpPr>
        <p:spPr>
          <a:xfrm>
            <a:off x="4120859" y="4625712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Urban sewage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2E8A6B71-83A6-489C-9597-32205F15C5B6}"/>
              </a:ext>
            </a:extLst>
          </p:cNvPr>
          <p:cNvCxnSpPr>
            <a:cxnSpLocks/>
            <a:stCxn id="49" idx="3"/>
            <a:endCxn id="90" idx="1"/>
          </p:cNvCxnSpPr>
          <p:nvPr/>
        </p:nvCxnSpPr>
        <p:spPr>
          <a:xfrm>
            <a:off x="7863588" y="3920343"/>
            <a:ext cx="629264" cy="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9BE60977-D03D-4FFE-88FD-6A2E9228E3CE}"/>
              </a:ext>
            </a:extLst>
          </p:cNvPr>
          <p:cNvCxnSpPr>
            <a:cxnSpLocks/>
            <a:stCxn id="90" idx="3"/>
            <a:endCxn id="139" idx="1"/>
          </p:cNvCxnSpPr>
          <p:nvPr/>
        </p:nvCxnSpPr>
        <p:spPr>
          <a:xfrm>
            <a:off x="8742762" y="3920345"/>
            <a:ext cx="37263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2FC752C3-EF00-408B-8BD8-94899D0374AF}"/>
              </a:ext>
            </a:extLst>
          </p:cNvPr>
          <p:cNvCxnSpPr>
            <a:cxnSpLocks/>
            <a:stCxn id="139" idx="3"/>
            <a:endCxn id="114" idx="1"/>
          </p:cNvCxnSpPr>
          <p:nvPr/>
        </p:nvCxnSpPr>
        <p:spPr>
          <a:xfrm>
            <a:off x="10508324" y="3920345"/>
            <a:ext cx="40951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矢印コネクタ 142">
            <a:extLst>
              <a:ext uri="{FF2B5EF4-FFF2-40B4-BE49-F238E27FC236}">
                <a16:creationId xmlns:a16="http://schemas.microsoft.com/office/drawing/2014/main" id="{6469FA2A-11B6-453C-8240-3019FF582832}"/>
              </a:ext>
            </a:extLst>
          </p:cNvPr>
          <p:cNvCxnSpPr>
            <a:cxnSpLocks/>
            <a:stCxn id="114" idx="3"/>
            <a:endCxn id="196" idx="1"/>
          </p:cNvCxnSpPr>
          <p:nvPr/>
        </p:nvCxnSpPr>
        <p:spPr>
          <a:xfrm>
            <a:off x="11305308" y="3920344"/>
            <a:ext cx="29614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矢印コネクタ 144">
            <a:extLst>
              <a:ext uri="{FF2B5EF4-FFF2-40B4-BE49-F238E27FC236}">
                <a16:creationId xmlns:a16="http://schemas.microsoft.com/office/drawing/2014/main" id="{C97C52A0-4A57-46D6-AEDA-7C50934887AE}"/>
              </a:ext>
            </a:extLst>
          </p:cNvPr>
          <p:cNvCxnSpPr>
            <a:cxnSpLocks/>
            <a:stCxn id="196" idx="0"/>
            <a:endCxn id="195" idx="2"/>
          </p:cNvCxnSpPr>
          <p:nvPr/>
        </p:nvCxnSpPr>
        <p:spPr>
          <a:xfrm flipH="1" flipV="1">
            <a:off x="11298422" y="2864400"/>
            <a:ext cx="398772" cy="3358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矢印コネクタ 147">
            <a:extLst>
              <a:ext uri="{FF2B5EF4-FFF2-40B4-BE49-F238E27FC236}">
                <a16:creationId xmlns:a16="http://schemas.microsoft.com/office/drawing/2014/main" id="{C99BF139-78CC-46E9-9F1F-1DDE0AB8A157}"/>
              </a:ext>
            </a:extLst>
          </p:cNvPr>
          <p:cNvCxnSpPr>
            <a:cxnSpLocks/>
            <a:stCxn id="195" idx="2"/>
            <a:endCxn id="114" idx="0"/>
          </p:cNvCxnSpPr>
          <p:nvPr/>
        </p:nvCxnSpPr>
        <p:spPr>
          <a:xfrm flipH="1">
            <a:off x="11111572" y="2864400"/>
            <a:ext cx="186851" cy="5617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カギ線コネクタ 116">
            <a:extLst>
              <a:ext uri="{FF2B5EF4-FFF2-40B4-BE49-F238E27FC236}">
                <a16:creationId xmlns:a16="http://schemas.microsoft.com/office/drawing/2014/main" id="{8BC21117-4F47-45DA-9DBB-3A306CC9D731}"/>
              </a:ext>
            </a:extLst>
          </p:cNvPr>
          <p:cNvCxnSpPr>
            <a:cxnSpLocks/>
            <a:stCxn id="4" idx="3"/>
            <a:endCxn id="109" idx="0"/>
          </p:cNvCxnSpPr>
          <p:nvPr/>
        </p:nvCxnSpPr>
        <p:spPr>
          <a:xfrm rot="16200000" flipH="1">
            <a:off x="1340329" y="2853527"/>
            <a:ext cx="260185" cy="58697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カギ線コネクタ 116">
            <a:extLst>
              <a:ext uri="{FF2B5EF4-FFF2-40B4-BE49-F238E27FC236}">
                <a16:creationId xmlns:a16="http://schemas.microsoft.com/office/drawing/2014/main" id="{0F24E4A4-6A5D-418D-A179-0672B0B0612E}"/>
              </a:ext>
            </a:extLst>
          </p:cNvPr>
          <p:cNvCxnSpPr>
            <a:cxnSpLocks/>
            <a:stCxn id="2" idx="2"/>
            <a:endCxn id="34" idx="1"/>
          </p:cNvCxnSpPr>
          <p:nvPr/>
        </p:nvCxnSpPr>
        <p:spPr>
          <a:xfrm rot="5400000" flipH="1" flipV="1">
            <a:off x="2135695" y="3548555"/>
            <a:ext cx="1558019" cy="2301600"/>
          </a:xfrm>
          <a:prstGeom prst="bentConnector4">
            <a:avLst>
              <a:gd name="adj1" fmla="val -7336"/>
              <a:gd name="adj2" fmla="val 63575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カギ線コネクタ 116">
            <a:extLst>
              <a:ext uri="{FF2B5EF4-FFF2-40B4-BE49-F238E27FC236}">
                <a16:creationId xmlns:a16="http://schemas.microsoft.com/office/drawing/2014/main" id="{F68B2BDF-CBD1-4D84-AB7E-97324A93B9E0}"/>
              </a:ext>
            </a:extLst>
          </p:cNvPr>
          <p:cNvCxnSpPr>
            <a:cxnSpLocks/>
            <a:stCxn id="34" idx="0"/>
            <a:endCxn id="71" idx="0"/>
          </p:cNvCxnSpPr>
          <p:nvPr/>
        </p:nvCxnSpPr>
        <p:spPr>
          <a:xfrm rot="16200000" flipH="1">
            <a:off x="5612636" y="1593239"/>
            <a:ext cx="168304" cy="1706489"/>
          </a:xfrm>
          <a:prstGeom prst="bentConnector3">
            <a:avLst>
              <a:gd name="adj1" fmla="val -13582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カギ線コネクタ 116">
            <a:extLst>
              <a:ext uri="{FF2B5EF4-FFF2-40B4-BE49-F238E27FC236}">
                <a16:creationId xmlns:a16="http://schemas.microsoft.com/office/drawing/2014/main" id="{8AAA33AE-809B-4EEF-B252-55C0F3A6043D}"/>
              </a:ext>
            </a:extLst>
          </p:cNvPr>
          <p:cNvCxnSpPr>
            <a:cxnSpLocks/>
            <a:stCxn id="34" idx="2"/>
            <a:endCxn id="88" idx="2"/>
          </p:cNvCxnSpPr>
          <p:nvPr/>
        </p:nvCxnSpPr>
        <p:spPr>
          <a:xfrm rot="5400000" flipH="1" flipV="1">
            <a:off x="5584488" y="4503665"/>
            <a:ext cx="233749" cy="1715636"/>
          </a:xfrm>
          <a:prstGeom prst="bentConnector3">
            <a:avLst>
              <a:gd name="adj1" fmla="val -4244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カギ線コネクタ 116">
            <a:extLst>
              <a:ext uri="{FF2B5EF4-FFF2-40B4-BE49-F238E27FC236}">
                <a16:creationId xmlns:a16="http://schemas.microsoft.com/office/drawing/2014/main" id="{18C774F0-1B84-414E-AEC6-0D3B2AB2CBDC}"/>
              </a:ext>
            </a:extLst>
          </p:cNvPr>
          <p:cNvCxnSpPr>
            <a:cxnSpLocks/>
            <a:stCxn id="2" idx="2"/>
            <a:endCxn id="114" idx="2"/>
          </p:cNvCxnSpPr>
          <p:nvPr/>
        </p:nvCxnSpPr>
        <p:spPr>
          <a:xfrm rot="5400000" flipH="1" flipV="1">
            <a:off x="5905849" y="272641"/>
            <a:ext cx="1063778" cy="9347667"/>
          </a:xfrm>
          <a:prstGeom prst="bentConnector3">
            <a:avLst>
              <a:gd name="adj1" fmla="val -21489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矢印コネクタ 163">
            <a:extLst>
              <a:ext uri="{FF2B5EF4-FFF2-40B4-BE49-F238E27FC236}">
                <a16:creationId xmlns:a16="http://schemas.microsoft.com/office/drawing/2014/main" id="{CA1F8977-3F38-4840-90C8-D550B3B3D423}"/>
              </a:ext>
            </a:extLst>
          </p:cNvPr>
          <p:cNvCxnSpPr>
            <a:cxnSpLocks/>
            <a:stCxn id="88" idx="0"/>
            <a:endCxn id="50" idx="2"/>
          </p:cNvCxnSpPr>
          <p:nvPr/>
        </p:nvCxnSpPr>
        <p:spPr>
          <a:xfrm flipV="1">
            <a:off x="6559181" y="4671434"/>
            <a:ext cx="643057" cy="2159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矢印コネクタ 167">
            <a:extLst>
              <a:ext uri="{FF2B5EF4-FFF2-40B4-BE49-F238E27FC236}">
                <a16:creationId xmlns:a16="http://schemas.microsoft.com/office/drawing/2014/main" id="{76F8EBD2-DDEB-499B-9F46-95A71695E74F}"/>
              </a:ext>
            </a:extLst>
          </p:cNvPr>
          <p:cNvCxnSpPr>
            <a:cxnSpLocks/>
            <a:stCxn id="71" idx="2"/>
            <a:endCxn id="48" idx="0"/>
          </p:cNvCxnSpPr>
          <p:nvPr/>
        </p:nvCxnSpPr>
        <p:spPr>
          <a:xfrm>
            <a:off x="6550034" y="2895760"/>
            <a:ext cx="647698" cy="2529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カギ線コネクタ 116">
            <a:extLst>
              <a:ext uri="{FF2B5EF4-FFF2-40B4-BE49-F238E27FC236}">
                <a16:creationId xmlns:a16="http://schemas.microsoft.com/office/drawing/2014/main" id="{2E5C9414-C837-4D08-8415-B69B3524DE0E}"/>
              </a:ext>
            </a:extLst>
          </p:cNvPr>
          <p:cNvCxnSpPr>
            <a:cxnSpLocks/>
            <a:stCxn id="34" idx="3"/>
            <a:endCxn id="50" idx="1"/>
          </p:cNvCxnSpPr>
          <p:nvPr/>
        </p:nvCxnSpPr>
        <p:spPr>
          <a:xfrm>
            <a:off x="5621584" y="3920345"/>
            <a:ext cx="907180" cy="56569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カギ線コネクタ 116">
            <a:extLst>
              <a:ext uri="{FF2B5EF4-FFF2-40B4-BE49-F238E27FC236}">
                <a16:creationId xmlns:a16="http://schemas.microsoft.com/office/drawing/2014/main" id="{C1D697FC-6C63-4D4F-88CA-4B39CF911D85}"/>
              </a:ext>
            </a:extLst>
          </p:cNvPr>
          <p:cNvCxnSpPr>
            <a:cxnSpLocks/>
            <a:stCxn id="34" idx="3"/>
            <a:endCxn id="48" idx="1"/>
          </p:cNvCxnSpPr>
          <p:nvPr/>
        </p:nvCxnSpPr>
        <p:spPr>
          <a:xfrm flipV="1">
            <a:off x="5621584" y="3331311"/>
            <a:ext cx="906092" cy="5890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カギ線コネクタ 116">
            <a:extLst>
              <a:ext uri="{FF2B5EF4-FFF2-40B4-BE49-F238E27FC236}">
                <a16:creationId xmlns:a16="http://schemas.microsoft.com/office/drawing/2014/main" id="{C4E05266-5F7F-4045-B2FD-C65BBA6A02B2}"/>
              </a:ext>
            </a:extLst>
          </p:cNvPr>
          <p:cNvCxnSpPr>
            <a:cxnSpLocks/>
            <a:stCxn id="50" idx="3"/>
            <a:endCxn id="90" idx="1"/>
          </p:cNvCxnSpPr>
          <p:nvPr/>
        </p:nvCxnSpPr>
        <p:spPr>
          <a:xfrm flipV="1">
            <a:off x="7875711" y="3920345"/>
            <a:ext cx="617141" cy="56569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カギ線コネクタ 116">
            <a:extLst>
              <a:ext uri="{FF2B5EF4-FFF2-40B4-BE49-F238E27FC236}">
                <a16:creationId xmlns:a16="http://schemas.microsoft.com/office/drawing/2014/main" id="{184E0330-5C95-496A-BF2B-1C43147B69B7}"/>
              </a:ext>
            </a:extLst>
          </p:cNvPr>
          <p:cNvCxnSpPr>
            <a:cxnSpLocks/>
            <a:stCxn id="48" idx="3"/>
            <a:endCxn id="90" idx="1"/>
          </p:cNvCxnSpPr>
          <p:nvPr/>
        </p:nvCxnSpPr>
        <p:spPr>
          <a:xfrm>
            <a:off x="7867788" y="3331311"/>
            <a:ext cx="625064" cy="5890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カギ線コネクタ 116">
            <a:extLst>
              <a:ext uri="{FF2B5EF4-FFF2-40B4-BE49-F238E27FC236}">
                <a16:creationId xmlns:a16="http://schemas.microsoft.com/office/drawing/2014/main" id="{0B52C67A-A13D-4FF3-8A30-CB2AD3F5F987}"/>
              </a:ext>
            </a:extLst>
          </p:cNvPr>
          <p:cNvCxnSpPr>
            <a:cxnSpLocks/>
            <a:stCxn id="71" idx="3"/>
            <a:endCxn id="90" idx="0"/>
          </p:cNvCxnSpPr>
          <p:nvPr/>
        </p:nvCxnSpPr>
        <p:spPr>
          <a:xfrm>
            <a:off x="7040736" y="2713198"/>
            <a:ext cx="1577071" cy="295937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カギ線コネクタ 116">
            <a:extLst>
              <a:ext uri="{FF2B5EF4-FFF2-40B4-BE49-F238E27FC236}">
                <a16:creationId xmlns:a16="http://schemas.microsoft.com/office/drawing/2014/main" id="{FD99B755-F5D2-4894-937C-D993F599E533}"/>
              </a:ext>
            </a:extLst>
          </p:cNvPr>
          <p:cNvCxnSpPr>
            <a:cxnSpLocks/>
            <a:stCxn id="88" idx="3"/>
            <a:endCxn id="90" idx="2"/>
          </p:cNvCxnSpPr>
          <p:nvPr/>
        </p:nvCxnSpPr>
        <p:spPr>
          <a:xfrm flipV="1">
            <a:off x="7040736" y="4831554"/>
            <a:ext cx="1577071" cy="234462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矢印コネクタ 193">
            <a:extLst>
              <a:ext uri="{FF2B5EF4-FFF2-40B4-BE49-F238E27FC236}">
                <a16:creationId xmlns:a16="http://schemas.microsoft.com/office/drawing/2014/main" id="{520EC318-837C-4C0A-A222-A0588185DDD0}"/>
              </a:ext>
            </a:extLst>
          </p:cNvPr>
          <p:cNvCxnSpPr>
            <a:cxnSpLocks/>
            <a:stCxn id="50" idx="0"/>
            <a:endCxn id="49" idx="2"/>
          </p:cNvCxnSpPr>
          <p:nvPr/>
        </p:nvCxnSpPr>
        <p:spPr>
          <a:xfrm flipH="1" flipV="1">
            <a:off x="7197734" y="4102905"/>
            <a:ext cx="4504" cy="19774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矢印コネクタ 196">
            <a:extLst>
              <a:ext uri="{FF2B5EF4-FFF2-40B4-BE49-F238E27FC236}">
                <a16:creationId xmlns:a16="http://schemas.microsoft.com/office/drawing/2014/main" id="{EADB878E-8046-4048-9758-CE7A5263DB6C}"/>
              </a:ext>
            </a:extLst>
          </p:cNvPr>
          <p:cNvCxnSpPr>
            <a:cxnSpLocks/>
            <a:stCxn id="49" idx="0"/>
            <a:endCxn id="48" idx="2"/>
          </p:cNvCxnSpPr>
          <p:nvPr/>
        </p:nvCxnSpPr>
        <p:spPr>
          <a:xfrm flipH="1" flipV="1">
            <a:off x="7197732" y="3513873"/>
            <a:ext cx="2" cy="22390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2FEA4FCB-2726-4B04-AF03-ECD730B4DF95}"/>
              </a:ext>
            </a:extLst>
          </p:cNvPr>
          <p:cNvSpPr txBox="1"/>
          <p:nvPr/>
        </p:nvSpPr>
        <p:spPr>
          <a:xfrm>
            <a:off x="8676512" y="1099146"/>
            <a:ext cx="332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3333FF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Cross-sectoral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3333FF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decision-making support</a:t>
            </a:r>
            <a:endParaRPr lang="ja-JP" altLang="en-US" sz="2400" b="1" dirty="0">
              <a:solidFill>
                <a:srgbClr val="3333FF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65F5ECA-5261-4387-A9A1-B8214201B422}"/>
              </a:ext>
            </a:extLst>
          </p:cNvPr>
          <p:cNvSpPr txBox="1"/>
          <p:nvPr/>
        </p:nvSpPr>
        <p:spPr>
          <a:xfrm>
            <a:off x="4458698" y="1099146"/>
            <a:ext cx="3601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Hydrological observation,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modeling and prediction</a:t>
            </a:r>
            <a:endParaRPr lang="ja-JP" altLang="en-US" sz="2400" b="1" dirty="0">
              <a:solidFill>
                <a:srgbClr val="009900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7" name="角丸四角形 86"/>
          <p:cNvSpPr/>
          <p:nvPr/>
        </p:nvSpPr>
        <p:spPr>
          <a:xfrm>
            <a:off x="4229507" y="3280410"/>
            <a:ext cx="1173974" cy="19976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sediment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9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494" y="0"/>
            <a:ext cx="718457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z="2400" b="1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ja-JP" sz="2400" b="1" dirty="0">
              <a:solidFill>
                <a:schemeClr val="tx1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58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43"/>
    </mc:Choice>
    <mc:Fallback xmlns="">
      <p:transition spd="slow" advTm="27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00"/>
                            </p:stCondLst>
                            <p:childTnLst>
                              <p:par>
                                <p:cTn id="2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3" grpId="0" animBg="1"/>
      <p:bldP spid="64" grpId="0"/>
      <p:bldP spid="34" grpId="0" animBg="1"/>
      <p:bldP spid="2" grpId="0" animBg="1"/>
      <p:bldP spid="4" grpId="0" animBg="1"/>
      <p:bldP spid="7" grpId="0" animBg="1"/>
      <p:bldP spid="23" grpId="0"/>
      <p:bldP spid="24" grpId="0" animBg="1"/>
      <p:bldP spid="25" grpId="0" animBg="1"/>
      <p:bldP spid="26" grpId="0" animBg="1"/>
      <p:bldP spid="27" grpId="0" animBg="1"/>
      <p:bldP spid="48" grpId="0" animBg="1"/>
      <p:bldP spid="49" grpId="0" animBg="1"/>
      <p:bldP spid="50" grpId="0" animBg="1"/>
      <p:bldP spid="88" grpId="0" animBg="1"/>
      <p:bldP spid="90" grpId="0" animBg="1"/>
      <p:bldP spid="139" grpId="0" animBg="1"/>
      <p:bldP spid="140" grpId="0" animBg="1"/>
      <p:bldP spid="141" grpId="0" animBg="1"/>
      <p:bldP spid="142" grpId="0" animBg="1"/>
      <p:bldP spid="144" grpId="0"/>
      <p:bldP spid="108" grpId="0" animBg="1"/>
      <p:bldP spid="114" grpId="0" animBg="1"/>
      <p:bldP spid="195" grpId="0" animBg="1"/>
      <p:bldP spid="196" grpId="0" animBg="1"/>
      <p:bldP spid="131" grpId="0" animBg="1"/>
      <p:bldP spid="99" grpId="0" animBg="1"/>
      <p:bldP spid="109" grpId="0" animBg="1"/>
      <p:bldP spid="71" grpId="0" animBg="1"/>
      <p:bldP spid="72" grpId="0" animBg="1"/>
      <p:bldP spid="74" grpId="0" animBg="1"/>
      <p:bldP spid="75" grpId="0" animBg="1"/>
      <p:bldP spid="77" grpId="0" animBg="1"/>
      <p:bldP spid="73" grpId="0"/>
      <p:bldP spid="69" grpId="0"/>
      <p:bldP spid="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5F44F4D5-AE30-4A96-8710-0E214181B893}"/>
              </a:ext>
            </a:extLst>
          </p:cNvPr>
          <p:cNvSpPr/>
          <p:nvPr/>
        </p:nvSpPr>
        <p:spPr>
          <a:xfrm>
            <a:off x="6334372" y="0"/>
            <a:ext cx="5857628" cy="6857999"/>
          </a:xfrm>
          <a:prstGeom prst="rect">
            <a:avLst/>
          </a:prstGeom>
          <a:gradFill flip="none" rotWithShape="1">
            <a:gsLst>
              <a:gs pos="93000">
                <a:srgbClr val="66FFFF"/>
              </a:gs>
              <a:gs pos="1000">
                <a:srgbClr val="99FF99"/>
              </a:gs>
              <a:gs pos="52000">
                <a:schemeClr val="accent1">
                  <a:lumMod val="5000"/>
                  <a:lumOff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7D777ABF-C508-46B8-97A0-65A533FBC321}"/>
              </a:ext>
            </a:extLst>
          </p:cNvPr>
          <p:cNvSpPr/>
          <p:nvPr/>
        </p:nvSpPr>
        <p:spPr>
          <a:xfrm flipH="1">
            <a:off x="-82064" y="0"/>
            <a:ext cx="6794887" cy="6857998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0">
                <a:srgbClr val="99FF99"/>
              </a:gs>
              <a:gs pos="100000">
                <a:srgbClr val="FF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3036414" y="141948"/>
            <a:ext cx="3979455" cy="2964458"/>
            <a:chOff x="2555776" y="633991"/>
            <a:chExt cx="3318831" cy="2464469"/>
          </a:xfrm>
        </p:grpSpPr>
        <p:sp>
          <p:nvSpPr>
            <p:cNvPr id="95" name="正方形/長方形 94"/>
            <p:cNvSpPr/>
            <p:nvPr/>
          </p:nvSpPr>
          <p:spPr bwMode="auto">
            <a:xfrm>
              <a:off x="2555777" y="633991"/>
              <a:ext cx="3253092" cy="2426102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b="1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91" name="図 90"/>
            <p:cNvPicPr>
              <a:picLocks noChangeAspect="1"/>
            </p:cNvPicPr>
            <p:nvPr/>
          </p:nvPicPr>
          <p:blipFill rotWithShape="1">
            <a:blip r:embed="rId3"/>
            <a:srcRect l="13775" t="59560" r="56694" b="2402"/>
            <a:stretch/>
          </p:blipFill>
          <p:spPr>
            <a:xfrm>
              <a:off x="4045075" y="1181892"/>
              <a:ext cx="1722602" cy="1192045"/>
            </a:xfrm>
            <a:prstGeom prst="rect">
              <a:avLst/>
            </a:prstGeom>
          </p:spPr>
        </p:pic>
        <p:pic>
          <p:nvPicPr>
            <p:cNvPr id="9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18"/>
            <a:stretch/>
          </p:blipFill>
          <p:spPr bwMode="auto">
            <a:xfrm>
              <a:off x="2697915" y="1106975"/>
              <a:ext cx="1347160" cy="1930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テキスト ボックス 92"/>
            <p:cNvSpPr txBox="1"/>
            <p:nvPr/>
          </p:nvSpPr>
          <p:spPr>
            <a:xfrm>
              <a:off x="2555776" y="672358"/>
              <a:ext cx="3263743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lnSpc>
                  <a:spcPts val="13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500" i="1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</a:rPr>
                <a:t>Quantifying uncertainty of climate change: Down-scaling of large ensemble projections</a:t>
              </a:r>
              <a:endParaRPr lang="ja-JP" altLang="en-US" sz="15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4152143" y="2466364"/>
              <a:ext cx="1722464" cy="632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i="1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</a:rPr>
                <a:t>regional ensemble assimilation forecast of rainfall</a:t>
              </a:r>
              <a:endParaRPr lang="ja-JP" altLang="en-US" sz="16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00CDCA0C-95A7-4999-9629-E7CFED56FD0A}"/>
              </a:ext>
            </a:extLst>
          </p:cNvPr>
          <p:cNvSpPr txBox="1"/>
          <p:nvPr/>
        </p:nvSpPr>
        <p:spPr>
          <a:xfrm>
            <a:off x="7456340" y="104247"/>
            <a:ext cx="4241907" cy="6052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323">
              <a:lnSpc>
                <a:spcPts val="2000"/>
              </a:lnSpc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Arial"/>
                <a:ea typeface="ＭＳ Ｐゴシック" pitchFamily="50" charset="-128"/>
              </a:rPr>
              <a:t>Water-Food-Energy Nexus</a:t>
            </a:r>
          </a:p>
          <a:p>
            <a:pPr algn="ctr" defTabSz="914323">
              <a:lnSpc>
                <a:spcPts val="2000"/>
              </a:lnSpc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Arial"/>
                <a:ea typeface="ＭＳ Ｐゴシック" pitchFamily="50" charset="-128"/>
              </a:rPr>
              <a:t>Monitoring and Prediction</a:t>
            </a:r>
            <a:endParaRPr lang="ja-JP" altLang="en-US" sz="2000" b="1" dirty="0">
              <a:solidFill>
                <a:prstClr val="black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26624" y="-89651"/>
            <a:ext cx="3396078" cy="3157715"/>
            <a:chOff x="202337" y="564180"/>
            <a:chExt cx="2713479" cy="2197527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259953" y="564180"/>
              <a:ext cx="2655863" cy="2139114"/>
              <a:chOff x="259953" y="564180"/>
              <a:chExt cx="2655863" cy="2087728"/>
            </a:xfrm>
          </p:grpSpPr>
          <p:sp>
            <p:nvSpPr>
              <p:cNvPr id="87" name="AutoShape 2" descr="Details are in the caption following the image"/>
              <p:cNvSpPr>
                <a:spLocks noChangeAspect="1" noChangeArrowheads="1"/>
              </p:cNvSpPr>
              <p:nvPr/>
            </p:nvSpPr>
            <p:spPr bwMode="auto">
              <a:xfrm>
                <a:off x="2611016" y="564180"/>
                <a:ext cx="304800" cy="304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pic>
            <p:nvPicPr>
              <p:cNvPr id="175" name="図 174">
                <a:extLst>
                  <a:ext uri="{FF2B5EF4-FFF2-40B4-BE49-F238E27FC236}">
                    <a16:creationId xmlns:a16="http://schemas.microsoft.com/office/drawing/2014/main" id="{C9C05A2D-930E-4BBA-A450-0FE9FAF6CC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791" t="30389" r="54192" b="50770"/>
              <a:stretch/>
            </p:blipFill>
            <p:spPr>
              <a:xfrm>
                <a:off x="259953" y="1760417"/>
                <a:ext cx="2107527" cy="89149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6" name="図 175">
                <a:extLst>
                  <a:ext uri="{FF2B5EF4-FFF2-40B4-BE49-F238E27FC236}">
                    <a16:creationId xmlns:a16="http://schemas.microsoft.com/office/drawing/2014/main" id="{C9C05A2D-930E-4BBA-A450-0FE9FAF6CC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7300" t="30207" r="29064" b="49348"/>
              <a:stretch/>
            </p:blipFill>
            <p:spPr>
              <a:xfrm>
                <a:off x="292738" y="799196"/>
                <a:ext cx="2041959" cy="94725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" name="角丸四角形 2"/>
            <p:cNvSpPr/>
            <p:nvPr/>
          </p:nvSpPr>
          <p:spPr bwMode="auto">
            <a:xfrm>
              <a:off x="202337" y="725355"/>
              <a:ext cx="2206214" cy="2036352"/>
            </a:xfrm>
            <a:prstGeom prst="roundRect">
              <a:avLst>
                <a:gd name="adj" fmla="val 6793"/>
              </a:avLst>
            </a:prstGeom>
            <a:noFill/>
            <a:ln w="57150" cap="flat" cmpd="sng" algn="ctr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b="1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9857476" y="890688"/>
            <a:ext cx="2285016" cy="5889662"/>
            <a:chOff x="7218511" y="104579"/>
            <a:chExt cx="2414345" cy="5889662"/>
          </a:xfrm>
        </p:grpSpPr>
        <p:sp>
          <p:nvSpPr>
            <p:cNvPr id="6" name="正方形/長方形 5"/>
            <p:cNvSpPr/>
            <p:nvPr/>
          </p:nvSpPr>
          <p:spPr bwMode="auto">
            <a:xfrm>
              <a:off x="7218511" y="104579"/>
              <a:ext cx="2414345" cy="5864103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7273892" y="275262"/>
              <a:ext cx="2319981" cy="5718979"/>
              <a:chOff x="5807574" y="75058"/>
              <a:chExt cx="2319981" cy="5718979"/>
            </a:xfrm>
          </p:grpSpPr>
          <p:pic>
            <p:nvPicPr>
              <p:cNvPr id="89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48312" t="68429" r="38294" b="12697"/>
              <a:stretch/>
            </p:blipFill>
            <p:spPr>
              <a:xfrm>
                <a:off x="5883373" y="2930400"/>
                <a:ext cx="2168382" cy="2341535"/>
              </a:xfrm>
              <a:prstGeom prst="rect">
                <a:avLst/>
              </a:prstGeom>
            </p:spPr>
          </p:pic>
          <p:pic>
            <p:nvPicPr>
              <p:cNvPr id="90" name="図 8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73" t="12275"/>
              <a:stretch/>
            </p:blipFill>
            <p:spPr>
              <a:xfrm>
                <a:off x="5807574" y="75058"/>
                <a:ext cx="2319981" cy="2217981"/>
              </a:xfrm>
              <a:prstGeom prst="rect">
                <a:avLst/>
              </a:prstGeom>
            </p:spPr>
          </p:pic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E2948FE8-BFB2-4DB2-85F3-A9DF9F1ED330}"/>
                  </a:ext>
                </a:extLst>
              </p:cNvPr>
              <p:cNvSpPr txBox="1"/>
              <p:nvPr/>
            </p:nvSpPr>
            <p:spPr>
              <a:xfrm>
                <a:off x="6231003" y="2344157"/>
                <a:ext cx="14731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rPr>
                  <a:t>crop production</a:t>
                </a:r>
                <a:endParaRPr lang="ja-JP" altLang="en-US" i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E2948FE8-BFB2-4DB2-85F3-A9DF9F1ED330}"/>
                  </a:ext>
                </a:extLst>
              </p:cNvPr>
              <p:cNvSpPr txBox="1"/>
              <p:nvPr/>
            </p:nvSpPr>
            <p:spPr>
              <a:xfrm>
                <a:off x="6253351" y="5147706"/>
                <a:ext cx="14284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rPr>
                  <a:t>rice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rPr>
                  <a:t>production</a:t>
                </a:r>
                <a:endParaRPr lang="ja-JP" altLang="en-US" i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13" name="グループ化 12"/>
          <p:cNvGrpSpPr/>
          <p:nvPr/>
        </p:nvGrpSpPr>
        <p:grpSpPr>
          <a:xfrm>
            <a:off x="7201774" y="3373861"/>
            <a:ext cx="2648629" cy="1910173"/>
            <a:chOff x="6799045" y="3645024"/>
            <a:chExt cx="2395101" cy="1581945"/>
          </a:xfrm>
        </p:grpSpPr>
        <p:pic>
          <p:nvPicPr>
            <p:cNvPr id="111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99045" y="3645024"/>
              <a:ext cx="2271514" cy="158194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00FF"/>
              </a:solidFill>
            </a:ln>
          </p:spPr>
        </p:pic>
        <p:sp>
          <p:nvSpPr>
            <p:cNvPr id="103" name="テキスト ボックス 102"/>
            <p:cNvSpPr txBox="1"/>
            <p:nvPr/>
          </p:nvSpPr>
          <p:spPr>
            <a:xfrm>
              <a:off x="8314842" y="3791594"/>
              <a:ext cx="879304" cy="480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23">
                <a:lnSpc>
                  <a:spcPts val="1900"/>
                </a:lnSpc>
                <a:defRPr/>
              </a:pPr>
              <a:r>
                <a:rPr lang="en-US" altLang="ja-JP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/>
                </a:rPr>
                <a:t>Dam Module</a:t>
              </a:r>
              <a:endParaRPr lang="ja-JP" altLang="en-US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7164565" y="4255123"/>
            <a:ext cx="235469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3">
              <a:lnSpc>
                <a:spcPts val="1600"/>
              </a:lnSpc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/>
              </a:rPr>
              <a:t>Hydro-power</a:t>
            </a:r>
            <a:endParaRPr lang="ja-JP" altLang="en-US" sz="1600" b="1" dirty="0">
              <a:solidFill>
                <a:srgbClr val="FF0000"/>
              </a:solidFill>
              <a:latin typeface="Arial Narrow" panose="020B0606020202030204" pitchFamily="34" charset="0"/>
              <a:ea typeface="ＭＳ Ｐゴシック"/>
            </a:endParaRPr>
          </a:p>
          <a:p>
            <a:pPr defTabSz="914323">
              <a:lnSpc>
                <a:spcPts val="1600"/>
              </a:lnSpc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/>
              </a:rPr>
              <a:t>Irrigation</a:t>
            </a:r>
          </a:p>
          <a:p>
            <a:pPr defTabSz="914323">
              <a:lnSpc>
                <a:spcPts val="1600"/>
              </a:lnSpc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/>
              </a:rPr>
              <a:t>Floods and </a:t>
            </a:r>
            <a:endParaRPr lang="en-US" altLang="ja-JP" sz="1600" b="1" dirty="0" smtClean="0">
              <a:solidFill>
                <a:srgbClr val="FF0000"/>
              </a:solidFill>
              <a:latin typeface="Arial Narrow" panose="020B0606020202030204" pitchFamily="34" charset="0"/>
              <a:ea typeface="ＭＳ Ｐゴシック"/>
            </a:endParaRPr>
          </a:p>
          <a:p>
            <a:pPr defTabSz="914323">
              <a:lnSpc>
                <a:spcPts val="1600"/>
              </a:lnSpc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ＭＳ Ｐゴシック"/>
              </a:rPr>
              <a:t>Droughts</a:t>
            </a:r>
            <a:endParaRPr lang="en-US" altLang="ja-JP" sz="1600" b="1" dirty="0">
              <a:solidFill>
                <a:srgbClr val="FF0000"/>
              </a:solidFill>
              <a:latin typeface="Arial Narrow" panose="020B0606020202030204" pitchFamily="34" charset="0"/>
              <a:ea typeface="ＭＳ Ｐゴシック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7092378" y="822131"/>
            <a:ext cx="2680538" cy="2409304"/>
            <a:chOff x="7092378" y="822131"/>
            <a:chExt cx="2601714" cy="2409304"/>
          </a:xfrm>
        </p:grpSpPr>
        <p:sp>
          <p:nvSpPr>
            <p:cNvPr id="105" name="正方形/長方形 104"/>
            <p:cNvSpPr/>
            <p:nvPr/>
          </p:nvSpPr>
          <p:spPr bwMode="auto">
            <a:xfrm>
              <a:off x="7092378" y="869822"/>
              <a:ext cx="2601714" cy="2361613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b="1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108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3625" y="1959391"/>
              <a:ext cx="2140337" cy="1243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8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600" y="943204"/>
              <a:ext cx="2194773" cy="956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E2948FE8-BFB2-4DB2-85F3-A9DF9F1ED330}"/>
                </a:ext>
              </a:extLst>
            </p:cNvPr>
            <p:cNvSpPr txBox="1"/>
            <p:nvPr/>
          </p:nvSpPr>
          <p:spPr>
            <a:xfrm>
              <a:off x="8805036" y="822131"/>
              <a:ext cx="821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i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rPr>
                <a:t>snow</a:t>
              </a:r>
              <a:endParaRPr lang="ja-JP" alt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E2948FE8-BFB2-4DB2-85F3-A9DF9F1ED330}"/>
                </a:ext>
              </a:extLst>
            </p:cNvPr>
            <p:cNvSpPr txBox="1"/>
            <p:nvPr/>
          </p:nvSpPr>
          <p:spPr>
            <a:xfrm>
              <a:off x="8745899" y="1850095"/>
              <a:ext cx="821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i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rPr>
                <a:t>glacier</a:t>
              </a:r>
              <a:endParaRPr lang="ja-JP" alt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7122520" y="5344964"/>
            <a:ext cx="2650396" cy="1498082"/>
            <a:chOff x="7122520" y="5344964"/>
            <a:chExt cx="2650396" cy="1498082"/>
          </a:xfrm>
        </p:grpSpPr>
        <p:sp>
          <p:nvSpPr>
            <p:cNvPr id="116" name="正方形/長方形 115"/>
            <p:cNvSpPr/>
            <p:nvPr/>
          </p:nvSpPr>
          <p:spPr bwMode="auto">
            <a:xfrm>
              <a:off x="7126787" y="5402886"/>
              <a:ext cx="2646129" cy="1416156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b="1" dirty="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117" name="図 116">
              <a:extLst>
                <a:ext uri="{FF2B5EF4-FFF2-40B4-BE49-F238E27FC236}">
                  <a16:creationId xmlns:a16="http://schemas.microsoft.com/office/drawing/2014/main" id="{2353BB03-471E-5CAB-992B-FCE1077D8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05161" y="5518344"/>
              <a:ext cx="2355703" cy="1324702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18" name="テキスト ボックス 117"/>
            <p:cNvSpPr txBox="1"/>
            <p:nvPr/>
          </p:nvSpPr>
          <p:spPr>
            <a:xfrm>
              <a:off x="7122520" y="5344964"/>
              <a:ext cx="1332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23"/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Sediment</a:t>
              </a:r>
              <a:endParaRPr lang="ja-JP" altLang="en-US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126624" y="3196578"/>
            <a:ext cx="6889245" cy="3613151"/>
            <a:chOff x="126624" y="3196578"/>
            <a:chExt cx="6889245" cy="3613151"/>
          </a:xfrm>
        </p:grpSpPr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37D00C52-B81B-47A9-A682-6A64C97A51FE}"/>
                </a:ext>
              </a:extLst>
            </p:cNvPr>
            <p:cNvSpPr/>
            <p:nvPr/>
          </p:nvSpPr>
          <p:spPr>
            <a:xfrm>
              <a:off x="126624" y="3196578"/>
              <a:ext cx="6889245" cy="36131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07" name="Content Placeholder 3">
              <a:extLst>
                <a:ext uri="{FF2B5EF4-FFF2-40B4-BE49-F238E27FC236}">
                  <a16:creationId xmlns:a16="http://schemas.microsoft.com/office/drawing/2014/main" id="{0A583A8D-9392-4C6F-A08B-27B7D2385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70" y="3315904"/>
              <a:ext cx="1256999" cy="1605004"/>
            </a:xfrm>
            <a:prstGeom prst="rect">
              <a:avLst/>
            </a:prstGeom>
          </p:spPr>
        </p:pic>
        <p:pic>
          <p:nvPicPr>
            <p:cNvPr id="109" name="Picture 12">
              <a:extLst>
                <a:ext uri="{FF2B5EF4-FFF2-40B4-BE49-F238E27FC236}">
                  <a16:creationId xmlns:a16="http://schemas.microsoft.com/office/drawing/2014/main" id="{587FF153-655C-42BB-A606-2EF56367D1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0"/>
            <a:stretch/>
          </p:blipFill>
          <p:spPr bwMode="auto">
            <a:xfrm>
              <a:off x="5768682" y="3241457"/>
              <a:ext cx="1160362" cy="2064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" name="Block Arc 9">
              <a:extLst>
                <a:ext uri="{FF2B5EF4-FFF2-40B4-BE49-F238E27FC236}">
                  <a16:creationId xmlns:a16="http://schemas.microsoft.com/office/drawing/2014/main" id="{6252CE25-FC16-41DD-BA87-6EF0D235A538}"/>
                </a:ext>
              </a:extLst>
            </p:cNvPr>
            <p:cNvSpPr/>
            <p:nvPr/>
          </p:nvSpPr>
          <p:spPr>
            <a:xfrm>
              <a:off x="2139026" y="3305663"/>
              <a:ext cx="3288586" cy="3192957"/>
            </a:xfrm>
            <a:prstGeom prst="blockArc">
              <a:avLst>
                <a:gd name="adj1" fmla="val 16210772"/>
                <a:gd name="adj2" fmla="val 0"/>
                <a:gd name="adj3" fmla="val 25000"/>
              </a:avLst>
            </a:prstGeom>
            <a:gradFill>
              <a:gsLst>
                <a:gs pos="0">
                  <a:srgbClr val="60BA9C"/>
                </a:gs>
                <a:gs pos="51000">
                  <a:srgbClr val="A1D7C5"/>
                </a:gs>
                <a:gs pos="100000">
                  <a:srgbClr val="60BA9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3600" b="1" u="sng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2" name="TextBox 14">
              <a:extLst>
                <a:ext uri="{FF2B5EF4-FFF2-40B4-BE49-F238E27FC236}">
                  <a16:creationId xmlns:a16="http://schemas.microsoft.com/office/drawing/2014/main" id="{7402BCD3-E12E-423C-AFF1-424EB7722035}"/>
                </a:ext>
              </a:extLst>
            </p:cNvPr>
            <p:cNvSpPr txBox="1"/>
            <p:nvPr/>
          </p:nvSpPr>
          <p:spPr>
            <a:xfrm>
              <a:off x="4119618" y="3348561"/>
              <a:ext cx="1496698" cy="83099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600" b="1" dirty="0">
                  <a:solidFill>
                    <a:srgbClr val="FFFFFF"/>
                  </a:solidFill>
                  <a:latin typeface="Arial"/>
                  <a:ea typeface="ＭＳ Ｐゴシック"/>
                </a:rPr>
                <a:t>Vertical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600" b="1" dirty="0">
                  <a:solidFill>
                    <a:srgbClr val="FFFFFF"/>
                  </a:solidFill>
                  <a:latin typeface="Arial"/>
                  <a:ea typeface="ＭＳ Ｐゴシック"/>
                </a:rPr>
                <a:t>Soil </a:t>
              </a:r>
              <a:r>
                <a:rPr kumimoji="0" lang="en-US" altLang="ja-JP" sz="1600" b="1" dirty="0">
                  <a:solidFill>
                    <a:srgbClr val="FFFFFF"/>
                  </a:solidFill>
                  <a:latin typeface="Arial"/>
                  <a:ea typeface="ＭＳ Ｐゴシック"/>
                </a:rPr>
                <a:t>M</a:t>
              </a:r>
              <a:r>
                <a:rPr kumimoji="0" lang="en-US" sz="1600" b="1" dirty="0">
                  <a:solidFill>
                    <a:srgbClr val="FFFFFF"/>
                  </a:solidFill>
                  <a:latin typeface="Arial"/>
                  <a:ea typeface="ＭＳ Ｐゴシック"/>
                </a:rPr>
                <a:t>oisture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600" b="1" dirty="0">
                  <a:solidFill>
                    <a:srgbClr val="FFFFFF"/>
                  </a:solidFill>
                  <a:latin typeface="Arial"/>
                  <a:ea typeface="ＭＳ Ｐゴシック"/>
                </a:rPr>
                <a:t>Profile</a:t>
              </a:r>
            </a:p>
          </p:txBody>
        </p:sp>
        <p:sp>
          <p:nvSpPr>
            <p:cNvPr id="173" name="Block Arc 10">
              <a:extLst>
                <a:ext uri="{FF2B5EF4-FFF2-40B4-BE49-F238E27FC236}">
                  <a16:creationId xmlns:a16="http://schemas.microsoft.com/office/drawing/2014/main" id="{AFAE68FB-DEAE-4727-850D-A18AB7261FC2}"/>
                </a:ext>
              </a:extLst>
            </p:cNvPr>
            <p:cNvSpPr/>
            <p:nvPr/>
          </p:nvSpPr>
          <p:spPr>
            <a:xfrm>
              <a:off x="2132618" y="3305664"/>
              <a:ext cx="3288586" cy="3192956"/>
            </a:xfrm>
            <a:prstGeom prst="blockArc">
              <a:avLst>
                <a:gd name="adj1" fmla="val 10800000"/>
                <a:gd name="adj2" fmla="val 16214328"/>
                <a:gd name="adj3" fmla="val 25104"/>
              </a:avLst>
            </a:prstGeom>
            <a:gradFill>
              <a:gsLst>
                <a:gs pos="0">
                  <a:srgbClr val="DAEC2E"/>
                </a:gs>
                <a:gs pos="50000">
                  <a:srgbClr val="F3F9BF"/>
                </a:gs>
                <a:gs pos="100000">
                  <a:srgbClr val="DAEC2E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3600" b="1" u="sng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4" name="TextBox 13">
              <a:extLst>
                <a:ext uri="{FF2B5EF4-FFF2-40B4-BE49-F238E27FC236}">
                  <a16:creationId xmlns:a16="http://schemas.microsoft.com/office/drawing/2014/main" id="{806BC4BF-DA5F-4145-AE0A-B118CE9E2261}"/>
                </a:ext>
              </a:extLst>
            </p:cNvPr>
            <p:cNvSpPr txBox="1"/>
            <p:nvPr/>
          </p:nvSpPr>
          <p:spPr>
            <a:xfrm>
              <a:off x="2030144" y="3362817"/>
              <a:ext cx="1360849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 anchor="ctr" anchorCtr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600" b="1" dirty="0">
                  <a:solidFill>
                    <a:srgbClr val="000000"/>
                  </a:solidFill>
                  <a:latin typeface="Tahoma" pitchFamily="34" charset="0"/>
                  <a:ea typeface="ＭＳ Ｐゴシック" pitchFamily="50" charset="-128"/>
                </a:rPr>
                <a:t>Energy and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600" b="1" dirty="0">
                  <a:solidFill>
                    <a:srgbClr val="000000"/>
                  </a:solidFill>
                  <a:latin typeface="Tahoma" pitchFamily="34" charset="0"/>
                  <a:ea typeface="ＭＳ Ｐゴシック" pitchFamily="50" charset="-128"/>
                </a:rPr>
                <a:t>Water </a:t>
              </a:r>
              <a:r>
                <a:rPr kumimoji="0" lang="en-US" altLang="ja-JP" sz="1600" b="1" dirty="0">
                  <a:solidFill>
                    <a:srgbClr val="000000"/>
                  </a:solidFill>
                  <a:latin typeface="Tahoma" pitchFamily="34" charset="0"/>
                  <a:ea typeface="ＭＳ Ｐゴシック" pitchFamily="50" charset="-128"/>
                </a:rPr>
                <a:t>F</a:t>
              </a:r>
              <a:r>
                <a:rPr kumimoji="0" lang="en-US" sz="1600" b="1" dirty="0">
                  <a:solidFill>
                    <a:srgbClr val="000000"/>
                  </a:solidFill>
                  <a:latin typeface="Tahoma" pitchFamily="34" charset="0"/>
                  <a:ea typeface="ＭＳ Ｐゴシック" pitchFamily="50" charset="-128"/>
                </a:rPr>
                <a:t>lux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600" b="1" dirty="0">
                  <a:solidFill>
                    <a:srgbClr val="000000"/>
                  </a:solidFill>
                  <a:latin typeface="Tahoma" pitchFamily="34" charset="0"/>
                  <a:ea typeface="ＭＳ Ｐゴシック" pitchFamily="50" charset="-128"/>
                </a:rPr>
                <a:t>Balance</a:t>
              </a:r>
            </a:p>
          </p:txBody>
        </p:sp>
        <p:sp>
          <p:nvSpPr>
            <p:cNvPr id="177" name="Block Arc 12">
              <a:extLst>
                <a:ext uri="{FF2B5EF4-FFF2-40B4-BE49-F238E27FC236}">
                  <a16:creationId xmlns:a16="http://schemas.microsoft.com/office/drawing/2014/main" id="{43C2B7F4-14C1-40E2-B6B2-C2E06A5FFDF3}"/>
                </a:ext>
              </a:extLst>
            </p:cNvPr>
            <p:cNvSpPr/>
            <p:nvPr/>
          </p:nvSpPr>
          <p:spPr>
            <a:xfrm rot="16200000">
              <a:off x="2177410" y="3266708"/>
              <a:ext cx="3192956" cy="3288586"/>
            </a:xfrm>
            <a:prstGeom prst="blockArc">
              <a:avLst>
                <a:gd name="adj1" fmla="val 10800000"/>
                <a:gd name="adj2" fmla="val 16214328"/>
                <a:gd name="adj3" fmla="val 25104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0"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3600" b="1" u="sng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8" name="Block Arc 11">
              <a:extLst>
                <a:ext uri="{FF2B5EF4-FFF2-40B4-BE49-F238E27FC236}">
                  <a16:creationId xmlns:a16="http://schemas.microsoft.com/office/drawing/2014/main" id="{046E1D7E-5B75-431A-8C30-F37C5EEA7196}"/>
                </a:ext>
              </a:extLst>
            </p:cNvPr>
            <p:cNvSpPr/>
            <p:nvPr/>
          </p:nvSpPr>
          <p:spPr>
            <a:xfrm rot="10800000">
              <a:off x="2132617" y="3305664"/>
              <a:ext cx="3288586" cy="3192956"/>
            </a:xfrm>
            <a:prstGeom prst="blockArc">
              <a:avLst>
                <a:gd name="adj1" fmla="val 10800000"/>
                <a:gd name="adj2" fmla="val 16214328"/>
                <a:gd name="adj3" fmla="val 25104"/>
              </a:avLst>
            </a:prstGeom>
            <a:pattFill prst="openDmnd">
              <a:fgClr>
                <a:schemeClr val="accent1">
                  <a:lumMod val="40000"/>
                  <a:lumOff val="60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3600" b="1" u="sng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9" name="TextBox 18">
              <a:extLst>
                <a:ext uri="{FF2B5EF4-FFF2-40B4-BE49-F238E27FC236}">
                  <a16:creationId xmlns:a16="http://schemas.microsoft.com/office/drawing/2014/main" id="{6C0E9D9C-8EA7-4769-B7D8-00D6F9D20BA1}"/>
                </a:ext>
              </a:extLst>
            </p:cNvPr>
            <p:cNvSpPr txBox="1"/>
            <p:nvPr/>
          </p:nvSpPr>
          <p:spPr>
            <a:xfrm>
              <a:off x="4327457" y="5586227"/>
              <a:ext cx="1053316" cy="8309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 anchor="ctr" anchorCtr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ja-JP" sz="1600" b="1" dirty="0">
                  <a:solidFill>
                    <a:prstClr val="black"/>
                  </a:solidFill>
                  <a:latin typeface="Tahoma" pitchFamily="34" charset="0"/>
                  <a:ea typeface="ＭＳ Ｐゴシック" pitchFamily="50" charset="-128"/>
                </a:rPr>
                <a:t>Surface</a:t>
              </a:r>
              <a:r>
                <a:rPr kumimoji="0" lang="ja-JP" altLang="en-US" sz="1600" b="1" dirty="0">
                  <a:solidFill>
                    <a:prstClr val="black"/>
                  </a:solidFill>
                  <a:latin typeface="Tahoma" pitchFamily="34" charset="0"/>
                  <a:ea typeface="ＭＳ Ｐゴシック" pitchFamily="50" charset="-128"/>
                </a:rPr>
                <a:t>　</a:t>
              </a:r>
              <a:r>
                <a:rPr kumimoji="0" lang="en-US" altLang="ja-JP" sz="1600" b="1" dirty="0" smtClean="0">
                  <a:solidFill>
                    <a:prstClr val="black"/>
                  </a:solidFill>
                  <a:latin typeface="Tahoma" pitchFamily="34" charset="0"/>
                  <a:ea typeface="ＭＳ Ｐゴシック" pitchFamily="50" charset="-128"/>
                </a:rPr>
                <a:t>Ground</a:t>
              </a:r>
              <a:r>
                <a:rPr kumimoji="0" lang="ja-JP" altLang="en-US" sz="1600" b="1" dirty="0">
                  <a:solidFill>
                    <a:prstClr val="black"/>
                  </a:solidFill>
                  <a:latin typeface="Tahoma" pitchFamily="34" charset="0"/>
                  <a:ea typeface="ＭＳ Ｐゴシック" pitchFamily="50" charset="-128"/>
                </a:rPr>
                <a:t>　</a:t>
              </a:r>
              <a:r>
                <a:rPr kumimoji="0" lang="en-US" altLang="ja-JP" sz="1600" b="1" dirty="0">
                  <a:solidFill>
                    <a:prstClr val="black"/>
                  </a:solidFill>
                  <a:latin typeface="Tahoma" pitchFamily="34" charset="0"/>
                  <a:ea typeface="ＭＳ Ｐゴシック" pitchFamily="50" charset="-128"/>
                </a:rPr>
                <a:t>Water</a:t>
              </a:r>
              <a:endParaRPr kumimoji="0" lang="en-US" sz="1600" b="1" dirty="0">
                <a:solidFill>
                  <a:prstClr val="black"/>
                </a:solidFill>
                <a:latin typeface="Tahoma" pitchFamily="34" charset="0"/>
                <a:ea typeface="ＭＳ Ｐゴシック" pitchFamily="50" charset="-128"/>
              </a:endParaRPr>
            </a:p>
          </p:txBody>
        </p:sp>
        <p:sp>
          <p:nvSpPr>
            <p:cNvPr id="180" name="TextBox 17">
              <a:extLst>
                <a:ext uri="{FF2B5EF4-FFF2-40B4-BE49-F238E27FC236}">
                  <a16:creationId xmlns:a16="http://schemas.microsoft.com/office/drawing/2014/main" id="{67E8430A-C853-43CA-88CC-F0D36C80F87B}"/>
                </a:ext>
              </a:extLst>
            </p:cNvPr>
            <p:cNvSpPr txBox="1"/>
            <p:nvPr/>
          </p:nvSpPr>
          <p:spPr>
            <a:xfrm>
              <a:off x="2168578" y="5683868"/>
              <a:ext cx="1528306" cy="338554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 anchor="ctr" anchorCtr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600" dirty="0">
                  <a:solidFill>
                    <a:srgbClr val="FFFFFF"/>
                  </a:solidFill>
                  <a:latin typeface="Tahoma" pitchFamily="34" charset="0"/>
                  <a:ea typeface="ＭＳ Ｐゴシック" pitchFamily="50" charset="-128"/>
                </a:rPr>
                <a:t>River</a:t>
              </a:r>
              <a:r>
                <a:rPr kumimoji="0" lang="ja-JP" altLang="en-US" sz="1600" dirty="0">
                  <a:solidFill>
                    <a:srgbClr val="FFFFFF"/>
                  </a:solidFill>
                  <a:latin typeface="Tahoma" pitchFamily="34" charset="0"/>
                  <a:ea typeface="ＭＳ Ｐゴシック" pitchFamily="50" charset="-128"/>
                </a:rPr>
                <a:t>　</a:t>
              </a:r>
              <a:r>
                <a:rPr kumimoji="0" lang="en-US" altLang="ja-JP" sz="1600" dirty="0">
                  <a:solidFill>
                    <a:srgbClr val="FFFFFF"/>
                  </a:solidFill>
                  <a:latin typeface="Tahoma" pitchFamily="34" charset="0"/>
                  <a:ea typeface="ＭＳ Ｐゴシック" pitchFamily="50" charset="-128"/>
                </a:rPr>
                <a:t>F</a:t>
              </a:r>
              <a:r>
                <a:rPr kumimoji="0" lang="en-US" sz="1600" dirty="0">
                  <a:solidFill>
                    <a:srgbClr val="FFFFFF"/>
                  </a:solidFill>
                  <a:latin typeface="Tahoma" pitchFamily="34" charset="0"/>
                  <a:ea typeface="ＭＳ Ｐゴシック" pitchFamily="50" charset="-128"/>
                </a:rPr>
                <a:t>low</a:t>
              </a:r>
            </a:p>
          </p:txBody>
        </p:sp>
        <p:grpSp>
          <p:nvGrpSpPr>
            <p:cNvPr id="181" name="グループ化 180">
              <a:extLst>
                <a:ext uri="{FF2B5EF4-FFF2-40B4-BE49-F238E27FC236}">
                  <a16:creationId xmlns:a16="http://schemas.microsoft.com/office/drawing/2014/main" id="{E3E0FD55-9C81-4234-AE56-0BF649E478A6}"/>
                </a:ext>
              </a:extLst>
            </p:cNvPr>
            <p:cNvGrpSpPr/>
            <p:nvPr/>
          </p:nvGrpSpPr>
          <p:grpSpPr>
            <a:xfrm>
              <a:off x="240325" y="4993324"/>
              <a:ext cx="1988926" cy="1501263"/>
              <a:chOff x="1905000" y="5404437"/>
              <a:chExt cx="1988926" cy="1501263"/>
            </a:xfrm>
          </p:grpSpPr>
          <p:grpSp>
            <p:nvGrpSpPr>
              <p:cNvPr id="182" name="グループ化 64">
                <a:extLst>
                  <a:ext uri="{FF2B5EF4-FFF2-40B4-BE49-F238E27FC236}">
                    <a16:creationId xmlns:a16="http://schemas.microsoft.com/office/drawing/2014/main" id="{EEF84453-8145-4D6D-9517-D2738E58DACB}"/>
                  </a:ext>
                </a:extLst>
              </p:cNvPr>
              <p:cNvGrpSpPr/>
              <p:nvPr/>
            </p:nvGrpSpPr>
            <p:grpSpPr>
              <a:xfrm>
                <a:off x="1905000" y="5404437"/>
                <a:ext cx="1988926" cy="1496760"/>
                <a:chOff x="1655929" y="2240813"/>
                <a:chExt cx="6059343" cy="3846080"/>
              </a:xfrm>
            </p:grpSpPr>
            <p:cxnSp>
              <p:nvCxnSpPr>
                <p:cNvPr id="187" name="直線コネクタ 5">
                  <a:extLst>
                    <a:ext uri="{FF2B5EF4-FFF2-40B4-BE49-F238E27FC236}">
                      <a16:creationId xmlns:a16="http://schemas.microsoft.com/office/drawing/2014/main" id="{D8B3605E-4940-40A6-BA41-68801CF1264E}"/>
                    </a:ext>
                  </a:extLst>
                </p:cNvPr>
                <p:cNvCxnSpPr/>
                <p:nvPr/>
              </p:nvCxnSpPr>
              <p:spPr>
                <a:xfrm rot="5400000">
                  <a:off x="929023" y="3179266"/>
                  <a:ext cx="145381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8" name="グループ化 63">
                  <a:extLst>
                    <a:ext uri="{FF2B5EF4-FFF2-40B4-BE49-F238E27FC236}">
                      <a16:creationId xmlns:a16="http://schemas.microsoft.com/office/drawing/2014/main" id="{14663050-3162-4943-9F19-8AA4D32ABE9B}"/>
                    </a:ext>
                  </a:extLst>
                </p:cNvPr>
                <p:cNvGrpSpPr/>
                <p:nvPr/>
              </p:nvGrpSpPr>
              <p:grpSpPr>
                <a:xfrm>
                  <a:off x="1655929" y="2240813"/>
                  <a:ext cx="6059343" cy="3846080"/>
                  <a:chOff x="1655929" y="2240813"/>
                  <a:chExt cx="6059343" cy="3846080"/>
                </a:xfrm>
              </p:grpSpPr>
              <p:sp>
                <p:nvSpPr>
                  <p:cNvPr id="189" name="フリーフォーム 7">
                    <a:extLst>
                      <a:ext uri="{FF2B5EF4-FFF2-40B4-BE49-F238E27FC236}">
                        <a16:creationId xmlns:a16="http://schemas.microsoft.com/office/drawing/2014/main" id="{0C7666BE-B2E7-4E8F-85B6-BFBD0CBB614B}"/>
                      </a:ext>
                    </a:extLst>
                  </p:cNvPr>
                  <p:cNvSpPr/>
                  <p:nvPr/>
                </p:nvSpPr>
                <p:spPr>
                  <a:xfrm>
                    <a:off x="4018375" y="2581587"/>
                    <a:ext cx="1756690" cy="3020700"/>
                  </a:xfrm>
                  <a:custGeom>
                    <a:avLst/>
                    <a:gdLst>
                      <a:gd name="connsiteX0" fmla="*/ 0 w 2019868"/>
                      <a:gd name="connsiteY0" fmla="*/ 0 h 3384645"/>
                      <a:gd name="connsiteX1" fmla="*/ 736979 w 2019868"/>
                      <a:gd name="connsiteY1" fmla="*/ 777922 h 3384645"/>
                      <a:gd name="connsiteX2" fmla="*/ 1105468 w 2019868"/>
                      <a:gd name="connsiteY2" fmla="*/ 2169994 h 3384645"/>
                      <a:gd name="connsiteX3" fmla="*/ 1583140 w 2019868"/>
                      <a:gd name="connsiteY3" fmla="*/ 3138985 h 3384645"/>
                      <a:gd name="connsiteX4" fmla="*/ 2019868 w 2019868"/>
                      <a:gd name="connsiteY4" fmla="*/ 3384645 h 3384645"/>
                      <a:gd name="connsiteX0" fmla="*/ 0 w 2019868"/>
                      <a:gd name="connsiteY0" fmla="*/ 0 h 3384645"/>
                      <a:gd name="connsiteX1" fmla="*/ 736979 w 2019868"/>
                      <a:gd name="connsiteY1" fmla="*/ 777922 h 3384645"/>
                      <a:gd name="connsiteX2" fmla="*/ 1105468 w 2019868"/>
                      <a:gd name="connsiteY2" fmla="*/ 2169994 h 3384645"/>
                      <a:gd name="connsiteX3" fmla="*/ 1447923 w 2019868"/>
                      <a:gd name="connsiteY3" fmla="*/ 2803551 h 3384645"/>
                      <a:gd name="connsiteX4" fmla="*/ 2019868 w 2019868"/>
                      <a:gd name="connsiteY4" fmla="*/ 3384645 h 3384645"/>
                      <a:gd name="connsiteX0" fmla="*/ 0 w 2019868"/>
                      <a:gd name="connsiteY0" fmla="*/ 0 h 3384645"/>
                      <a:gd name="connsiteX1" fmla="*/ 736979 w 2019868"/>
                      <a:gd name="connsiteY1" fmla="*/ 777922 h 3384645"/>
                      <a:gd name="connsiteX2" fmla="*/ 1019295 w 2019868"/>
                      <a:gd name="connsiteY2" fmla="*/ 1803419 h 3384645"/>
                      <a:gd name="connsiteX3" fmla="*/ 1447923 w 2019868"/>
                      <a:gd name="connsiteY3" fmla="*/ 2803551 h 3384645"/>
                      <a:gd name="connsiteX4" fmla="*/ 2019868 w 2019868"/>
                      <a:gd name="connsiteY4" fmla="*/ 3384645 h 3384645"/>
                      <a:gd name="connsiteX0" fmla="*/ 0 w 2071702"/>
                      <a:gd name="connsiteY0" fmla="*/ 0 h 3429024"/>
                      <a:gd name="connsiteX1" fmla="*/ 736979 w 2071702"/>
                      <a:gd name="connsiteY1" fmla="*/ 777922 h 3429024"/>
                      <a:gd name="connsiteX2" fmla="*/ 1019295 w 2071702"/>
                      <a:gd name="connsiteY2" fmla="*/ 1803419 h 3429024"/>
                      <a:gd name="connsiteX3" fmla="*/ 1447923 w 2071702"/>
                      <a:gd name="connsiteY3" fmla="*/ 2803551 h 3429024"/>
                      <a:gd name="connsiteX4" fmla="*/ 2071702 w 2071702"/>
                      <a:gd name="connsiteY4" fmla="*/ 3429024 h 3429024"/>
                      <a:gd name="connsiteX0" fmla="*/ 0 w 2071702"/>
                      <a:gd name="connsiteY0" fmla="*/ 0 h 3500461"/>
                      <a:gd name="connsiteX1" fmla="*/ 736979 w 2071702"/>
                      <a:gd name="connsiteY1" fmla="*/ 777922 h 3500461"/>
                      <a:gd name="connsiteX2" fmla="*/ 1019295 w 2071702"/>
                      <a:gd name="connsiteY2" fmla="*/ 1803419 h 3500461"/>
                      <a:gd name="connsiteX3" fmla="*/ 1447923 w 2071702"/>
                      <a:gd name="connsiteY3" fmla="*/ 2803551 h 3500461"/>
                      <a:gd name="connsiteX4" fmla="*/ 2071702 w 2071702"/>
                      <a:gd name="connsiteY4" fmla="*/ 3500461 h 3500461"/>
                      <a:gd name="connsiteX0" fmla="*/ 0 w 2071702"/>
                      <a:gd name="connsiteY0" fmla="*/ 0 h 3500461"/>
                      <a:gd name="connsiteX1" fmla="*/ 571504 w 2071702"/>
                      <a:gd name="connsiteY1" fmla="*/ 938318 h 3500461"/>
                      <a:gd name="connsiteX2" fmla="*/ 1019295 w 2071702"/>
                      <a:gd name="connsiteY2" fmla="*/ 1803419 h 3500461"/>
                      <a:gd name="connsiteX3" fmla="*/ 1447923 w 2071702"/>
                      <a:gd name="connsiteY3" fmla="*/ 2803551 h 3500461"/>
                      <a:gd name="connsiteX4" fmla="*/ 2071702 w 2071702"/>
                      <a:gd name="connsiteY4" fmla="*/ 3500461 h 3500461"/>
                      <a:gd name="connsiteX0" fmla="*/ 0 w 2071702"/>
                      <a:gd name="connsiteY0" fmla="*/ 0 h 3500461"/>
                      <a:gd name="connsiteX1" fmla="*/ 571504 w 2071702"/>
                      <a:gd name="connsiteY1" fmla="*/ 938318 h 3500461"/>
                      <a:gd name="connsiteX2" fmla="*/ 1000132 w 2071702"/>
                      <a:gd name="connsiteY2" fmla="*/ 2178065 h 3500461"/>
                      <a:gd name="connsiteX3" fmla="*/ 1447923 w 2071702"/>
                      <a:gd name="connsiteY3" fmla="*/ 2803551 h 3500461"/>
                      <a:gd name="connsiteX4" fmla="*/ 2071702 w 2071702"/>
                      <a:gd name="connsiteY4" fmla="*/ 3500461 h 3500461"/>
                      <a:gd name="connsiteX0" fmla="*/ 0 w 2071702"/>
                      <a:gd name="connsiteY0" fmla="*/ 0 h 3500461"/>
                      <a:gd name="connsiteX1" fmla="*/ 571504 w 2071702"/>
                      <a:gd name="connsiteY1" fmla="*/ 938318 h 3500461"/>
                      <a:gd name="connsiteX2" fmla="*/ 1000132 w 2071702"/>
                      <a:gd name="connsiteY2" fmla="*/ 2178065 h 3500461"/>
                      <a:gd name="connsiteX3" fmla="*/ 1428760 w 2071702"/>
                      <a:gd name="connsiteY3" fmla="*/ 2980255 h 3500461"/>
                      <a:gd name="connsiteX4" fmla="*/ 2071702 w 2071702"/>
                      <a:gd name="connsiteY4" fmla="*/ 3500461 h 3500461"/>
                      <a:gd name="connsiteX0" fmla="*/ 0 w 2071702"/>
                      <a:gd name="connsiteY0" fmla="*/ 0 h 3636591"/>
                      <a:gd name="connsiteX1" fmla="*/ 571504 w 2071702"/>
                      <a:gd name="connsiteY1" fmla="*/ 938318 h 3636591"/>
                      <a:gd name="connsiteX2" fmla="*/ 1000132 w 2071702"/>
                      <a:gd name="connsiteY2" fmla="*/ 2178065 h 3636591"/>
                      <a:gd name="connsiteX3" fmla="*/ 1428760 w 2071702"/>
                      <a:gd name="connsiteY3" fmla="*/ 2980255 h 3636591"/>
                      <a:gd name="connsiteX4" fmla="*/ 2071702 w 2071702"/>
                      <a:gd name="connsiteY4" fmla="*/ 3636591 h 3636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71702" h="3636591">
                        <a:moveTo>
                          <a:pt x="0" y="0"/>
                        </a:moveTo>
                        <a:cubicBezTo>
                          <a:pt x="276367" y="208128"/>
                          <a:pt x="404815" y="575307"/>
                          <a:pt x="571504" y="938318"/>
                        </a:cubicBezTo>
                        <a:cubicBezTo>
                          <a:pt x="738193" y="1301329"/>
                          <a:pt x="857256" y="1837742"/>
                          <a:pt x="1000132" y="2178065"/>
                        </a:cubicBezTo>
                        <a:cubicBezTo>
                          <a:pt x="1143008" y="2518388"/>
                          <a:pt x="1250165" y="2737167"/>
                          <a:pt x="1428760" y="2980255"/>
                        </a:cubicBezTo>
                        <a:cubicBezTo>
                          <a:pt x="1607355" y="3223343"/>
                          <a:pt x="1929538" y="3614982"/>
                          <a:pt x="2071702" y="3636591"/>
                        </a:cubicBez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ja-JP" altLang="en-US" sz="1100" b="1" u="sng">
                      <a:solidFill>
                        <a:srgbClr val="000000"/>
                      </a:solidFill>
                      <a:latin typeface="Arial"/>
                      <a:ea typeface="ＭＳ Ｐゴシック"/>
                    </a:endParaRPr>
                  </a:p>
                </p:txBody>
              </p:sp>
              <p:sp>
                <p:nvSpPr>
                  <p:cNvPr id="190" name="フリーフォーム 8">
                    <a:extLst>
                      <a:ext uri="{FF2B5EF4-FFF2-40B4-BE49-F238E27FC236}">
                        <a16:creationId xmlns:a16="http://schemas.microsoft.com/office/drawing/2014/main" id="{AA560564-E829-4759-A5F8-0F00B603BA90}"/>
                      </a:ext>
                    </a:extLst>
                  </p:cNvPr>
                  <p:cNvSpPr/>
                  <p:nvPr/>
                </p:nvSpPr>
                <p:spPr>
                  <a:xfrm>
                    <a:off x="5169310" y="2607444"/>
                    <a:ext cx="1574964" cy="2813116"/>
                  </a:xfrm>
                  <a:custGeom>
                    <a:avLst/>
                    <a:gdLst>
                      <a:gd name="connsiteX0" fmla="*/ 0 w 2019868"/>
                      <a:gd name="connsiteY0" fmla="*/ 0 h 3384645"/>
                      <a:gd name="connsiteX1" fmla="*/ 736979 w 2019868"/>
                      <a:gd name="connsiteY1" fmla="*/ 777922 h 3384645"/>
                      <a:gd name="connsiteX2" fmla="*/ 1105468 w 2019868"/>
                      <a:gd name="connsiteY2" fmla="*/ 2169994 h 3384645"/>
                      <a:gd name="connsiteX3" fmla="*/ 1583140 w 2019868"/>
                      <a:gd name="connsiteY3" fmla="*/ 3138985 h 3384645"/>
                      <a:gd name="connsiteX4" fmla="*/ 2019868 w 2019868"/>
                      <a:gd name="connsiteY4" fmla="*/ 3384645 h 3384645"/>
                      <a:gd name="connsiteX0" fmla="*/ 0 w 2019868"/>
                      <a:gd name="connsiteY0" fmla="*/ 0 h 3384645"/>
                      <a:gd name="connsiteX1" fmla="*/ 736979 w 2019868"/>
                      <a:gd name="connsiteY1" fmla="*/ 777922 h 3384645"/>
                      <a:gd name="connsiteX2" fmla="*/ 1105468 w 2019868"/>
                      <a:gd name="connsiteY2" fmla="*/ 2169994 h 3384645"/>
                      <a:gd name="connsiteX3" fmla="*/ 1447923 w 2019868"/>
                      <a:gd name="connsiteY3" fmla="*/ 2803551 h 3384645"/>
                      <a:gd name="connsiteX4" fmla="*/ 2019868 w 2019868"/>
                      <a:gd name="connsiteY4" fmla="*/ 3384645 h 3384645"/>
                      <a:gd name="connsiteX0" fmla="*/ 0 w 2019868"/>
                      <a:gd name="connsiteY0" fmla="*/ 0 h 3384645"/>
                      <a:gd name="connsiteX1" fmla="*/ 736979 w 2019868"/>
                      <a:gd name="connsiteY1" fmla="*/ 777922 h 3384645"/>
                      <a:gd name="connsiteX2" fmla="*/ 1019295 w 2019868"/>
                      <a:gd name="connsiteY2" fmla="*/ 1803419 h 3384645"/>
                      <a:gd name="connsiteX3" fmla="*/ 1447923 w 2019868"/>
                      <a:gd name="connsiteY3" fmla="*/ 2803551 h 3384645"/>
                      <a:gd name="connsiteX4" fmla="*/ 2019868 w 2019868"/>
                      <a:gd name="connsiteY4" fmla="*/ 3384645 h 3384645"/>
                      <a:gd name="connsiteX0" fmla="*/ 0 w 2071702"/>
                      <a:gd name="connsiteY0" fmla="*/ 0 h 3429024"/>
                      <a:gd name="connsiteX1" fmla="*/ 736979 w 2071702"/>
                      <a:gd name="connsiteY1" fmla="*/ 777922 h 3429024"/>
                      <a:gd name="connsiteX2" fmla="*/ 1019295 w 2071702"/>
                      <a:gd name="connsiteY2" fmla="*/ 1803419 h 3429024"/>
                      <a:gd name="connsiteX3" fmla="*/ 1447923 w 2071702"/>
                      <a:gd name="connsiteY3" fmla="*/ 2803551 h 3429024"/>
                      <a:gd name="connsiteX4" fmla="*/ 2071702 w 2071702"/>
                      <a:gd name="connsiteY4" fmla="*/ 3429024 h 3429024"/>
                      <a:gd name="connsiteX0" fmla="*/ 0 w 2071702"/>
                      <a:gd name="connsiteY0" fmla="*/ 0 h 3500461"/>
                      <a:gd name="connsiteX1" fmla="*/ 736979 w 2071702"/>
                      <a:gd name="connsiteY1" fmla="*/ 777922 h 3500461"/>
                      <a:gd name="connsiteX2" fmla="*/ 1019295 w 2071702"/>
                      <a:gd name="connsiteY2" fmla="*/ 1803419 h 3500461"/>
                      <a:gd name="connsiteX3" fmla="*/ 1447923 w 2071702"/>
                      <a:gd name="connsiteY3" fmla="*/ 2803551 h 3500461"/>
                      <a:gd name="connsiteX4" fmla="*/ 2071702 w 2071702"/>
                      <a:gd name="connsiteY4" fmla="*/ 3500461 h 3500461"/>
                      <a:gd name="connsiteX0" fmla="*/ 0 w 2071702"/>
                      <a:gd name="connsiteY0" fmla="*/ 0 h 3500461"/>
                      <a:gd name="connsiteX1" fmla="*/ 571504 w 2071702"/>
                      <a:gd name="connsiteY1" fmla="*/ 938318 h 3500461"/>
                      <a:gd name="connsiteX2" fmla="*/ 1019295 w 2071702"/>
                      <a:gd name="connsiteY2" fmla="*/ 1803419 h 3500461"/>
                      <a:gd name="connsiteX3" fmla="*/ 1447923 w 2071702"/>
                      <a:gd name="connsiteY3" fmla="*/ 2803551 h 3500461"/>
                      <a:gd name="connsiteX4" fmla="*/ 2071702 w 2071702"/>
                      <a:gd name="connsiteY4" fmla="*/ 3500461 h 3500461"/>
                      <a:gd name="connsiteX0" fmla="*/ 0 w 2071702"/>
                      <a:gd name="connsiteY0" fmla="*/ 0 h 3500461"/>
                      <a:gd name="connsiteX1" fmla="*/ 571504 w 2071702"/>
                      <a:gd name="connsiteY1" fmla="*/ 938318 h 3500461"/>
                      <a:gd name="connsiteX2" fmla="*/ 1000132 w 2071702"/>
                      <a:gd name="connsiteY2" fmla="*/ 2178065 h 3500461"/>
                      <a:gd name="connsiteX3" fmla="*/ 1447923 w 2071702"/>
                      <a:gd name="connsiteY3" fmla="*/ 2803551 h 3500461"/>
                      <a:gd name="connsiteX4" fmla="*/ 2071702 w 2071702"/>
                      <a:gd name="connsiteY4" fmla="*/ 3500461 h 3500461"/>
                      <a:gd name="connsiteX0" fmla="*/ 0 w 2071702"/>
                      <a:gd name="connsiteY0" fmla="*/ 0 h 3500461"/>
                      <a:gd name="connsiteX1" fmla="*/ 571504 w 2071702"/>
                      <a:gd name="connsiteY1" fmla="*/ 938318 h 3500461"/>
                      <a:gd name="connsiteX2" fmla="*/ 1000132 w 2071702"/>
                      <a:gd name="connsiteY2" fmla="*/ 2178065 h 3500461"/>
                      <a:gd name="connsiteX3" fmla="*/ 1428760 w 2071702"/>
                      <a:gd name="connsiteY3" fmla="*/ 2980255 h 3500461"/>
                      <a:gd name="connsiteX4" fmla="*/ 2071702 w 2071702"/>
                      <a:gd name="connsiteY4" fmla="*/ 3500461 h 3500461"/>
                      <a:gd name="connsiteX0" fmla="*/ 0 w 2071702"/>
                      <a:gd name="connsiteY0" fmla="*/ 0 h 3636591"/>
                      <a:gd name="connsiteX1" fmla="*/ 571504 w 2071702"/>
                      <a:gd name="connsiteY1" fmla="*/ 938318 h 3636591"/>
                      <a:gd name="connsiteX2" fmla="*/ 1000132 w 2071702"/>
                      <a:gd name="connsiteY2" fmla="*/ 2178065 h 3636591"/>
                      <a:gd name="connsiteX3" fmla="*/ 1428760 w 2071702"/>
                      <a:gd name="connsiteY3" fmla="*/ 2980255 h 3636591"/>
                      <a:gd name="connsiteX4" fmla="*/ 2071702 w 2071702"/>
                      <a:gd name="connsiteY4" fmla="*/ 3636591 h 3636591"/>
                      <a:gd name="connsiteX0" fmla="*/ 0 w 1428760"/>
                      <a:gd name="connsiteY0" fmla="*/ 0 h 2980255"/>
                      <a:gd name="connsiteX1" fmla="*/ 571504 w 1428760"/>
                      <a:gd name="connsiteY1" fmla="*/ 938318 h 2980255"/>
                      <a:gd name="connsiteX2" fmla="*/ 1000132 w 1428760"/>
                      <a:gd name="connsiteY2" fmla="*/ 2178065 h 2980255"/>
                      <a:gd name="connsiteX3" fmla="*/ 1428760 w 1428760"/>
                      <a:gd name="connsiteY3" fmla="*/ 2980255 h 2980255"/>
                      <a:gd name="connsiteX0" fmla="*/ 0 w 1857388"/>
                      <a:gd name="connsiteY0" fmla="*/ 0 h 3313756"/>
                      <a:gd name="connsiteX1" fmla="*/ 571504 w 1857388"/>
                      <a:gd name="connsiteY1" fmla="*/ 938318 h 3313756"/>
                      <a:gd name="connsiteX2" fmla="*/ 1000132 w 1857388"/>
                      <a:gd name="connsiteY2" fmla="*/ 2178065 h 3313756"/>
                      <a:gd name="connsiteX3" fmla="*/ 1857388 w 1857388"/>
                      <a:gd name="connsiteY3" fmla="*/ 3313756 h 3313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57388" h="3313756">
                        <a:moveTo>
                          <a:pt x="0" y="0"/>
                        </a:moveTo>
                        <a:cubicBezTo>
                          <a:pt x="276367" y="208128"/>
                          <a:pt x="404815" y="575307"/>
                          <a:pt x="571504" y="938318"/>
                        </a:cubicBezTo>
                        <a:cubicBezTo>
                          <a:pt x="738193" y="1301329"/>
                          <a:pt x="785818" y="1782159"/>
                          <a:pt x="1000132" y="2178065"/>
                        </a:cubicBezTo>
                        <a:cubicBezTo>
                          <a:pt x="1214446" y="2573971"/>
                          <a:pt x="1678793" y="3070668"/>
                          <a:pt x="1857388" y="3313756"/>
                        </a:cubicBez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ja-JP" altLang="en-US" sz="1100" b="1" u="sng">
                      <a:solidFill>
                        <a:srgbClr val="000000"/>
                      </a:solidFill>
                      <a:latin typeface="Arial"/>
                      <a:ea typeface="ＭＳ Ｐゴシック"/>
                    </a:endParaRPr>
                  </a:p>
                </p:txBody>
              </p:sp>
              <p:sp>
                <p:nvSpPr>
                  <p:cNvPr id="191" name="フリーフォーム 9">
                    <a:extLst>
                      <a:ext uri="{FF2B5EF4-FFF2-40B4-BE49-F238E27FC236}">
                        <a16:creationId xmlns:a16="http://schemas.microsoft.com/office/drawing/2014/main" id="{C6C99A63-1379-4C8A-90FA-D6BD763FD102}"/>
                      </a:ext>
                    </a:extLst>
                  </p:cNvPr>
                  <p:cNvSpPr/>
                  <p:nvPr/>
                </p:nvSpPr>
                <p:spPr>
                  <a:xfrm>
                    <a:off x="1657719" y="2452360"/>
                    <a:ext cx="1694699" cy="2855182"/>
                  </a:xfrm>
                  <a:custGeom>
                    <a:avLst/>
                    <a:gdLst>
                      <a:gd name="connsiteX0" fmla="*/ 0 w 2019868"/>
                      <a:gd name="connsiteY0" fmla="*/ 0 h 3384645"/>
                      <a:gd name="connsiteX1" fmla="*/ 736979 w 2019868"/>
                      <a:gd name="connsiteY1" fmla="*/ 777922 h 3384645"/>
                      <a:gd name="connsiteX2" fmla="*/ 1105468 w 2019868"/>
                      <a:gd name="connsiteY2" fmla="*/ 2169994 h 3384645"/>
                      <a:gd name="connsiteX3" fmla="*/ 1583140 w 2019868"/>
                      <a:gd name="connsiteY3" fmla="*/ 3138985 h 3384645"/>
                      <a:gd name="connsiteX4" fmla="*/ 2019868 w 2019868"/>
                      <a:gd name="connsiteY4" fmla="*/ 3384645 h 3384645"/>
                      <a:gd name="connsiteX0" fmla="*/ 0 w 2019868"/>
                      <a:gd name="connsiteY0" fmla="*/ 0 h 3384645"/>
                      <a:gd name="connsiteX1" fmla="*/ 736979 w 2019868"/>
                      <a:gd name="connsiteY1" fmla="*/ 777922 h 3384645"/>
                      <a:gd name="connsiteX2" fmla="*/ 1105468 w 2019868"/>
                      <a:gd name="connsiteY2" fmla="*/ 2169994 h 3384645"/>
                      <a:gd name="connsiteX3" fmla="*/ 1447923 w 2019868"/>
                      <a:gd name="connsiteY3" fmla="*/ 2803551 h 3384645"/>
                      <a:gd name="connsiteX4" fmla="*/ 2019868 w 2019868"/>
                      <a:gd name="connsiteY4" fmla="*/ 3384645 h 3384645"/>
                      <a:gd name="connsiteX0" fmla="*/ 0 w 2019868"/>
                      <a:gd name="connsiteY0" fmla="*/ 0 h 3384645"/>
                      <a:gd name="connsiteX1" fmla="*/ 736979 w 2019868"/>
                      <a:gd name="connsiteY1" fmla="*/ 777922 h 3384645"/>
                      <a:gd name="connsiteX2" fmla="*/ 1019295 w 2019868"/>
                      <a:gd name="connsiteY2" fmla="*/ 1803419 h 3384645"/>
                      <a:gd name="connsiteX3" fmla="*/ 1447923 w 2019868"/>
                      <a:gd name="connsiteY3" fmla="*/ 2803551 h 3384645"/>
                      <a:gd name="connsiteX4" fmla="*/ 2019868 w 2019868"/>
                      <a:gd name="connsiteY4" fmla="*/ 3384645 h 3384645"/>
                      <a:gd name="connsiteX0" fmla="*/ 0 w 2019868"/>
                      <a:gd name="connsiteY0" fmla="*/ 0 h 3384645"/>
                      <a:gd name="connsiteX1" fmla="*/ 736979 w 2019868"/>
                      <a:gd name="connsiteY1" fmla="*/ 777922 h 3384645"/>
                      <a:gd name="connsiteX2" fmla="*/ 1092844 w 2019868"/>
                      <a:gd name="connsiteY2" fmla="*/ 1803419 h 3384645"/>
                      <a:gd name="connsiteX3" fmla="*/ 1447923 w 2019868"/>
                      <a:gd name="connsiteY3" fmla="*/ 2803551 h 3384645"/>
                      <a:gd name="connsiteX4" fmla="*/ 2019868 w 2019868"/>
                      <a:gd name="connsiteY4" fmla="*/ 3384645 h 3384645"/>
                      <a:gd name="connsiteX0" fmla="*/ 0 w 1998594"/>
                      <a:gd name="connsiteY0" fmla="*/ 0 h 3367176"/>
                      <a:gd name="connsiteX1" fmla="*/ 715705 w 1998594"/>
                      <a:gd name="connsiteY1" fmla="*/ 760453 h 3367176"/>
                      <a:gd name="connsiteX2" fmla="*/ 1071570 w 1998594"/>
                      <a:gd name="connsiteY2" fmla="*/ 1785950 h 3367176"/>
                      <a:gd name="connsiteX3" fmla="*/ 1426649 w 1998594"/>
                      <a:gd name="connsiteY3" fmla="*/ 2786082 h 3367176"/>
                      <a:gd name="connsiteX4" fmla="*/ 1998594 w 1998594"/>
                      <a:gd name="connsiteY4" fmla="*/ 3367176 h 336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8594" h="3367176">
                        <a:moveTo>
                          <a:pt x="0" y="0"/>
                        </a:moveTo>
                        <a:cubicBezTo>
                          <a:pt x="276367" y="208128"/>
                          <a:pt x="537110" y="462795"/>
                          <a:pt x="715705" y="760453"/>
                        </a:cubicBezTo>
                        <a:cubicBezTo>
                          <a:pt x="894300" y="1058111"/>
                          <a:pt x="953079" y="1448345"/>
                          <a:pt x="1071570" y="1785950"/>
                        </a:cubicBezTo>
                        <a:cubicBezTo>
                          <a:pt x="1190061" y="2123555"/>
                          <a:pt x="1272145" y="2522544"/>
                          <a:pt x="1426649" y="2786082"/>
                        </a:cubicBezTo>
                        <a:cubicBezTo>
                          <a:pt x="1581153" y="3049620"/>
                          <a:pt x="1856430" y="3345567"/>
                          <a:pt x="1998594" y="3367176"/>
                        </a:cubicBez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ja-JP" altLang="en-US" sz="1100" b="1" u="sng">
                      <a:solidFill>
                        <a:srgbClr val="000000"/>
                      </a:solidFill>
                      <a:latin typeface="Arial"/>
                      <a:ea typeface="ＭＳ Ｐゴシック"/>
                    </a:endParaRPr>
                  </a:p>
                </p:txBody>
              </p:sp>
              <p:grpSp>
                <p:nvGrpSpPr>
                  <p:cNvPr id="192" name="グループ化 62">
                    <a:extLst>
                      <a:ext uri="{FF2B5EF4-FFF2-40B4-BE49-F238E27FC236}">
                        <a16:creationId xmlns:a16="http://schemas.microsoft.com/office/drawing/2014/main" id="{2C3B9500-334C-4D91-A603-EE8238A89B16}"/>
                      </a:ext>
                    </a:extLst>
                  </p:cNvPr>
                  <p:cNvGrpSpPr/>
                  <p:nvPr/>
                </p:nvGrpSpPr>
                <p:grpSpPr>
                  <a:xfrm>
                    <a:off x="1655929" y="2240813"/>
                    <a:ext cx="6059343" cy="3846080"/>
                    <a:chOff x="1655929" y="2240813"/>
                    <a:chExt cx="6059343" cy="3846080"/>
                  </a:xfrm>
                </p:grpSpPr>
                <p:grpSp>
                  <p:nvGrpSpPr>
                    <p:cNvPr id="193" name="グループ化 60">
                      <a:extLst>
                        <a:ext uri="{FF2B5EF4-FFF2-40B4-BE49-F238E27FC236}">
                          <a16:creationId xmlns:a16="http://schemas.microsoft.com/office/drawing/2014/main" id="{A4A1143F-AE9E-4D31-998D-433822DDB7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55929" y="2240813"/>
                      <a:ext cx="6057553" cy="3846080"/>
                      <a:chOff x="1655929" y="2240813"/>
                      <a:chExt cx="6057553" cy="3846080"/>
                    </a:xfrm>
                  </p:grpSpPr>
                  <p:cxnSp>
                    <p:nvCxnSpPr>
                      <p:cNvPr id="195" name="直線コネクタ 13">
                        <a:extLst>
                          <a:ext uri="{FF2B5EF4-FFF2-40B4-BE49-F238E27FC236}">
                            <a16:creationId xmlns:a16="http://schemas.microsoft.com/office/drawing/2014/main" id="{1AB06BC0-A431-4FD3-A949-B85B3E65D1C8}"/>
                          </a:ext>
                        </a:extLst>
                      </p:cNvPr>
                      <p:cNvCxnSpPr/>
                      <p:nvPr/>
                    </p:nvCxnSpPr>
                    <p:spPr>
                      <a:xfrm rot="16200000" flipH="1">
                        <a:off x="1413627" y="4148474"/>
                        <a:ext cx="2180719" cy="1696115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" name="直線コネクタ 14">
                        <a:extLst>
                          <a:ext uri="{FF2B5EF4-FFF2-40B4-BE49-F238E27FC236}">
                            <a16:creationId xmlns:a16="http://schemas.microsoft.com/office/drawing/2014/main" id="{2E65101D-6912-432C-9A53-A51653EBC5B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352044" y="6086891"/>
                        <a:ext cx="4361438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7" name="直線コネクタ 15">
                        <a:extLst>
                          <a:ext uri="{FF2B5EF4-FFF2-40B4-BE49-F238E27FC236}">
                            <a16:creationId xmlns:a16="http://schemas.microsoft.com/office/drawing/2014/main" id="{C50BAF89-8D8B-4CC8-92CB-C73091494483}"/>
                          </a:ext>
                        </a:extLst>
                      </p:cNvPr>
                      <p:cNvCxnSpPr/>
                      <p:nvPr/>
                    </p:nvCxnSpPr>
                    <p:spPr>
                      <a:xfrm rot="5400000">
                        <a:off x="7319741" y="5693150"/>
                        <a:ext cx="787482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8" name="直線コネクタ 7">
                        <a:extLst>
                          <a:ext uri="{FF2B5EF4-FFF2-40B4-BE49-F238E27FC236}">
                            <a16:creationId xmlns:a16="http://schemas.microsoft.com/office/drawing/2014/main" id="{04BCD74E-4F32-412E-B033-023DCDE78A54}"/>
                          </a:ext>
                        </a:extLst>
                      </p:cNvPr>
                      <p:cNvCxnSpPr/>
                      <p:nvPr/>
                    </p:nvCxnSpPr>
                    <p:spPr>
                      <a:xfrm rot="5400000">
                        <a:off x="2958303" y="5693150"/>
                        <a:ext cx="787482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9" name="フリーフォーム 11">
                        <a:extLst>
                          <a:ext uri="{FF2B5EF4-FFF2-40B4-BE49-F238E27FC236}">
                            <a16:creationId xmlns:a16="http://schemas.microsoft.com/office/drawing/2014/main" id="{0A42F8DC-38EE-434F-811E-3711273759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57719" y="2240813"/>
                        <a:ext cx="4359648" cy="433971"/>
                      </a:xfrm>
                      <a:custGeom>
                        <a:avLst/>
                        <a:gdLst>
                          <a:gd name="connsiteX0" fmla="*/ 0 w 4749421"/>
                          <a:gd name="connsiteY0" fmla="*/ 245660 h 511791"/>
                          <a:gd name="connsiteX1" fmla="*/ 1624084 w 4749421"/>
                          <a:gd name="connsiteY1" fmla="*/ 218364 h 511791"/>
                          <a:gd name="connsiteX2" fmla="*/ 3152633 w 4749421"/>
                          <a:gd name="connsiteY2" fmla="*/ 491319 h 511791"/>
                          <a:gd name="connsiteX3" fmla="*/ 4135272 w 4749421"/>
                          <a:gd name="connsiteY3" fmla="*/ 341194 h 511791"/>
                          <a:gd name="connsiteX4" fmla="*/ 4749421 w 4749421"/>
                          <a:gd name="connsiteY4" fmla="*/ 0 h 5117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49421" h="511791">
                            <a:moveTo>
                              <a:pt x="0" y="245660"/>
                            </a:moveTo>
                            <a:cubicBezTo>
                              <a:pt x="549322" y="211540"/>
                              <a:pt x="1098645" y="177421"/>
                              <a:pt x="1624084" y="218364"/>
                            </a:cubicBezTo>
                            <a:cubicBezTo>
                              <a:pt x="2149523" y="259307"/>
                              <a:pt x="2734102" y="470847"/>
                              <a:pt x="3152633" y="491319"/>
                            </a:cubicBezTo>
                            <a:cubicBezTo>
                              <a:pt x="3571164" y="511791"/>
                              <a:pt x="3869141" y="423080"/>
                              <a:pt x="4135272" y="341194"/>
                            </a:cubicBezTo>
                            <a:cubicBezTo>
                              <a:pt x="4401403" y="259308"/>
                              <a:pt x="4575412" y="129654"/>
                              <a:pt x="4749421" y="0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ja-JP" altLang="en-US" sz="1100" b="1" u="sng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200" name="フリーフォーム 12">
                        <a:extLst>
                          <a:ext uri="{FF2B5EF4-FFF2-40B4-BE49-F238E27FC236}">
                            <a16:creationId xmlns:a16="http://schemas.microsoft.com/office/drawing/2014/main" id="{15ACEA17-767D-4754-AF05-4067414AD9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7367" y="2270633"/>
                        <a:ext cx="1696115" cy="3051721"/>
                      </a:xfrm>
                      <a:custGeom>
                        <a:avLst/>
                        <a:gdLst>
                          <a:gd name="connsiteX0" fmla="*/ 0 w 2019868"/>
                          <a:gd name="connsiteY0" fmla="*/ 0 h 3384645"/>
                          <a:gd name="connsiteX1" fmla="*/ 736979 w 2019868"/>
                          <a:gd name="connsiteY1" fmla="*/ 777922 h 3384645"/>
                          <a:gd name="connsiteX2" fmla="*/ 1105468 w 2019868"/>
                          <a:gd name="connsiteY2" fmla="*/ 2169994 h 3384645"/>
                          <a:gd name="connsiteX3" fmla="*/ 1583140 w 2019868"/>
                          <a:gd name="connsiteY3" fmla="*/ 3138985 h 3384645"/>
                          <a:gd name="connsiteX4" fmla="*/ 2019868 w 2019868"/>
                          <a:gd name="connsiteY4" fmla="*/ 3384645 h 3384645"/>
                          <a:gd name="connsiteX0" fmla="*/ 0 w 2019868"/>
                          <a:gd name="connsiteY0" fmla="*/ 0 h 3384645"/>
                          <a:gd name="connsiteX1" fmla="*/ 736979 w 2019868"/>
                          <a:gd name="connsiteY1" fmla="*/ 777922 h 3384645"/>
                          <a:gd name="connsiteX2" fmla="*/ 1105468 w 2019868"/>
                          <a:gd name="connsiteY2" fmla="*/ 2169994 h 3384645"/>
                          <a:gd name="connsiteX3" fmla="*/ 1447923 w 2019868"/>
                          <a:gd name="connsiteY3" fmla="*/ 2803551 h 3384645"/>
                          <a:gd name="connsiteX4" fmla="*/ 2019868 w 2019868"/>
                          <a:gd name="connsiteY4" fmla="*/ 3384645 h 3384645"/>
                          <a:gd name="connsiteX0" fmla="*/ 0 w 2019868"/>
                          <a:gd name="connsiteY0" fmla="*/ 0 h 3384645"/>
                          <a:gd name="connsiteX1" fmla="*/ 736979 w 2019868"/>
                          <a:gd name="connsiteY1" fmla="*/ 777922 h 3384645"/>
                          <a:gd name="connsiteX2" fmla="*/ 1019295 w 2019868"/>
                          <a:gd name="connsiteY2" fmla="*/ 1803419 h 3384645"/>
                          <a:gd name="connsiteX3" fmla="*/ 1447923 w 2019868"/>
                          <a:gd name="connsiteY3" fmla="*/ 2803551 h 3384645"/>
                          <a:gd name="connsiteX4" fmla="*/ 2019868 w 2019868"/>
                          <a:gd name="connsiteY4" fmla="*/ 3384645 h 3384645"/>
                          <a:gd name="connsiteX0" fmla="*/ 0 w 2071702"/>
                          <a:gd name="connsiteY0" fmla="*/ 0 h 3598959"/>
                          <a:gd name="connsiteX1" fmla="*/ 788813 w 2071702"/>
                          <a:gd name="connsiteY1" fmla="*/ 992236 h 3598959"/>
                          <a:gd name="connsiteX2" fmla="*/ 1071129 w 2071702"/>
                          <a:gd name="connsiteY2" fmla="*/ 2017733 h 3598959"/>
                          <a:gd name="connsiteX3" fmla="*/ 1499757 w 2071702"/>
                          <a:gd name="connsiteY3" fmla="*/ 3017865 h 3598959"/>
                          <a:gd name="connsiteX4" fmla="*/ 2071702 w 2071702"/>
                          <a:gd name="connsiteY4" fmla="*/ 3598959 h 3598959"/>
                          <a:gd name="connsiteX0" fmla="*/ 0 w 2000264"/>
                          <a:gd name="connsiteY0" fmla="*/ 0 h 3598959"/>
                          <a:gd name="connsiteX1" fmla="*/ 717375 w 2000264"/>
                          <a:gd name="connsiteY1" fmla="*/ 992236 h 3598959"/>
                          <a:gd name="connsiteX2" fmla="*/ 999691 w 2000264"/>
                          <a:gd name="connsiteY2" fmla="*/ 2017733 h 3598959"/>
                          <a:gd name="connsiteX3" fmla="*/ 1428319 w 2000264"/>
                          <a:gd name="connsiteY3" fmla="*/ 3017865 h 3598959"/>
                          <a:gd name="connsiteX4" fmla="*/ 2000264 w 2000264"/>
                          <a:gd name="connsiteY4" fmla="*/ 3598959 h 3598959"/>
                          <a:gd name="connsiteX0" fmla="*/ 0 w 2000264"/>
                          <a:gd name="connsiteY0" fmla="*/ 0 h 3598959"/>
                          <a:gd name="connsiteX1" fmla="*/ 0 w 2000264"/>
                          <a:gd name="connsiteY1" fmla="*/ 0 h 3598959"/>
                          <a:gd name="connsiteX2" fmla="*/ 717375 w 2000264"/>
                          <a:gd name="connsiteY2" fmla="*/ 992236 h 3598959"/>
                          <a:gd name="connsiteX3" fmla="*/ 999691 w 2000264"/>
                          <a:gd name="connsiteY3" fmla="*/ 2017733 h 3598959"/>
                          <a:gd name="connsiteX4" fmla="*/ 1428319 w 2000264"/>
                          <a:gd name="connsiteY4" fmla="*/ 3017865 h 3598959"/>
                          <a:gd name="connsiteX5" fmla="*/ 2000264 w 2000264"/>
                          <a:gd name="connsiteY5" fmla="*/ 3598959 h 35989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0264" h="3598959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  <a:cubicBezTo>
                              <a:pt x="119562" y="165373"/>
                              <a:pt x="550760" y="655947"/>
                              <a:pt x="717375" y="992236"/>
                            </a:cubicBezTo>
                            <a:cubicBezTo>
                              <a:pt x="883990" y="1328525"/>
                              <a:pt x="881200" y="1680128"/>
                              <a:pt x="999691" y="2017733"/>
                            </a:cubicBezTo>
                            <a:cubicBezTo>
                              <a:pt x="1118182" y="2355338"/>
                              <a:pt x="1261557" y="2754327"/>
                              <a:pt x="1428319" y="3017865"/>
                            </a:cubicBezTo>
                            <a:cubicBezTo>
                              <a:pt x="1595081" y="3281403"/>
                              <a:pt x="1858100" y="3577350"/>
                              <a:pt x="2000264" y="3598959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ja-JP" altLang="en-US" sz="1100" b="1" u="sng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201" name="フリーフォーム 13">
                        <a:extLst>
                          <a:ext uri="{FF2B5EF4-FFF2-40B4-BE49-F238E27FC236}">
                            <a16:creationId xmlns:a16="http://schemas.microsoft.com/office/drawing/2014/main" id="{CE1BA52D-E6CE-4144-8942-867BE72337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46289" y="2452360"/>
                        <a:ext cx="1758480" cy="2968200"/>
                      </a:xfrm>
                      <a:custGeom>
                        <a:avLst/>
                        <a:gdLst>
                          <a:gd name="connsiteX0" fmla="*/ 0 w 2019868"/>
                          <a:gd name="connsiteY0" fmla="*/ 0 h 3384645"/>
                          <a:gd name="connsiteX1" fmla="*/ 736979 w 2019868"/>
                          <a:gd name="connsiteY1" fmla="*/ 777922 h 3384645"/>
                          <a:gd name="connsiteX2" fmla="*/ 1105468 w 2019868"/>
                          <a:gd name="connsiteY2" fmla="*/ 2169994 h 3384645"/>
                          <a:gd name="connsiteX3" fmla="*/ 1583140 w 2019868"/>
                          <a:gd name="connsiteY3" fmla="*/ 3138985 h 3384645"/>
                          <a:gd name="connsiteX4" fmla="*/ 2019868 w 2019868"/>
                          <a:gd name="connsiteY4" fmla="*/ 3384645 h 3384645"/>
                          <a:gd name="connsiteX0" fmla="*/ 0 w 2019868"/>
                          <a:gd name="connsiteY0" fmla="*/ 0 h 3384645"/>
                          <a:gd name="connsiteX1" fmla="*/ 736979 w 2019868"/>
                          <a:gd name="connsiteY1" fmla="*/ 777922 h 3384645"/>
                          <a:gd name="connsiteX2" fmla="*/ 1105468 w 2019868"/>
                          <a:gd name="connsiteY2" fmla="*/ 2169994 h 3384645"/>
                          <a:gd name="connsiteX3" fmla="*/ 1447923 w 2019868"/>
                          <a:gd name="connsiteY3" fmla="*/ 2803551 h 3384645"/>
                          <a:gd name="connsiteX4" fmla="*/ 2019868 w 2019868"/>
                          <a:gd name="connsiteY4" fmla="*/ 3384645 h 3384645"/>
                          <a:gd name="connsiteX0" fmla="*/ 0 w 2019868"/>
                          <a:gd name="connsiteY0" fmla="*/ 0 h 3384645"/>
                          <a:gd name="connsiteX1" fmla="*/ 736979 w 2019868"/>
                          <a:gd name="connsiteY1" fmla="*/ 777922 h 3384645"/>
                          <a:gd name="connsiteX2" fmla="*/ 1019295 w 2019868"/>
                          <a:gd name="connsiteY2" fmla="*/ 1803419 h 3384645"/>
                          <a:gd name="connsiteX3" fmla="*/ 1447923 w 2019868"/>
                          <a:gd name="connsiteY3" fmla="*/ 2803551 h 3384645"/>
                          <a:gd name="connsiteX4" fmla="*/ 2019868 w 2019868"/>
                          <a:gd name="connsiteY4" fmla="*/ 3384645 h 3384645"/>
                          <a:gd name="connsiteX0" fmla="*/ 0 w 2071702"/>
                          <a:gd name="connsiteY0" fmla="*/ 0 h 3429024"/>
                          <a:gd name="connsiteX1" fmla="*/ 736979 w 2071702"/>
                          <a:gd name="connsiteY1" fmla="*/ 777922 h 3429024"/>
                          <a:gd name="connsiteX2" fmla="*/ 1019295 w 2071702"/>
                          <a:gd name="connsiteY2" fmla="*/ 1803419 h 3429024"/>
                          <a:gd name="connsiteX3" fmla="*/ 1447923 w 2071702"/>
                          <a:gd name="connsiteY3" fmla="*/ 2803551 h 3429024"/>
                          <a:gd name="connsiteX4" fmla="*/ 2071702 w 2071702"/>
                          <a:gd name="connsiteY4" fmla="*/ 3429024 h 3429024"/>
                          <a:gd name="connsiteX0" fmla="*/ 0 w 2071702"/>
                          <a:gd name="connsiteY0" fmla="*/ 0 h 3500461"/>
                          <a:gd name="connsiteX1" fmla="*/ 736979 w 2071702"/>
                          <a:gd name="connsiteY1" fmla="*/ 777922 h 3500461"/>
                          <a:gd name="connsiteX2" fmla="*/ 1019295 w 2071702"/>
                          <a:gd name="connsiteY2" fmla="*/ 1803419 h 3500461"/>
                          <a:gd name="connsiteX3" fmla="*/ 1447923 w 2071702"/>
                          <a:gd name="connsiteY3" fmla="*/ 2803551 h 3500461"/>
                          <a:gd name="connsiteX4" fmla="*/ 2071702 w 2071702"/>
                          <a:gd name="connsiteY4" fmla="*/ 3500461 h 3500461"/>
                          <a:gd name="connsiteX0" fmla="*/ 0 w 2071702"/>
                          <a:gd name="connsiteY0" fmla="*/ 0 h 3500461"/>
                          <a:gd name="connsiteX1" fmla="*/ 502177 w 2071702"/>
                          <a:gd name="connsiteY1" fmla="*/ 729262 h 3500461"/>
                          <a:gd name="connsiteX2" fmla="*/ 1019295 w 2071702"/>
                          <a:gd name="connsiteY2" fmla="*/ 1803419 h 3500461"/>
                          <a:gd name="connsiteX3" fmla="*/ 1447923 w 2071702"/>
                          <a:gd name="connsiteY3" fmla="*/ 2803551 h 3500461"/>
                          <a:gd name="connsiteX4" fmla="*/ 2071702 w 2071702"/>
                          <a:gd name="connsiteY4" fmla="*/ 3500461 h 3500461"/>
                          <a:gd name="connsiteX0" fmla="*/ 0 w 2073813"/>
                          <a:gd name="connsiteY0" fmla="*/ 0 h 3573387"/>
                          <a:gd name="connsiteX1" fmla="*/ 502177 w 2073813"/>
                          <a:gd name="connsiteY1" fmla="*/ 729262 h 3573387"/>
                          <a:gd name="connsiteX2" fmla="*/ 1019295 w 2073813"/>
                          <a:gd name="connsiteY2" fmla="*/ 1803419 h 3573387"/>
                          <a:gd name="connsiteX3" fmla="*/ 1447923 w 2073813"/>
                          <a:gd name="connsiteY3" fmla="*/ 2803551 h 3573387"/>
                          <a:gd name="connsiteX4" fmla="*/ 2073813 w 2073813"/>
                          <a:gd name="connsiteY4" fmla="*/ 3573387 h 3573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73813" h="3573387">
                            <a:moveTo>
                              <a:pt x="0" y="0"/>
                            </a:moveTo>
                            <a:cubicBezTo>
                              <a:pt x="276367" y="208128"/>
                              <a:pt x="332294" y="428692"/>
                              <a:pt x="502177" y="729262"/>
                            </a:cubicBezTo>
                            <a:cubicBezTo>
                              <a:pt x="672060" y="1029832"/>
                              <a:pt x="861671" y="1457704"/>
                              <a:pt x="1019295" y="1803419"/>
                            </a:cubicBezTo>
                            <a:cubicBezTo>
                              <a:pt x="1176919" y="2149134"/>
                              <a:pt x="1272170" y="2508556"/>
                              <a:pt x="1447923" y="2803551"/>
                            </a:cubicBezTo>
                            <a:cubicBezTo>
                              <a:pt x="1623676" y="3098546"/>
                              <a:pt x="1931649" y="3551778"/>
                              <a:pt x="2073813" y="3573387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ja-JP" altLang="en-US" sz="1100" b="1" u="sng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202" name="フリーフォーム 16">
                        <a:extLst>
                          <a:ext uri="{FF2B5EF4-FFF2-40B4-BE49-F238E27FC236}">
                            <a16:creationId xmlns:a16="http://schemas.microsoft.com/office/drawing/2014/main" id="{950C7C8D-6324-4B64-BC04-994B361A5D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60597" y="2693230"/>
                        <a:ext cx="4420223" cy="480262"/>
                      </a:xfrm>
                      <a:custGeom>
                        <a:avLst/>
                        <a:gdLst>
                          <a:gd name="connsiteX0" fmla="*/ 0 w 4749421"/>
                          <a:gd name="connsiteY0" fmla="*/ 245660 h 511791"/>
                          <a:gd name="connsiteX1" fmla="*/ 1624084 w 4749421"/>
                          <a:gd name="connsiteY1" fmla="*/ 218364 h 511791"/>
                          <a:gd name="connsiteX2" fmla="*/ 3152633 w 4749421"/>
                          <a:gd name="connsiteY2" fmla="*/ 491319 h 511791"/>
                          <a:gd name="connsiteX3" fmla="*/ 4135272 w 4749421"/>
                          <a:gd name="connsiteY3" fmla="*/ 341194 h 511791"/>
                          <a:gd name="connsiteX4" fmla="*/ 4749421 w 4749421"/>
                          <a:gd name="connsiteY4" fmla="*/ 0 h 511791"/>
                          <a:gd name="connsiteX0" fmla="*/ 0 w 4570884"/>
                          <a:gd name="connsiteY0" fmla="*/ 226039 h 511791"/>
                          <a:gd name="connsiteX1" fmla="*/ 1445547 w 4570884"/>
                          <a:gd name="connsiteY1" fmla="*/ 218364 h 511791"/>
                          <a:gd name="connsiteX2" fmla="*/ 2974096 w 4570884"/>
                          <a:gd name="connsiteY2" fmla="*/ 491319 h 511791"/>
                          <a:gd name="connsiteX3" fmla="*/ 3956735 w 4570884"/>
                          <a:gd name="connsiteY3" fmla="*/ 341194 h 511791"/>
                          <a:gd name="connsiteX4" fmla="*/ 4570884 w 4570884"/>
                          <a:gd name="connsiteY4" fmla="*/ 0 h 511791"/>
                          <a:gd name="connsiteX0" fmla="*/ 0 w 4570884"/>
                          <a:gd name="connsiteY0" fmla="*/ 226039 h 511791"/>
                          <a:gd name="connsiteX1" fmla="*/ 1445547 w 4570884"/>
                          <a:gd name="connsiteY1" fmla="*/ 218364 h 511791"/>
                          <a:gd name="connsiteX2" fmla="*/ 2974096 w 4570884"/>
                          <a:gd name="connsiteY2" fmla="*/ 491319 h 511791"/>
                          <a:gd name="connsiteX3" fmla="*/ 3956735 w 4570884"/>
                          <a:gd name="connsiteY3" fmla="*/ 341194 h 511791"/>
                          <a:gd name="connsiteX4" fmla="*/ 4570884 w 4570884"/>
                          <a:gd name="connsiteY4" fmla="*/ 0 h 511791"/>
                          <a:gd name="connsiteX0" fmla="*/ 0 w 4637129"/>
                          <a:gd name="connsiteY0" fmla="*/ 226039 h 511791"/>
                          <a:gd name="connsiteX1" fmla="*/ 1511792 w 4637129"/>
                          <a:gd name="connsiteY1" fmla="*/ 218364 h 511791"/>
                          <a:gd name="connsiteX2" fmla="*/ 3040341 w 4637129"/>
                          <a:gd name="connsiteY2" fmla="*/ 491319 h 511791"/>
                          <a:gd name="connsiteX3" fmla="*/ 4022980 w 4637129"/>
                          <a:gd name="connsiteY3" fmla="*/ 341194 h 511791"/>
                          <a:gd name="connsiteX4" fmla="*/ 4637129 w 4637129"/>
                          <a:gd name="connsiteY4" fmla="*/ 0 h 511791"/>
                          <a:gd name="connsiteX0" fmla="*/ 0 w 4637129"/>
                          <a:gd name="connsiteY0" fmla="*/ 226039 h 532263"/>
                          <a:gd name="connsiteX1" fmla="*/ 1511792 w 4637129"/>
                          <a:gd name="connsiteY1" fmla="*/ 218364 h 532263"/>
                          <a:gd name="connsiteX2" fmla="*/ 2716033 w 4637129"/>
                          <a:gd name="connsiteY2" fmla="*/ 511791 h 532263"/>
                          <a:gd name="connsiteX3" fmla="*/ 4022980 w 4637129"/>
                          <a:gd name="connsiteY3" fmla="*/ 341194 h 532263"/>
                          <a:gd name="connsiteX4" fmla="*/ 4637129 w 4637129"/>
                          <a:gd name="connsiteY4" fmla="*/ 0 h 532263"/>
                          <a:gd name="connsiteX0" fmla="*/ 0 w 4701416"/>
                          <a:gd name="connsiteY0" fmla="*/ 142876 h 532263"/>
                          <a:gd name="connsiteX1" fmla="*/ 1576079 w 4701416"/>
                          <a:gd name="connsiteY1" fmla="*/ 218364 h 532263"/>
                          <a:gd name="connsiteX2" fmla="*/ 2780320 w 4701416"/>
                          <a:gd name="connsiteY2" fmla="*/ 511791 h 532263"/>
                          <a:gd name="connsiteX3" fmla="*/ 4087267 w 4701416"/>
                          <a:gd name="connsiteY3" fmla="*/ 341194 h 532263"/>
                          <a:gd name="connsiteX4" fmla="*/ 4701416 w 4701416"/>
                          <a:gd name="connsiteY4" fmla="*/ 0 h 532263"/>
                          <a:gd name="connsiteX0" fmla="*/ 0 w 4767660"/>
                          <a:gd name="connsiteY0" fmla="*/ 34120 h 566383"/>
                          <a:gd name="connsiteX1" fmla="*/ 1642323 w 4767660"/>
                          <a:gd name="connsiteY1" fmla="*/ 252484 h 566383"/>
                          <a:gd name="connsiteX2" fmla="*/ 2846564 w 4767660"/>
                          <a:gd name="connsiteY2" fmla="*/ 545911 h 566383"/>
                          <a:gd name="connsiteX3" fmla="*/ 4153511 w 4767660"/>
                          <a:gd name="connsiteY3" fmla="*/ 375314 h 566383"/>
                          <a:gd name="connsiteX4" fmla="*/ 4767660 w 4767660"/>
                          <a:gd name="connsiteY4" fmla="*/ 34120 h 566383"/>
                          <a:gd name="connsiteX0" fmla="*/ 0 w 4833905"/>
                          <a:gd name="connsiteY0" fmla="*/ 34120 h 566383"/>
                          <a:gd name="connsiteX1" fmla="*/ 1708568 w 4833905"/>
                          <a:gd name="connsiteY1" fmla="*/ 252484 h 566383"/>
                          <a:gd name="connsiteX2" fmla="*/ 2912809 w 4833905"/>
                          <a:gd name="connsiteY2" fmla="*/ 545911 h 566383"/>
                          <a:gd name="connsiteX3" fmla="*/ 4219756 w 4833905"/>
                          <a:gd name="connsiteY3" fmla="*/ 375314 h 566383"/>
                          <a:gd name="connsiteX4" fmla="*/ 4833905 w 4833905"/>
                          <a:gd name="connsiteY4" fmla="*/ 34120 h 5663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33905" h="566383">
                            <a:moveTo>
                              <a:pt x="0" y="34120"/>
                            </a:moveTo>
                            <a:cubicBezTo>
                              <a:pt x="549322" y="0"/>
                              <a:pt x="1223100" y="167186"/>
                              <a:pt x="1708568" y="252484"/>
                            </a:cubicBezTo>
                            <a:cubicBezTo>
                              <a:pt x="2194036" y="337782"/>
                              <a:pt x="2494278" y="525439"/>
                              <a:pt x="2912809" y="545911"/>
                            </a:cubicBezTo>
                            <a:cubicBezTo>
                              <a:pt x="3331340" y="566383"/>
                              <a:pt x="3899573" y="460613"/>
                              <a:pt x="4219756" y="375314"/>
                            </a:cubicBezTo>
                            <a:cubicBezTo>
                              <a:pt x="4539939" y="290015"/>
                              <a:pt x="4659896" y="163774"/>
                              <a:pt x="4833905" y="34120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ja-JP" altLang="en-US" sz="1100" b="1" u="sng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203" name="フリーフォーム 17">
                        <a:extLst>
                          <a:ext uri="{FF2B5EF4-FFF2-40B4-BE49-F238E27FC236}">
                            <a16:creationId xmlns:a16="http://schemas.microsoft.com/office/drawing/2014/main" id="{6141CA9C-B1F7-44E8-9A0E-0B10A76DEA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24049" y="3150334"/>
                        <a:ext cx="4431796" cy="771567"/>
                      </a:xfrm>
                      <a:custGeom>
                        <a:avLst/>
                        <a:gdLst>
                          <a:gd name="connsiteX0" fmla="*/ 0 w 4749421"/>
                          <a:gd name="connsiteY0" fmla="*/ 245660 h 511791"/>
                          <a:gd name="connsiteX1" fmla="*/ 1624084 w 4749421"/>
                          <a:gd name="connsiteY1" fmla="*/ 218364 h 511791"/>
                          <a:gd name="connsiteX2" fmla="*/ 3152633 w 4749421"/>
                          <a:gd name="connsiteY2" fmla="*/ 491319 h 511791"/>
                          <a:gd name="connsiteX3" fmla="*/ 4135272 w 4749421"/>
                          <a:gd name="connsiteY3" fmla="*/ 341194 h 511791"/>
                          <a:gd name="connsiteX4" fmla="*/ 4749421 w 4749421"/>
                          <a:gd name="connsiteY4" fmla="*/ 0 h 511791"/>
                          <a:gd name="connsiteX0" fmla="*/ 0 w 4570884"/>
                          <a:gd name="connsiteY0" fmla="*/ 226039 h 511791"/>
                          <a:gd name="connsiteX1" fmla="*/ 1445547 w 4570884"/>
                          <a:gd name="connsiteY1" fmla="*/ 218364 h 511791"/>
                          <a:gd name="connsiteX2" fmla="*/ 2974096 w 4570884"/>
                          <a:gd name="connsiteY2" fmla="*/ 491319 h 511791"/>
                          <a:gd name="connsiteX3" fmla="*/ 3956735 w 4570884"/>
                          <a:gd name="connsiteY3" fmla="*/ 341194 h 511791"/>
                          <a:gd name="connsiteX4" fmla="*/ 4570884 w 4570884"/>
                          <a:gd name="connsiteY4" fmla="*/ 0 h 511791"/>
                          <a:gd name="connsiteX0" fmla="*/ 0 w 4570884"/>
                          <a:gd name="connsiteY0" fmla="*/ 226039 h 511791"/>
                          <a:gd name="connsiteX1" fmla="*/ 1445547 w 4570884"/>
                          <a:gd name="connsiteY1" fmla="*/ 218364 h 511791"/>
                          <a:gd name="connsiteX2" fmla="*/ 2974096 w 4570884"/>
                          <a:gd name="connsiteY2" fmla="*/ 491319 h 511791"/>
                          <a:gd name="connsiteX3" fmla="*/ 3956735 w 4570884"/>
                          <a:gd name="connsiteY3" fmla="*/ 341194 h 511791"/>
                          <a:gd name="connsiteX4" fmla="*/ 4570884 w 4570884"/>
                          <a:gd name="connsiteY4" fmla="*/ 0 h 511791"/>
                          <a:gd name="connsiteX0" fmla="*/ 0 w 4637129"/>
                          <a:gd name="connsiteY0" fmla="*/ 226039 h 511791"/>
                          <a:gd name="connsiteX1" fmla="*/ 1511792 w 4637129"/>
                          <a:gd name="connsiteY1" fmla="*/ 218364 h 511791"/>
                          <a:gd name="connsiteX2" fmla="*/ 3040341 w 4637129"/>
                          <a:gd name="connsiteY2" fmla="*/ 491319 h 511791"/>
                          <a:gd name="connsiteX3" fmla="*/ 4022980 w 4637129"/>
                          <a:gd name="connsiteY3" fmla="*/ 341194 h 511791"/>
                          <a:gd name="connsiteX4" fmla="*/ 4637129 w 4637129"/>
                          <a:gd name="connsiteY4" fmla="*/ 0 h 511791"/>
                          <a:gd name="connsiteX0" fmla="*/ 0 w 4637129"/>
                          <a:gd name="connsiteY0" fmla="*/ 226039 h 532263"/>
                          <a:gd name="connsiteX1" fmla="*/ 1511792 w 4637129"/>
                          <a:gd name="connsiteY1" fmla="*/ 218364 h 532263"/>
                          <a:gd name="connsiteX2" fmla="*/ 2716033 w 4637129"/>
                          <a:gd name="connsiteY2" fmla="*/ 511791 h 532263"/>
                          <a:gd name="connsiteX3" fmla="*/ 4022980 w 4637129"/>
                          <a:gd name="connsiteY3" fmla="*/ 341194 h 532263"/>
                          <a:gd name="connsiteX4" fmla="*/ 4637129 w 4637129"/>
                          <a:gd name="connsiteY4" fmla="*/ 0 h 532263"/>
                          <a:gd name="connsiteX0" fmla="*/ 0 w 4711935"/>
                          <a:gd name="connsiteY0" fmla="*/ 34120 h 909925"/>
                          <a:gd name="connsiteX1" fmla="*/ 1586598 w 4711935"/>
                          <a:gd name="connsiteY1" fmla="*/ 596026 h 909925"/>
                          <a:gd name="connsiteX2" fmla="*/ 2790839 w 4711935"/>
                          <a:gd name="connsiteY2" fmla="*/ 889453 h 909925"/>
                          <a:gd name="connsiteX3" fmla="*/ 4097786 w 4711935"/>
                          <a:gd name="connsiteY3" fmla="*/ 718856 h 909925"/>
                          <a:gd name="connsiteX4" fmla="*/ 4711935 w 4711935"/>
                          <a:gd name="connsiteY4" fmla="*/ 377662 h 9099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11935" h="909925">
                            <a:moveTo>
                              <a:pt x="0" y="34120"/>
                            </a:moveTo>
                            <a:cubicBezTo>
                              <a:pt x="549322" y="0"/>
                              <a:pt x="1121458" y="453471"/>
                              <a:pt x="1586598" y="596026"/>
                            </a:cubicBezTo>
                            <a:cubicBezTo>
                              <a:pt x="2051738" y="738581"/>
                              <a:pt x="2372308" y="868981"/>
                              <a:pt x="2790839" y="889453"/>
                            </a:cubicBezTo>
                            <a:cubicBezTo>
                              <a:pt x="3209370" y="909925"/>
                              <a:pt x="3777603" y="804155"/>
                              <a:pt x="4097786" y="718856"/>
                            </a:cubicBezTo>
                            <a:cubicBezTo>
                              <a:pt x="4417969" y="633557"/>
                              <a:pt x="4537926" y="507316"/>
                              <a:pt x="4711935" y="377662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ja-JP" altLang="en-US" sz="1100" b="1" u="sng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204" name="フリーフォーム 18">
                        <a:extLst>
                          <a:ext uri="{FF2B5EF4-FFF2-40B4-BE49-F238E27FC236}">
                            <a16:creationId xmlns:a16="http://schemas.microsoft.com/office/drawing/2014/main" id="{E34E4E25-BBB7-4626-9008-3A9584B434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26927" y="4180118"/>
                        <a:ext cx="4322217" cy="422673"/>
                      </a:xfrm>
                      <a:custGeom>
                        <a:avLst/>
                        <a:gdLst>
                          <a:gd name="connsiteX0" fmla="*/ 0 w 4749421"/>
                          <a:gd name="connsiteY0" fmla="*/ 245660 h 511791"/>
                          <a:gd name="connsiteX1" fmla="*/ 1624084 w 4749421"/>
                          <a:gd name="connsiteY1" fmla="*/ 218364 h 511791"/>
                          <a:gd name="connsiteX2" fmla="*/ 3152633 w 4749421"/>
                          <a:gd name="connsiteY2" fmla="*/ 491319 h 511791"/>
                          <a:gd name="connsiteX3" fmla="*/ 4135272 w 4749421"/>
                          <a:gd name="connsiteY3" fmla="*/ 341194 h 511791"/>
                          <a:gd name="connsiteX4" fmla="*/ 4749421 w 4749421"/>
                          <a:gd name="connsiteY4" fmla="*/ 0 h 511791"/>
                          <a:gd name="connsiteX0" fmla="*/ 0 w 4570884"/>
                          <a:gd name="connsiteY0" fmla="*/ 226039 h 511791"/>
                          <a:gd name="connsiteX1" fmla="*/ 1445547 w 4570884"/>
                          <a:gd name="connsiteY1" fmla="*/ 218364 h 511791"/>
                          <a:gd name="connsiteX2" fmla="*/ 2974096 w 4570884"/>
                          <a:gd name="connsiteY2" fmla="*/ 491319 h 511791"/>
                          <a:gd name="connsiteX3" fmla="*/ 3956735 w 4570884"/>
                          <a:gd name="connsiteY3" fmla="*/ 341194 h 511791"/>
                          <a:gd name="connsiteX4" fmla="*/ 4570884 w 4570884"/>
                          <a:gd name="connsiteY4" fmla="*/ 0 h 511791"/>
                          <a:gd name="connsiteX0" fmla="*/ 0 w 4570884"/>
                          <a:gd name="connsiteY0" fmla="*/ 226039 h 511791"/>
                          <a:gd name="connsiteX1" fmla="*/ 1445547 w 4570884"/>
                          <a:gd name="connsiteY1" fmla="*/ 218364 h 511791"/>
                          <a:gd name="connsiteX2" fmla="*/ 2974096 w 4570884"/>
                          <a:gd name="connsiteY2" fmla="*/ 491319 h 511791"/>
                          <a:gd name="connsiteX3" fmla="*/ 3956735 w 4570884"/>
                          <a:gd name="connsiteY3" fmla="*/ 341194 h 511791"/>
                          <a:gd name="connsiteX4" fmla="*/ 4570884 w 4570884"/>
                          <a:gd name="connsiteY4" fmla="*/ 0 h 511791"/>
                          <a:gd name="connsiteX0" fmla="*/ 0 w 4637129"/>
                          <a:gd name="connsiteY0" fmla="*/ 226039 h 511791"/>
                          <a:gd name="connsiteX1" fmla="*/ 1511792 w 4637129"/>
                          <a:gd name="connsiteY1" fmla="*/ 218364 h 511791"/>
                          <a:gd name="connsiteX2" fmla="*/ 3040341 w 4637129"/>
                          <a:gd name="connsiteY2" fmla="*/ 491319 h 511791"/>
                          <a:gd name="connsiteX3" fmla="*/ 4022980 w 4637129"/>
                          <a:gd name="connsiteY3" fmla="*/ 341194 h 511791"/>
                          <a:gd name="connsiteX4" fmla="*/ 4637129 w 4637129"/>
                          <a:gd name="connsiteY4" fmla="*/ 0 h 511791"/>
                          <a:gd name="connsiteX0" fmla="*/ 0 w 4637129"/>
                          <a:gd name="connsiteY0" fmla="*/ 226039 h 532263"/>
                          <a:gd name="connsiteX1" fmla="*/ 1511792 w 4637129"/>
                          <a:gd name="connsiteY1" fmla="*/ 218364 h 532263"/>
                          <a:gd name="connsiteX2" fmla="*/ 2716033 w 4637129"/>
                          <a:gd name="connsiteY2" fmla="*/ 511791 h 532263"/>
                          <a:gd name="connsiteX3" fmla="*/ 4022980 w 4637129"/>
                          <a:gd name="connsiteY3" fmla="*/ 341194 h 532263"/>
                          <a:gd name="connsiteX4" fmla="*/ 4637129 w 4637129"/>
                          <a:gd name="connsiteY4" fmla="*/ 0 h 532263"/>
                          <a:gd name="connsiteX0" fmla="*/ 0 w 4637129"/>
                          <a:gd name="connsiteY0" fmla="*/ 226039 h 548185"/>
                          <a:gd name="connsiteX1" fmla="*/ 1511792 w 4637129"/>
                          <a:gd name="connsiteY1" fmla="*/ 218364 h 548185"/>
                          <a:gd name="connsiteX2" fmla="*/ 2716033 w 4637129"/>
                          <a:gd name="connsiteY2" fmla="*/ 511791 h 548185"/>
                          <a:gd name="connsiteX3" fmla="*/ 4637129 w 4637129"/>
                          <a:gd name="connsiteY3" fmla="*/ 0 h 548185"/>
                          <a:gd name="connsiteX0" fmla="*/ 0 w 4637129"/>
                          <a:gd name="connsiteY0" fmla="*/ 226039 h 465022"/>
                          <a:gd name="connsiteX1" fmla="*/ 1511792 w 4637129"/>
                          <a:gd name="connsiteY1" fmla="*/ 218364 h 465022"/>
                          <a:gd name="connsiteX2" fmla="*/ 3349038 w 4637129"/>
                          <a:gd name="connsiteY2" fmla="*/ 428628 h 465022"/>
                          <a:gd name="connsiteX3" fmla="*/ 4637129 w 4637129"/>
                          <a:gd name="connsiteY3" fmla="*/ 0 h 465022"/>
                          <a:gd name="connsiteX0" fmla="*/ 0 w 4637129"/>
                          <a:gd name="connsiteY0" fmla="*/ 226039 h 464347"/>
                          <a:gd name="connsiteX1" fmla="*/ 1867733 w 4637129"/>
                          <a:gd name="connsiteY1" fmla="*/ 214314 h 464347"/>
                          <a:gd name="connsiteX2" fmla="*/ 3349038 w 4637129"/>
                          <a:gd name="connsiteY2" fmla="*/ 428628 h 464347"/>
                          <a:gd name="connsiteX3" fmla="*/ 4637129 w 4637129"/>
                          <a:gd name="connsiteY3" fmla="*/ 0 h 464347"/>
                          <a:gd name="connsiteX0" fmla="*/ 0 w 4508320"/>
                          <a:gd name="connsiteY0" fmla="*/ 214315 h 464347"/>
                          <a:gd name="connsiteX1" fmla="*/ 1738924 w 4508320"/>
                          <a:gd name="connsiteY1" fmla="*/ 214314 h 464347"/>
                          <a:gd name="connsiteX2" fmla="*/ 3220229 w 4508320"/>
                          <a:gd name="connsiteY2" fmla="*/ 428628 h 464347"/>
                          <a:gd name="connsiteX3" fmla="*/ 4508320 w 4508320"/>
                          <a:gd name="connsiteY3" fmla="*/ 0 h 464347"/>
                          <a:gd name="connsiteX0" fmla="*/ 0 w 4531025"/>
                          <a:gd name="connsiteY0" fmla="*/ 34120 h 498467"/>
                          <a:gd name="connsiteX1" fmla="*/ 1761629 w 4531025"/>
                          <a:gd name="connsiteY1" fmla="*/ 248434 h 498467"/>
                          <a:gd name="connsiteX2" fmla="*/ 3242934 w 4531025"/>
                          <a:gd name="connsiteY2" fmla="*/ 462748 h 498467"/>
                          <a:gd name="connsiteX3" fmla="*/ 4531025 w 4531025"/>
                          <a:gd name="connsiteY3" fmla="*/ 34120 h 498467"/>
                          <a:gd name="connsiteX0" fmla="*/ 0 w 4595429"/>
                          <a:gd name="connsiteY0" fmla="*/ 34120 h 498467"/>
                          <a:gd name="connsiteX1" fmla="*/ 1826033 w 4595429"/>
                          <a:gd name="connsiteY1" fmla="*/ 248434 h 498467"/>
                          <a:gd name="connsiteX2" fmla="*/ 3307338 w 4595429"/>
                          <a:gd name="connsiteY2" fmla="*/ 462748 h 498467"/>
                          <a:gd name="connsiteX3" fmla="*/ 4595429 w 4595429"/>
                          <a:gd name="connsiteY3" fmla="*/ 34120 h 4984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595429" h="498467">
                            <a:moveTo>
                              <a:pt x="0" y="34120"/>
                            </a:moveTo>
                            <a:cubicBezTo>
                              <a:pt x="549322" y="0"/>
                              <a:pt x="1274810" y="176996"/>
                              <a:pt x="1826033" y="248434"/>
                            </a:cubicBezTo>
                            <a:cubicBezTo>
                              <a:pt x="2377256" y="319872"/>
                              <a:pt x="2845772" y="498467"/>
                              <a:pt x="3307338" y="462748"/>
                            </a:cubicBezTo>
                            <a:cubicBezTo>
                              <a:pt x="3768904" y="427029"/>
                              <a:pt x="4195201" y="140743"/>
                              <a:pt x="4595429" y="34120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ja-JP" altLang="en-US" sz="1100" b="1" u="sng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endParaRPr>
                      </a:p>
                    </p:txBody>
                  </p:sp>
                  <p:sp>
                    <p:nvSpPr>
                      <p:cNvPr id="205" name="フリーフォーム 19">
                        <a:extLst>
                          <a:ext uri="{FF2B5EF4-FFF2-40B4-BE49-F238E27FC236}">
                            <a16:creationId xmlns:a16="http://schemas.microsoft.com/office/drawing/2014/main" id="{40F8DA13-0439-48F9-92F6-64199863FD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29804" y="4814805"/>
                        <a:ext cx="4299073" cy="393741"/>
                      </a:xfrm>
                      <a:custGeom>
                        <a:avLst/>
                        <a:gdLst>
                          <a:gd name="connsiteX0" fmla="*/ 0 w 4749421"/>
                          <a:gd name="connsiteY0" fmla="*/ 245660 h 511791"/>
                          <a:gd name="connsiteX1" fmla="*/ 1624084 w 4749421"/>
                          <a:gd name="connsiteY1" fmla="*/ 218364 h 511791"/>
                          <a:gd name="connsiteX2" fmla="*/ 3152633 w 4749421"/>
                          <a:gd name="connsiteY2" fmla="*/ 491319 h 511791"/>
                          <a:gd name="connsiteX3" fmla="*/ 4135272 w 4749421"/>
                          <a:gd name="connsiteY3" fmla="*/ 341194 h 511791"/>
                          <a:gd name="connsiteX4" fmla="*/ 4749421 w 4749421"/>
                          <a:gd name="connsiteY4" fmla="*/ 0 h 511791"/>
                          <a:gd name="connsiteX0" fmla="*/ 0 w 4570884"/>
                          <a:gd name="connsiteY0" fmla="*/ 226039 h 511791"/>
                          <a:gd name="connsiteX1" fmla="*/ 1445547 w 4570884"/>
                          <a:gd name="connsiteY1" fmla="*/ 218364 h 511791"/>
                          <a:gd name="connsiteX2" fmla="*/ 2974096 w 4570884"/>
                          <a:gd name="connsiteY2" fmla="*/ 491319 h 511791"/>
                          <a:gd name="connsiteX3" fmla="*/ 3956735 w 4570884"/>
                          <a:gd name="connsiteY3" fmla="*/ 341194 h 511791"/>
                          <a:gd name="connsiteX4" fmla="*/ 4570884 w 4570884"/>
                          <a:gd name="connsiteY4" fmla="*/ 0 h 511791"/>
                          <a:gd name="connsiteX0" fmla="*/ 0 w 4570884"/>
                          <a:gd name="connsiteY0" fmla="*/ 226039 h 511791"/>
                          <a:gd name="connsiteX1" fmla="*/ 1445547 w 4570884"/>
                          <a:gd name="connsiteY1" fmla="*/ 218364 h 511791"/>
                          <a:gd name="connsiteX2" fmla="*/ 2974096 w 4570884"/>
                          <a:gd name="connsiteY2" fmla="*/ 491319 h 511791"/>
                          <a:gd name="connsiteX3" fmla="*/ 3956735 w 4570884"/>
                          <a:gd name="connsiteY3" fmla="*/ 341194 h 511791"/>
                          <a:gd name="connsiteX4" fmla="*/ 4570884 w 4570884"/>
                          <a:gd name="connsiteY4" fmla="*/ 0 h 511791"/>
                          <a:gd name="connsiteX0" fmla="*/ 0 w 4637129"/>
                          <a:gd name="connsiteY0" fmla="*/ 226039 h 511791"/>
                          <a:gd name="connsiteX1" fmla="*/ 1511792 w 4637129"/>
                          <a:gd name="connsiteY1" fmla="*/ 218364 h 511791"/>
                          <a:gd name="connsiteX2" fmla="*/ 3040341 w 4637129"/>
                          <a:gd name="connsiteY2" fmla="*/ 491319 h 511791"/>
                          <a:gd name="connsiteX3" fmla="*/ 4022980 w 4637129"/>
                          <a:gd name="connsiteY3" fmla="*/ 341194 h 511791"/>
                          <a:gd name="connsiteX4" fmla="*/ 4637129 w 4637129"/>
                          <a:gd name="connsiteY4" fmla="*/ 0 h 511791"/>
                          <a:gd name="connsiteX0" fmla="*/ 0 w 4637129"/>
                          <a:gd name="connsiteY0" fmla="*/ 226039 h 532263"/>
                          <a:gd name="connsiteX1" fmla="*/ 1511792 w 4637129"/>
                          <a:gd name="connsiteY1" fmla="*/ 218364 h 532263"/>
                          <a:gd name="connsiteX2" fmla="*/ 2716033 w 4637129"/>
                          <a:gd name="connsiteY2" fmla="*/ 511791 h 532263"/>
                          <a:gd name="connsiteX3" fmla="*/ 4022980 w 4637129"/>
                          <a:gd name="connsiteY3" fmla="*/ 341194 h 532263"/>
                          <a:gd name="connsiteX4" fmla="*/ 4637129 w 4637129"/>
                          <a:gd name="connsiteY4" fmla="*/ 0 h 532263"/>
                          <a:gd name="connsiteX0" fmla="*/ 0 w 4637129"/>
                          <a:gd name="connsiteY0" fmla="*/ 226039 h 548185"/>
                          <a:gd name="connsiteX1" fmla="*/ 1511792 w 4637129"/>
                          <a:gd name="connsiteY1" fmla="*/ 218364 h 548185"/>
                          <a:gd name="connsiteX2" fmla="*/ 2716033 w 4637129"/>
                          <a:gd name="connsiteY2" fmla="*/ 511791 h 548185"/>
                          <a:gd name="connsiteX3" fmla="*/ 4637129 w 4637129"/>
                          <a:gd name="connsiteY3" fmla="*/ 0 h 548185"/>
                          <a:gd name="connsiteX0" fmla="*/ 0 w 4637129"/>
                          <a:gd name="connsiteY0" fmla="*/ 226039 h 465022"/>
                          <a:gd name="connsiteX1" fmla="*/ 1511792 w 4637129"/>
                          <a:gd name="connsiteY1" fmla="*/ 218364 h 465022"/>
                          <a:gd name="connsiteX2" fmla="*/ 3349038 w 4637129"/>
                          <a:gd name="connsiteY2" fmla="*/ 428628 h 465022"/>
                          <a:gd name="connsiteX3" fmla="*/ 4637129 w 4637129"/>
                          <a:gd name="connsiteY3" fmla="*/ 0 h 465022"/>
                          <a:gd name="connsiteX0" fmla="*/ 0 w 4637129"/>
                          <a:gd name="connsiteY0" fmla="*/ 226039 h 464347"/>
                          <a:gd name="connsiteX1" fmla="*/ 1867733 w 4637129"/>
                          <a:gd name="connsiteY1" fmla="*/ 214314 h 464347"/>
                          <a:gd name="connsiteX2" fmla="*/ 3349038 w 4637129"/>
                          <a:gd name="connsiteY2" fmla="*/ 428628 h 464347"/>
                          <a:gd name="connsiteX3" fmla="*/ 4637129 w 4637129"/>
                          <a:gd name="connsiteY3" fmla="*/ 0 h 464347"/>
                          <a:gd name="connsiteX0" fmla="*/ 0 w 4508320"/>
                          <a:gd name="connsiteY0" fmla="*/ 214315 h 464347"/>
                          <a:gd name="connsiteX1" fmla="*/ 1738924 w 4508320"/>
                          <a:gd name="connsiteY1" fmla="*/ 214314 h 464347"/>
                          <a:gd name="connsiteX2" fmla="*/ 3220229 w 4508320"/>
                          <a:gd name="connsiteY2" fmla="*/ 428628 h 464347"/>
                          <a:gd name="connsiteX3" fmla="*/ 4508320 w 4508320"/>
                          <a:gd name="connsiteY3" fmla="*/ 0 h 464347"/>
                          <a:gd name="connsiteX0" fmla="*/ 0 w 4570821"/>
                          <a:gd name="connsiteY0" fmla="*/ 142876 h 464347"/>
                          <a:gd name="connsiteX1" fmla="*/ 1801425 w 4570821"/>
                          <a:gd name="connsiteY1" fmla="*/ 214314 h 464347"/>
                          <a:gd name="connsiteX2" fmla="*/ 3282730 w 4570821"/>
                          <a:gd name="connsiteY2" fmla="*/ 428628 h 464347"/>
                          <a:gd name="connsiteX3" fmla="*/ 4570821 w 4570821"/>
                          <a:gd name="connsiteY3" fmla="*/ 0 h 4643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570821" h="464347">
                            <a:moveTo>
                              <a:pt x="0" y="142876"/>
                            </a:moveTo>
                            <a:cubicBezTo>
                              <a:pt x="549322" y="108756"/>
                              <a:pt x="1254303" y="166689"/>
                              <a:pt x="1801425" y="214314"/>
                            </a:cubicBezTo>
                            <a:cubicBezTo>
                              <a:pt x="2348547" y="261939"/>
                              <a:pt x="2821164" y="464347"/>
                              <a:pt x="3282730" y="428628"/>
                            </a:cubicBezTo>
                            <a:cubicBezTo>
                              <a:pt x="3744296" y="392909"/>
                              <a:pt x="4170593" y="106623"/>
                              <a:pt x="4570821" y="0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ja-JP" altLang="en-US" sz="1100" b="1" u="sng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endParaRPr>
                      </a:p>
                    </p:txBody>
                  </p:sp>
                  <p:cxnSp>
                    <p:nvCxnSpPr>
                      <p:cNvPr id="206" name="直線コネクタ 20">
                        <a:extLst>
                          <a:ext uri="{FF2B5EF4-FFF2-40B4-BE49-F238E27FC236}">
                            <a16:creationId xmlns:a16="http://schemas.microsoft.com/office/drawing/2014/main" id="{6FCE8E44-B377-4F63-AF20-C073D7C263B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960597" y="2752525"/>
                        <a:ext cx="1790" cy="1565022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7" name="直線コネクタ 21">
                        <a:extLst>
                          <a:ext uri="{FF2B5EF4-FFF2-40B4-BE49-F238E27FC236}">
                            <a16:creationId xmlns:a16="http://schemas.microsoft.com/office/drawing/2014/main" id="{4221DD77-AD90-47BF-9ECB-140924DBB8F1}"/>
                          </a:ext>
                        </a:extLst>
                      </p:cNvPr>
                      <p:cNvCxnSpPr/>
                      <p:nvPr/>
                    </p:nvCxnSpPr>
                    <p:spPr>
                      <a:xfrm rot="16200000" flipH="1">
                        <a:off x="1536570" y="3966747"/>
                        <a:ext cx="1574961" cy="1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8" name="直線コネクタ 22">
                        <a:extLst>
                          <a:ext uri="{FF2B5EF4-FFF2-40B4-BE49-F238E27FC236}">
                            <a16:creationId xmlns:a16="http://schemas.microsoft.com/office/drawing/2014/main" id="{6E43A7E0-ECEF-44C8-9049-6B208D8ED285}"/>
                          </a:ext>
                        </a:extLst>
                      </p:cNvPr>
                      <p:cNvCxnSpPr>
                        <a:stCxn id="203" idx="0"/>
                      </p:cNvCxnSpPr>
                      <p:nvPr/>
                    </p:nvCxnSpPr>
                    <p:spPr>
                      <a:xfrm flipH="1">
                        <a:off x="2626927" y="4209050"/>
                        <a:ext cx="1" cy="914057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直線コネクタ 23">
                        <a:extLst>
                          <a:ext uri="{FF2B5EF4-FFF2-40B4-BE49-F238E27FC236}">
                            <a16:creationId xmlns:a16="http://schemas.microsoft.com/office/drawing/2014/main" id="{8B1FC294-70CF-4179-8C7E-B9BB716AA90C}"/>
                          </a:ext>
                        </a:extLst>
                      </p:cNvPr>
                      <p:cNvCxnSpPr/>
                      <p:nvPr/>
                    </p:nvCxnSpPr>
                    <p:spPr>
                      <a:xfrm rot="5400000">
                        <a:off x="2596640" y="5225543"/>
                        <a:ext cx="666332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直線コネクタ 24">
                        <a:extLst>
                          <a:ext uri="{FF2B5EF4-FFF2-40B4-BE49-F238E27FC236}">
                            <a16:creationId xmlns:a16="http://schemas.microsoft.com/office/drawing/2014/main" id="{24ABC3B5-5EED-4F0C-ACAD-213EA3A78600}"/>
                          </a:ext>
                        </a:extLst>
                      </p:cNvPr>
                      <p:cNvCxnSpPr/>
                      <p:nvPr/>
                    </p:nvCxnSpPr>
                    <p:spPr>
                      <a:xfrm rot="5400000">
                        <a:off x="4171603" y="5753725"/>
                        <a:ext cx="666332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1" name="直線コネクタ 25">
                        <a:extLst>
                          <a:ext uri="{FF2B5EF4-FFF2-40B4-BE49-F238E27FC236}">
                            <a16:creationId xmlns:a16="http://schemas.microsoft.com/office/drawing/2014/main" id="{BD46C04E-7B09-4846-BD1E-E31CEB1557C5}"/>
                          </a:ext>
                        </a:extLst>
                      </p:cNvPr>
                      <p:cNvCxnSpPr/>
                      <p:nvPr/>
                    </p:nvCxnSpPr>
                    <p:spPr>
                      <a:xfrm rot="5400000">
                        <a:off x="5447727" y="5818339"/>
                        <a:ext cx="537107" cy="1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2" name="直線コネクタ 26">
                        <a:extLst>
                          <a:ext uri="{FF2B5EF4-FFF2-40B4-BE49-F238E27FC236}">
                            <a16:creationId xmlns:a16="http://schemas.microsoft.com/office/drawing/2014/main" id="{D93C50DB-4114-4261-A4FC-A6AFDF316366}"/>
                          </a:ext>
                        </a:extLst>
                      </p:cNvPr>
                      <p:cNvCxnSpPr/>
                      <p:nvPr/>
                    </p:nvCxnSpPr>
                    <p:spPr>
                      <a:xfrm rot="16200000" flipH="1">
                        <a:off x="6407112" y="5747940"/>
                        <a:ext cx="666332" cy="11573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94" name="フリーフォーム 10">
                      <a:extLst>
                        <a:ext uri="{FF2B5EF4-FFF2-40B4-BE49-F238E27FC236}">
                          <a16:creationId xmlns:a16="http://schemas.microsoft.com/office/drawing/2014/main" id="{72B38929-9AE0-42FE-BD9A-E67AF686AD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2418" y="5284396"/>
                      <a:ext cx="4362854" cy="302815"/>
                    </a:xfrm>
                    <a:custGeom>
                      <a:avLst/>
                      <a:gdLst>
                        <a:gd name="connsiteX0" fmla="*/ 0 w 5145206"/>
                        <a:gd name="connsiteY0" fmla="*/ 40943 h 357116"/>
                        <a:gd name="connsiteX1" fmla="*/ 1487606 w 5145206"/>
                        <a:gd name="connsiteY1" fmla="*/ 136478 h 357116"/>
                        <a:gd name="connsiteX2" fmla="*/ 2852383 w 5145206"/>
                        <a:gd name="connsiteY2" fmla="*/ 354842 h 357116"/>
                        <a:gd name="connsiteX3" fmla="*/ 3985147 w 5145206"/>
                        <a:gd name="connsiteY3" fmla="*/ 150125 h 357116"/>
                        <a:gd name="connsiteX4" fmla="*/ 5145206 w 5145206"/>
                        <a:gd name="connsiteY4" fmla="*/ 0 h 3571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45206" h="357116">
                          <a:moveTo>
                            <a:pt x="0" y="40943"/>
                          </a:moveTo>
                          <a:cubicBezTo>
                            <a:pt x="506104" y="62552"/>
                            <a:pt x="1012209" y="84162"/>
                            <a:pt x="1487606" y="136478"/>
                          </a:cubicBezTo>
                          <a:cubicBezTo>
                            <a:pt x="1963003" y="188795"/>
                            <a:pt x="2436126" y="352568"/>
                            <a:pt x="2852383" y="354842"/>
                          </a:cubicBezTo>
                          <a:cubicBezTo>
                            <a:pt x="3268640" y="357116"/>
                            <a:pt x="3603010" y="209265"/>
                            <a:pt x="3985147" y="150125"/>
                          </a:cubicBezTo>
                          <a:cubicBezTo>
                            <a:pt x="4367284" y="90985"/>
                            <a:pt x="4756245" y="45492"/>
                            <a:pt x="5145206" y="0"/>
                          </a:cubicBezTo>
                        </a:path>
                      </a:pathLst>
                    </a:custGeom>
                    <a:ln w="1905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ja-JP" altLang="en-US" sz="1100" b="1" u="sng">
                        <a:solidFill>
                          <a:srgbClr val="000000"/>
                        </a:solidFill>
                        <a:latin typeface="Arial"/>
                        <a:ea typeface="ＭＳ Ｐゴシック"/>
                      </a:endParaRPr>
                    </a:p>
                  </p:txBody>
                </p:sp>
              </p:grpSp>
            </p:grpSp>
          </p:grpSp>
          <p:sp>
            <p:nvSpPr>
              <p:cNvPr id="183" name="フリーフォーム 2">
                <a:extLst>
                  <a:ext uri="{FF2B5EF4-FFF2-40B4-BE49-F238E27FC236}">
                    <a16:creationId xmlns:a16="http://schemas.microsoft.com/office/drawing/2014/main" id="{C9838589-6945-4106-AA55-C944B9A96848}"/>
                  </a:ext>
                </a:extLst>
              </p:cNvPr>
              <p:cNvSpPr/>
              <p:nvPr/>
            </p:nvSpPr>
            <p:spPr>
              <a:xfrm>
                <a:off x="1905588" y="5840371"/>
                <a:ext cx="556735" cy="1060824"/>
              </a:xfrm>
              <a:custGeom>
                <a:avLst/>
                <a:gdLst>
                  <a:gd name="connsiteX0" fmla="*/ 13647 w 382137"/>
                  <a:gd name="connsiteY0" fmla="*/ 0 h 1214651"/>
                  <a:gd name="connsiteX1" fmla="*/ 382137 w 382137"/>
                  <a:gd name="connsiteY1" fmla="*/ 395785 h 1214651"/>
                  <a:gd name="connsiteX2" fmla="*/ 382137 w 382137"/>
                  <a:gd name="connsiteY2" fmla="*/ 1214651 h 1214651"/>
                  <a:gd name="connsiteX3" fmla="*/ 0 w 382137"/>
                  <a:gd name="connsiteY3" fmla="*/ 750627 h 1214651"/>
                  <a:gd name="connsiteX4" fmla="*/ 13647 w 382137"/>
                  <a:gd name="connsiteY4" fmla="*/ 0 h 1214651"/>
                  <a:gd name="connsiteX0" fmla="*/ 13647 w 2017110"/>
                  <a:gd name="connsiteY0" fmla="*/ 0 h 3289764"/>
                  <a:gd name="connsiteX1" fmla="*/ 382137 w 2017110"/>
                  <a:gd name="connsiteY1" fmla="*/ 395785 h 3289764"/>
                  <a:gd name="connsiteX2" fmla="*/ 2017110 w 2017110"/>
                  <a:gd name="connsiteY2" fmla="*/ 3289764 h 3289764"/>
                  <a:gd name="connsiteX3" fmla="*/ 0 w 2017110"/>
                  <a:gd name="connsiteY3" fmla="*/ 750627 h 3289764"/>
                  <a:gd name="connsiteX4" fmla="*/ 13647 w 2017110"/>
                  <a:gd name="connsiteY4" fmla="*/ 0 h 3289764"/>
                  <a:gd name="connsiteX0" fmla="*/ 13647 w 1989813"/>
                  <a:gd name="connsiteY0" fmla="*/ 0 h 3303411"/>
                  <a:gd name="connsiteX1" fmla="*/ 382137 w 1989813"/>
                  <a:gd name="connsiteY1" fmla="*/ 395785 h 3303411"/>
                  <a:gd name="connsiteX2" fmla="*/ 1989813 w 1989813"/>
                  <a:gd name="connsiteY2" fmla="*/ 3303411 h 3303411"/>
                  <a:gd name="connsiteX3" fmla="*/ 0 w 1989813"/>
                  <a:gd name="connsiteY3" fmla="*/ 750627 h 3303411"/>
                  <a:gd name="connsiteX4" fmla="*/ 13647 w 1989813"/>
                  <a:gd name="connsiteY4" fmla="*/ 0 h 3303411"/>
                  <a:gd name="connsiteX0" fmla="*/ 13647 w 1989814"/>
                  <a:gd name="connsiteY0" fmla="*/ 0 h 3303411"/>
                  <a:gd name="connsiteX1" fmla="*/ 382137 w 1989814"/>
                  <a:gd name="connsiteY1" fmla="*/ 395785 h 3303411"/>
                  <a:gd name="connsiteX2" fmla="*/ 1989814 w 1989814"/>
                  <a:gd name="connsiteY2" fmla="*/ 3017659 h 3303411"/>
                  <a:gd name="connsiteX3" fmla="*/ 1989813 w 1989814"/>
                  <a:gd name="connsiteY3" fmla="*/ 3303411 h 3303411"/>
                  <a:gd name="connsiteX4" fmla="*/ 0 w 1989814"/>
                  <a:gd name="connsiteY4" fmla="*/ 750627 h 3303411"/>
                  <a:gd name="connsiteX5" fmla="*/ 13647 w 1989814"/>
                  <a:gd name="connsiteY5" fmla="*/ 0 h 3303411"/>
                  <a:gd name="connsiteX0" fmla="*/ 13647 w 1989814"/>
                  <a:gd name="connsiteY0" fmla="*/ 0 h 3303411"/>
                  <a:gd name="connsiteX1" fmla="*/ 382137 w 1989814"/>
                  <a:gd name="connsiteY1" fmla="*/ 395785 h 3303411"/>
                  <a:gd name="connsiteX2" fmla="*/ 1275433 w 1989814"/>
                  <a:gd name="connsiteY2" fmla="*/ 2160403 h 3303411"/>
                  <a:gd name="connsiteX3" fmla="*/ 1989814 w 1989814"/>
                  <a:gd name="connsiteY3" fmla="*/ 3017659 h 3303411"/>
                  <a:gd name="connsiteX4" fmla="*/ 1989813 w 1989814"/>
                  <a:gd name="connsiteY4" fmla="*/ 3303411 h 3303411"/>
                  <a:gd name="connsiteX5" fmla="*/ 0 w 1989814"/>
                  <a:gd name="connsiteY5" fmla="*/ 750627 h 3303411"/>
                  <a:gd name="connsiteX6" fmla="*/ 13647 w 1989814"/>
                  <a:gd name="connsiteY6" fmla="*/ 0 h 3303411"/>
                  <a:gd name="connsiteX0" fmla="*/ 13647 w 1989814"/>
                  <a:gd name="connsiteY0" fmla="*/ 0 h 3303411"/>
                  <a:gd name="connsiteX1" fmla="*/ 382137 w 1989814"/>
                  <a:gd name="connsiteY1" fmla="*/ 395785 h 3303411"/>
                  <a:gd name="connsiteX2" fmla="*/ 1275433 w 1989814"/>
                  <a:gd name="connsiteY2" fmla="*/ 2160403 h 3303411"/>
                  <a:gd name="connsiteX3" fmla="*/ 1989814 w 1989814"/>
                  <a:gd name="connsiteY3" fmla="*/ 3017659 h 3303411"/>
                  <a:gd name="connsiteX4" fmla="*/ 1989813 w 1989814"/>
                  <a:gd name="connsiteY4" fmla="*/ 3303411 h 3303411"/>
                  <a:gd name="connsiteX5" fmla="*/ 0 w 1989814"/>
                  <a:gd name="connsiteY5" fmla="*/ 750627 h 3303411"/>
                  <a:gd name="connsiteX6" fmla="*/ 13647 w 1989814"/>
                  <a:gd name="connsiteY6" fmla="*/ 0 h 3303411"/>
                  <a:gd name="connsiteX0" fmla="*/ 13647 w 1989814"/>
                  <a:gd name="connsiteY0" fmla="*/ 0 h 3303411"/>
                  <a:gd name="connsiteX1" fmla="*/ 382137 w 1989814"/>
                  <a:gd name="connsiteY1" fmla="*/ 395785 h 3303411"/>
                  <a:gd name="connsiteX2" fmla="*/ 1275433 w 1989814"/>
                  <a:gd name="connsiteY2" fmla="*/ 2160403 h 3303411"/>
                  <a:gd name="connsiteX3" fmla="*/ 1989814 w 1989814"/>
                  <a:gd name="connsiteY3" fmla="*/ 3017659 h 3303411"/>
                  <a:gd name="connsiteX4" fmla="*/ 1989813 w 1989814"/>
                  <a:gd name="connsiteY4" fmla="*/ 3303411 h 3303411"/>
                  <a:gd name="connsiteX5" fmla="*/ 0 w 1989814"/>
                  <a:gd name="connsiteY5" fmla="*/ 750627 h 3303411"/>
                  <a:gd name="connsiteX6" fmla="*/ 13647 w 1989814"/>
                  <a:gd name="connsiteY6" fmla="*/ 0 h 3303411"/>
                  <a:gd name="connsiteX0" fmla="*/ 0 w 2000265"/>
                  <a:gd name="connsiteY0" fmla="*/ 0 h 3643338"/>
                  <a:gd name="connsiteX1" fmla="*/ 392588 w 2000265"/>
                  <a:gd name="connsiteY1" fmla="*/ 735712 h 3643338"/>
                  <a:gd name="connsiteX2" fmla="*/ 1285884 w 2000265"/>
                  <a:gd name="connsiteY2" fmla="*/ 2500330 h 3643338"/>
                  <a:gd name="connsiteX3" fmla="*/ 2000265 w 2000265"/>
                  <a:gd name="connsiteY3" fmla="*/ 3357586 h 3643338"/>
                  <a:gd name="connsiteX4" fmla="*/ 2000264 w 2000265"/>
                  <a:gd name="connsiteY4" fmla="*/ 3643338 h 3643338"/>
                  <a:gd name="connsiteX5" fmla="*/ 10451 w 2000265"/>
                  <a:gd name="connsiteY5" fmla="*/ 1090554 h 3643338"/>
                  <a:gd name="connsiteX6" fmla="*/ 0 w 2000265"/>
                  <a:gd name="connsiteY6" fmla="*/ 0 h 3643338"/>
                  <a:gd name="connsiteX0" fmla="*/ 0 w 2000265"/>
                  <a:gd name="connsiteY0" fmla="*/ 0 h 3643338"/>
                  <a:gd name="connsiteX1" fmla="*/ 357191 w 2000265"/>
                  <a:gd name="connsiteY1" fmla="*/ 571504 h 3643338"/>
                  <a:gd name="connsiteX2" fmla="*/ 1285884 w 2000265"/>
                  <a:gd name="connsiteY2" fmla="*/ 2500330 h 3643338"/>
                  <a:gd name="connsiteX3" fmla="*/ 2000265 w 2000265"/>
                  <a:gd name="connsiteY3" fmla="*/ 3357586 h 3643338"/>
                  <a:gd name="connsiteX4" fmla="*/ 2000264 w 2000265"/>
                  <a:gd name="connsiteY4" fmla="*/ 3643338 h 3643338"/>
                  <a:gd name="connsiteX5" fmla="*/ 10451 w 2000265"/>
                  <a:gd name="connsiteY5" fmla="*/ 1090554 h 3643338"/>
                  <a:gd name="connsiteX6" fmla="*/ 0 w 2000265"/>
                  <a:gd name="connsiteY6" fmla="*/ 0 h 3643338"/>
                  <a:gd name="connsiteX0" fmla="*/ 0 w 2000265"/>
                  <a:gd name="connsiteY0" fmla="*/ 0 h 3643338"/>
                  <a:gd name="connsiteX1" fmla="*/ 357191 w 2000265"/>
                  <a:gd name="connsiteY1" fmla="*/ 571504 h 3643338"/>
                  <a:gd name="connsiteX2" fmla="*/ 1285885 w 2000265"/>
                  <a:gd name="connsiteY2" fmla="*/ 2357454 h 3643338"/>
                  <a:gd name="connsiteX3" fmla="*/ 2000265 w 2000265"/>
                  <a:gd name="connsiteY3" fmla="*/ 3357586 h 3643338"/>
                  <a:gd name="connsiteX4" fmla="*/ 2000264 w 2000265"/>
                  <a:gd name="connsiteY4" fmla="*/ 3643338 h 3643338"/>
                  <a:gd name="connsiteX5" fmla="*/ 10451 w 2000265"/>
                  <a:gd name="connsiteY5" fmla="*/ 1090554 h 3643338"/>
                  <a:gd name="connsiteX6" fmla="*/ 0 w 2000265"/>
                  <a:gd name="connsiteY6" fmla="*/ 0 h 3643338"/>
                  <a:gd name="connsiteX0" fmla="*/ 0 w 2000265"/>
                  <a:gd name="connsiteY0" fmla="*/ 0 h 3643338"/>
                  <a:gd name="connsiteX1" fmla="*/ 357191 w 2000265"/>
                  <a:gd name="connsiteY1" fmla="*/ 571504 h 3643338"/>
                  <a:gd name="connsiteX2" fmla="*/ 1285885 w 2000265"/>
                  <a:gd name="connsiteY2" fmla="*/ 2357454 h 3643338"/>
                  <a:gd name="connsiteX3" fmla="*/ 2000265 w 2000265"/>
                  <a:gd name="connsiteY3" fmla="*/ 3286148 h 3643338"/>
                  <a:gd name="connsiteX4" fmla="*/ 2000264 w 2000265"/>
                  <a:gd name="connsiteY4" fmla="*/ 3643338 h 3643338"/>
                  <a:gd name="connsiteX5" fmla="*/ 10451 w 2000265"/>
                  <a:gd name="connsiteY5" fmla="*/ 1090554 h 3643338"/>
                  <a:gd name="connsiteX6" fmla="*/ 0 w 2000265"/>
                  <a:gd name="connsiteY6" fmla="*/ 0 h 3643338"/>
                  <a:gd name="connsiteX0" fmla="*/ 0 w 2000265"/>
                  <a:gd name="connsiteY0" fmla="*/ 0 h 3643338"/>
                  <a:gd name="connsiteX1" fmla="*/ 357191 w 2000265"/>
                  <a:gd name="connsiteY1" fmla="*/ 785818 h 3643338"/>
                  <a:gd name="connsiteX2" fmla="*/ 1285885 w 2000265"/>
                  <a:gd name="connsiteY2" fmla="*/ 2357454 h 3643338"/>
                  <a:gd name="connsiteX3" fmla="*/ 2000265 w 2000265"/>
                  <a:gd name="connsiteY3" fmla="*/ 3286148 h 3643338"/>
                  <a:gd name="connsiteX4" fmla="*/ 2000264 w 2000265"/>
                  <a:gd name="connsiteY4" fmla="*/ 3643338 h 3643338"/>
                  <a:gd name="connsiteX5" fmla="*/ 10451 w 2000265"/>
                  <a:gd name="connsiteY5" fmla="*/ 1090554 h 3643338"/>
                  <a:gd name="connsiteX6" fmla="*/ 0 w 2000265"/>
                  <a:gd name="connsiteY6" fmla="*/ 0 h 3643338"/>
                  <a:gd name="connsiteX0" fmla="*/ 0 w 2000264"/>
                  <a:gd name="connsiteY0" fmla="*/ 0 h 3214710"/>
                  <a:gd name="connsiteX1" fmla="*/ 357190 w 2000264"/>
                  <a:gd name="connsiteY1" fmla="*/ 357190 h 3214710"/>
                  <a:gd name="connsiteX2" fmla="*/ 1285884 w 2000264"/>
                  <a:gd name="connsiteY2" fmla="*/ 1928826 h 3214710"/>
                  <a:gd name="connsiteX3" fmla="*/ 2000264 w 2000264"/>
                  <a:gd name="connsiteY3" fmla="*/ 2857520 h 3214710"/>
                  <a:gd name="connsiteX4" fmla="*/ 2000263 w 2000264"/>
                  <a:gd name="connsiteY4" fmla="*/ 3214710 h 3214710"/>
                  <a:gd name="connsiteX5" fmla="*/ 10450 w 2000264"/>
                  <a:gd name="connsiteY5" fmla="*/ 661926 h 3214710"/>
                  <a:gd name="connsiteX6" fmla="*/ 0 w 2000264"/>
                  <a:gd name="connsiteY6" fmla="*/ 0 h 321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264" h="3214710">
                    <a:moveTo>
                      <a:pt x="0" y="0"/>
                    </a:moveTo>
                    <a:lnTo>
                      <a:pt x="357190" y="357190"/>
                    </a:lnTo>
                    <a:cubicBezTo>
                      <a:pt x="654955" y="945396"/>
                      <a:pt x="744398" y="983217"/>
                      <a:pt x="1285884" y="1928826"/>
                    </a:cubicBezTo>
                    <a:cubicBezTo>
                      <a:pt x="1517203" y="2156780"/>
                      <a:pt x="1762137" y="2571768"/>
                      <a:pt x="2000264" y="2857520"/>
                    </a:cubicBezTo>
                    <a:cubicBezTo>
                      <a:pt x="2000264" y="2952771"/>
                      <a:pt x="2000263" y="3119459"/>
                      <a:pt x="2000263" y="3214710"/>
                    </a:cubicBezTo>
                    <a:lnTo>
                      <a:pt x="10450" y="66192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 cstate="print">
                  <a:lum bright="-43000"/>
                </a:blip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84" name="フリーフォーム 3">
                <a:extLst>
                  <a:ext uri="{FF2B5EF4-FFF2-40B4-BE49-F238E27FC236}">
                    <a16:creationId xmlns:a16="http://schemas.microsoft.com/office/drawing/2014/main" id="{9299FE7F-928C-4BB4-8C3C-DB5866CA32B0}"/>
                  </a:ext>
                </a:extLst>
              </p:cNvPr>
              <p:cNvSpPr/>
              <p:nvPr/>
            </p:nvSpPr>
            <p:spPr>
              <a:xfrm flipH="1">
                <a:off x="2462322" y="6759753"/>
                <a:ext cx="1431604" cy="145947"/>
              </a:xfrm>
              <a:custGeom>
                <a:avLst/>
                <a:gdLst>
                  <a:gd name="connsiteX0" fmla="*/ 13647 w 382137"/>
                  <a:gd name="connsiteY0" fmla="*/ 0 h 1214651"/>
                  <a:gd name="connsiteX1" fmla="*/ 382137 w 382137"/>
                  <a:gd name="connsiteY1" fmla="*/ 395785 h 1214651"/>
                  <a:gd name="connsiteX2" fmla="*/ 382137 w 382137"/>
                  <a:gd name="connsiteY2" fmla="*/ 1214651 h 1214651"/>
                  <a:gd name="connsiteX3" fmla="*/ 0 w 382137"/>
                  <a:gd name="connsiteY3" fmla="*/ 750627 h 1214651"/>
                  <a:gd name="connsiteX4" fmla="*/ 13647 w 382137"/>
                  <a:gd name="connsiteY4" fmla="*/ 0 h 1214651"/>
                  <a:gd name="connsiteX0" fmla="*/ 13647 w 2017110"/>
                  <a:gd name="connsiteY0" fmla="*/ 0 h 3289764"/>
                  <a:gd name="connsiteX1" fmla="*/ 382137 w 2017110"/>
                  <a:gd name="connsiteY1" fmla="*/ 395785 h 3289764"/>
                  <a:gd name="connsiteX2" fmla="*/ 2017110 w 2017110"/>
                  <a:gd name="connsiteY2" fmla="*/ 3289764 h 3289764"/>
                  <a:gd name="connsiteX3" fmla="*/ 0 w 2017110"/>
                  <a:gd name="connsiteY3" fmla="*/ 750627 h 3289764"/>
                  <a:gd name="connsiteX4" fmla="*/ 13647 w 2017110"/>
                  <a:gd name="connsiteY4" fmla="*/ 0 h 3289764"/>
                  <a:gd name="connsiteX0" fmla="*/ 13647 w 1989813"/>
                  <a:gd name="connsiteY0" fmla="*/ 0 h 3303411"/>
                  <a:gd name="connsiteX1" fmla="*/ 382137 w 1989813"/>
                  <a:gd name="connsiteY1" fmla="*/ 395785 h 3303411"/>
                  <a:gd name="connsiteX2" fmla="*/ 1989813 w 1989813"/>
                  <a:gd name="connsiteY2" fmla="*/ 3303411 h 3303411"/>
                  <a:gd name="connsiteX3" fmla="*/ 0 w 1989813"/>
                  <a:gd name="connsiteY3" fmla="*/ 750627 h 3303411"/>
                  <a:gd name="connsiteX4" fmla="*/ 13647 w 1989813"/>
                  <a:gd name="connsiteY4" fmla="*/ 0 h 3303411"/>
                  <a:gd name="connsiteX0" fmla="*/ 13647 w 1989814"/>
                  <a:gd name="connsiteY0" fmla="*/ 0 h 3303411"/>
                  <a:gd name="connsiteX1" fmla="*/ 382137 w 1989814"/>
                  <a:gd name="connsiteY1" fmla="*/ 395785 h 3303411"/>
                  <a:gd name="connsiteX2" fmla="*/ 1989814 w 1989814"/>
                  <a:gd name="connsiteY2" fmla="*/ 3017659 h 3303411"/>
                  <a:gd name="connsiteX3" fmla="*/ 1989813 w 1989814"/>
                  <a:gd name="connsiteY3" fmla="*/ 3303411 h 3303411"/>
                  <a:gd name="connsiteX4" fmla="*/ 0 w 1989814"/>
                  <a:gd name="connsiteY4" fmla="*/ 750627 h 3303411"/>
                  <a:gd name="connsiteX5" fmla="*/ 13647 w 1989814"/>
                  <a:gd name="connsiteY5" fmla="*/ 0 h 3303411"/>
                  <a:gd name="connsiteX0" fmla="*/ 13647 w 1989814"/>
                  <a:gd name="connsiteY0" fmla="*/ 0 h 3303411"/>
                  <a:gd name="connsiteX1" fmla="*/ 382137 w 1989814"/>
                  <a:gd name="connsiteY1" fmla="*/ 395785 h 3303411"/>
                  <a:gd name="connsiteX2" fmla="*/ 1275433 w 1989814"/>
                  <a:gd name="connsiteY2" fmla="*/ 2160403 h 3303411"/>
                  <a:gd name="connsiteX3" fmla="*/ 1989814 w 1989814"/>
                  <a:gd name="connsiteY3" fmla="*/ 3017659 h 3303411"/>
                  <a:gd name="connsiteX4" fmla="*/ 1989813 w 1989814"/>
                  <a:gd name="connsiteY4" fmla="*/ 3303411 h 3303411"/>
                  <a:gd name="connsiteX5" fmla="*/ 0 w 1989814"/>
                  <a:gd name="connsiteY5" fmla="*/ 750627 h 3303411"/>
                  <a:gd name="connsiteX6" fmla="*/ 13647 w 1989814"/>
                  <a:gd name="connsiteY6" fmla="*/ 0 h 3303411"/>
                  <a:gd name="connsiteX0" fmla="*/ 13647 w 1989814"/>
                  <a:gd name="connsiteY0" fmla="*/ 0 h 3303411"/>
                  <a:gd name="connsiteX1" fmla="*/ 382137 w 1989814"/>
                  <a:gd name="connsiteY1" fmla="*/ 395785 h 3303411"/>
                  <a:gd name="connsiteX2" fmla="*/ 1275433 w 1989814"/>
                  <a:gd name="connsiteY2" fmla="*/ 2160403 h 3303411"/>
                  <a:gd name="connsiteX3" fmla="*/ 1989814 w 1989814"/>
                  <a:gd name="connsiteY3" fmla="*/ 3017659 h 3303411"/>
                  <a:gd name="connsiteX4" fmla="*/ 1989813 w 1989814"/>
                  <a:gd name="connsiteY4" fmla="*/ 3303411 h 3303411"/>
                  <a:gd name="connsiteX5" fmla="*/ 0 w 1989814"/>
                  <a:gd name="connsiteY5" fmla="*/ 750627 h 3303411"/>
                  <a:gd name="connsiteX6" fmla="*/ 13647 w 1989814"/>
                  <a:gd name="connsiteY6" fmla="*/ 0 h 3303411"/>
                  <a:gd name="connsiteX0" fmla="*/ 13647 w 1989814"/>
                  <a:gd name="connsiteY0" fmla="*/ 0 h 3303411"/>
                  <a:gd name="connsiteX1" fmla="*/ 382137 w 1989814"/>
                  <a:gd name="connsiteY1" fmla="*/ 395785 h 3303411"/>
                  <a:gd name="connsiteX2" fmla="*/ 1275433 w 1989814"/>
                  <a:gd name="connsiteY2" fmla="*/ 2160403 h 3303411"/>
                  <a:gd name="connsiteX3" fmla="*/ 1989814 w 1989814"/>
                  <a:gd name="connsiteY3" fmla="*/ 3017659 h 3303411"/>
                  <a:gd name="connsiteX4" fmla="*/ 1989813 w 1989814"/>
                  <a:gd name="connsiteY4" fmla="*/ 3303411 h 3303411"/>
                  <a:gd name="connsiteX5" fmla="*/ 0 w 1989814"/>
                  <a:gd name="connsiteY5" fmla="*/ 750627 h 3303411"/>
                  <a:gd name="connsiteX6" fmla="*/ 13647 w 1989814"/>
                  <a:gd name="connsiteY6" fmla="*/ 0 h 3303411"/>
                  <a:gd name="connsiteX0" fmla="*/ 1510999 w 3487166"/>
                  <a:gd name="connsiteY0" fmla="*/ 0 h 3303411"/>
                  <a:gd name="connsiteX1" fmla="*/ 1879489 w 3487166"/>
                  <a:gd name="connsiteY1" fmla="*/ 395785 h 3303411"/>
                  <a:gd name="connsiteX2" fmla="*/ 2772785 w 3487166"/>
                  <a:gd name="connsiteY2" fmla="*/ 2160403 h 3303411"/>
                  <a:gd name="connsiteX3" fmla="*/ 3487166 w 3487166"/>
                  <a:gd name="connsiteY3" fmla="*/ 3017659 h 3303411"/>
                  <a:gd name="connsiteX4" fmla="*/ 3487165 w 3487166"/>
                  <a:gd name="connsiteY4" fmla="*/ 3303411 h 3303411"/>
                  <a:gd name="connsiteX5" fmla="*/ 0 w 3487166"/>
                  <a:gd name="connsiteY5" fmla="*/ 3151011 h 3303411"/>
                  <a:gd name="connsiteX6" fmla="*/ 1510999 w 3487166"/>
                  <a:gd name="connsiteY6" fmla="*/ 0 h 3303411"/>
                  <a:gd name="connsiteX0" fmla="*/ 1510999 w 3593644"/>
                  <a:gd name="connsiteY0" fmla="*/ 0 h 3151011"/>
                  <a:gd name="connsiteX1" fmla="*/ 1879489 w 3593644"/>
                  <a:gd name="connsiteY1" fmla="*/ 395785 h 3151011"/>
                  <a:gd name="connsiteX2" fmla="*/ 2772785 w 3593644"/>
                  <a:gd name="connsiteY2" fmla="*/ 2160403 h 3151011"/>
                  <a:gd name="connsiteX3" fmla="*/ 3487166 w 3593644"/>
                  <a:gd name="connsiteY3" fmla="*/ 3017659 h 3151011"/>
                  <a:gd name="connsiteX4" fmla="*/ 3593644 w 3593644"/>
                  <a:gd name="connsiteY4" fmla="*/ 3151011 h 3151011"/>
                  <a:gd name="connsiteX5" fmla="*/ 0 w 3593644"/>
                  <a:gd name="connsiteY5" fmla="*/ 3151011 h 3151011"/>
                  <a:gd name="connsiteX6" fmla="*/ 1510999 w 3593644"/>
                  <a:gd name="connsiteY6" fmla="*/ 0 h 3151011"/>
                  <a:gd name="connsiteX0" fmla="*/ 1510999 w 3593644"/>
                  <a:gd name="connsiteY0" fmla="*/ 0 h 3151011"/>
                  <a:gd name="connsiteX1" fmla="*/ 1879489 w 3593644"/>
                  <a:gd name="connsiteY1" fmla="*/ 395785 h 3151011"/>
                  <a:gd name="connsiteX2" fmla="*/ 2772785 w 3593644"/>
                  <a:gd name="connsiteY2" fmla="*/ 2160403 h 3151011"/>
                  <a:gd name="connsiteX3" fmla="*/ 3593643 w 3593644"/>
                  <a:gd name="connsiteY3" fmla="*/ 2865259 h 3151011"/>
                  <a:gd name="connsiteX4" fmla="*/ 3593644 w 3593644"/>
                  <a:gd name="connsiteY4" fmla="*/ 3151011 h 3151011"/>
                  <a:gd name="connsiteX5" fmla="*/ 0 w 3593644"/>
                  <a:gd name="connsiteY5" fmla="*/ 3151011 h 3151011"/>
                  <a:gd name="connsiteX6" fmla="*/ 1510999 w 3593644"/>
                  <a:gd name="connsiteY6" fmla="*/ 0 h 3151011"/>
                  <a:gd name="connsiteX0" fmla="*/ 1510999 w 3593644"/>
                  <a:gd name="connsiteY0" fmla="*/ 0 h 3151011"/>
                  <a:gd name="connsiteX1" fmla="*/ 1879489 w 3593644"/>
                  <a:gd name="connsiteY1" fmla="*/ 395785 h 3151011"/>
                  <a:gd name="connsiteX2" fmla="*/ 3593643 w 3593644"/>
                  <a:gd name="connsiteY2" fmla="*/ 2865259 h 3151011"/>
                  <a:gd name="connsiteX3" fmla="*/ 3593644 w 3593644"/>
                  <a:gd name="connsiteY3" fmla="*/ 3151011 h 3151011"/>
                  <a:gd name="connsiteX4" fmla="*/ 0 w 3593644"/>
                  <a:gd name="connsiteY4" fmla="*/ 3151011 h 3151011"/>
                  <a:gd name="connsiteX5" fmla="*/ 1510999 w 3593644"/>
                  <a:gd name="connsiteY5" fmla="*/ 0 h 3151011"/>
                  <a:gd name="connsiteX0" fmla="*/ 1510999 w 3593644"/>
                  <a:gd name="connsiteY0" fmla="*/ 0 h 3151011"/>
                  <a:gd name="connsiteX1" fmla="*/ 3593643 w 3593644"/>
                  <a:gd name="connsiteY1" fmla="*/ 2865259 h 3151011"/>
                  <a:gd name="connsiteX2" fmla="*/ 3593644 w 3593644"/>
                  <a:gd name="connsiteY2" fmla="*/ 3151011 h 3151011"/>
                  <a:gd name="connsiteX3" fmla="*/ 0 w 3593644"/>
                  <a:gd name="connsiteY3" fmla="*/ 3151011 h 3151011"/>
                  <a:gd name="connsiteX4" fmla="*/ 1510999 w 3593644"/>
                  <a:gd name="connsiteY4" fmla="*/ 0 h 3151011"/>
                  <a:gd name="connsiteX0" fmla="*/ 0 w 3593644"/>
                  <a:gd name="connsiteY0" fmla="*/ 71438 h 285752"/>
                  <a:gd name="connsiteX1" fmla="*/ 3593643 w 3593644"/>
                  <a:gd name="connsiteY1" fmla="*/ 0 h 285752"/>
                  <a:gd name="connsiteX2" fmla="*/ 3593644 w 3593644"/>
                  <a:gd name="connsiteY2" fmla="*/ 285752 h 285752"/>
                  <a:gd name="connsiteX3" fmla="*/ 0 w 3593644"/>
                  <a:gd name="connsiteY3" fmla="*/ 285752 h 285752"/>
                  <a:gd name="connsiteX4" fmla="*/ 0 w 3593644"/>
                  <a:gd name="connsiteY4" fmla="*/ 71438 h 285752"/>
                  <a:gd name="connsiteX0" fmla="*/ 0 w 3593644"/>
                  <a:gd name="connsiteY0" fmla="*/ 1 h 214315"/>
                  <a:gd name="connsiteX1" fmla="*/ 3593643 w 3593644"/>
                  <a:gd name="connsiteY1" fmla="*/ 0 h 214315"/>
                  <a:gd name="connsiteX2" fmla="*/ 3593644 w 3593644"/>
                  <a:gd name="connsiteY2" fmla="*/ 214315 h 214315"/>
                  <a:gd name="connsiteX3" fmla="*/ 0 w 3593644"/>
                  <a:gd name="connsiteY3" fmla="*/ 214315 h 214315"/>
                  <a:gd name="connsiteX4" fmla="*/ 0 w 3593644"/>
                  <a:gd name="connsiteY4" fmla="*/ 1 h 214315"/>
                  <a:gd name="connsiteX0" fmla="*/ 0 w 3593644"/>
                  <a:gd name="connsiteY0" fmla="*/ 41286 h 255600"/>
                  <a:gd name="connsiteX1" fmla="*/ 2046380 w 3593644"/>
                  <a:gd name="connsiteY1" fmla="*/ 0 h 255600"/>
                  <a:gd name="connsiteX2" fmla="*/ 3593643 w 3593644"/>
                  <a:gd name="connsiteY2" fmla="*/ 41285 h 255600"/>
                  <a:gd name="connsiteX3" fmla="*/ 3593644 w 3593644"/>
                  <a:gd name="connsiteY3" fmla="*/ 255600 h 255600"/>
                  <a:gd name="connsiteX4" fmla="*/ 0 w 3593644"/>
                  <a:gd name="connsiteY4" fmla="*/ 255600 h 255600"/>
                  <a:gd name="connsiteX5" fmla="*/ 0 w 3593644"/>
                  <a:gd name="connsiteY5" fmla="*/ 41286 h 25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93644" h="255600">
                    <a:moveTo>
                      <a:pt x="0" y="41286"/>
                    </a:moveTo>
                    <a:lnTo>
                      <a:pt x="2046380" y="0"/>
                    </a:lnTo>
                    <a:lnTo>
                      <a:pt x="3593643" y="41285"/>
                    </a:lnTo>
                    <a:cubicBezTo>
                      <a:pt x="3593643" y="136536"/>
                      <a:pt x="3593644" y="160349"/>
                      <a:pt x="3593644" y="255600"/>
                    </a:cubicBezTo>
                    <a:lnTo>
                      <a:pt x="0" y="255600"/>
                    </a:lnTo>
                    <a:lnTo>
                      <a:pt x="0" y="41286"/>
                    </a:lnTo>
                    <a:close/>
                  </a:path>
                </a:pathLst>
              </a:custGeom>
              <a:blipFill>
                <a:blip r:embed="rId14" cstate="print">
                  <a:lum bright="-43000"/>
                </a:blip>
                <a:tile tx="0" ty="0" sx="100000" sy="100000" flip="none" algn="tl"/>
              </a:blip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85" name="フリーフォーム 27">
                <a:extLst>
                  <a:ext uri="{FF2B5EF4-FFF2-40B4-BE49-F238E27FC236}">
                    <a16:creationId xmlns:a16="http://schemas.microsoft.com/office/drawing/2014/main" id="{7ADD2D66-BF02-4676-9D19-503CE3081EB7}"/>
                  </a:ext>
                </a:extLst>
              </p:cNvPr>
              <p:cNvSpPr/>
              <p:nvPr/>
            </p:nvSpPr>
            <p:spPr>
              <a:xfrm>
                <a:off x="2243285" y="5628187"/>
                <a:ext cx="1189730" cy="1060845"/>
              </a:xfrm>
              <a:custGeom>
                <a:avLst/>
                <a:gdLst>
                  <a:gd name="connsiteX0" fmla="*/ 0 w 3794078"/>
                  <a:gd name="connsiteY0" fmla="*/ 0 h 3411940"/>
                  <a:gd name="connsiteX1" fmla="*/ 873457 w 3794078"/>
                  <a:gd name="connsiteY1" fmla="*/ 545910 h 3411940"/>
                  <a:gd name="connsiteX2" fmla="*/ 1419367 w 3794078"/>
                  <a:gd name="connsiteY2" fmla="*/ 1255594 h 3411940"/>
                  <a:gd name="connsiteX3" fmla="*/ 1965278 w 3794078"/>
                  <a:gd name="connsiteY3" fmla="*/ 1828800 h 3411940"/>
                  <a:gd name="connsiteX4" fmla="*/ 3166281 w 3794078"/>
                  <a:gd name="connsiteY4" fmla="*/ 2524836 h 3411940"/>
                  <a:gd name="connsiteX5" fmla="*/ 3794078 w 3794078"/>
                  <a:gd name="connsiteY5" fmla="*/ 3411940 h 3411940"/>
                  <a:gd name="connsiteX0" fmla="*/ 0 w 4068972"/>
                  <a:gd name="connsiteY0" fmla="*/ 0 h 3198706"/>
                  <a:gd name="connsiteX1" fmla="*/ 1148351 w 4068972"/>
                  <a:gd name="connsiteY1" fmla="*/ 332676 h 3198706"/>
                  <a:gd name="connsiteX2" fmla="*/ 1694261 w 4068972"/>
                  <a:gd name="connsiteY2" fmla="*/ 1042360 h 3198706"/>
                  <a:gd name="connsiteX3" fmla="*/ 2240172 w 4068972"/>
                  <a:gd name="connsiteY3" fmla="*/ 1615566 h 3198706"/>
                  <a:gd name="connsiteX4" fmla="*/ 3441175 w 4068972"/>
                  <a:gd name="connsiteY4" fmla="*/ 2311602 h 3198706"/>
                  <a:gd name="connsiteX5" fmla="*/ 4068972 w 4068972"/>
                  <a:gd name="connsiteY5" fmla="*/ 3198706 h 3198706"/>
                  <a:gd name="connsiteX0" fmla="*/ 0 w 4068972"/>
                  <a:gd name="connsiteY0" fmla="*/ 0 h 3198706"/>
                  <a:gd name="connsiteX1" fmla="*/ 1000132 w 4068972"/>
                  <a:gd name="connsiteY1" fmla="*/ 428628 h 3198706"/>
                  <a:gd name="connsiteX2" fmla="*/ 1694261 w 4068972"/>
                  <a:gd name="connsiteY2" fmla="*/ 1042360 h 3198706"/>
                  <a:gd name="connsiteX3" fmla="*/ 2240172 w 4068972"/>
                  <a:gd name="connsiteY3" fmla="*/ 1615566 h 3198706"/>
                  <a:gd name="connsiteX4" fmla="*/ 3441175 w 4068972"/>
                  <a:gd name="connsiteY4" fmla="*/ 2311602 h 3198706"/>
                  <a:gd name="connsiteX5" fmla="*/ 4068972 w 4068972"/>
                  <a:gd name="connsiteY5" fmla="*/ 3198706 h 319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68972" h="3198706">
                    <a:moveTo>
                      <a:pt x="0" y="0"/>
                    </a:moveTo>
                    <a:cubicBezTo>
                      <a:pt x="318448" y="168322"/>
                      <a:pt x="717755" y="254901"/>
                      <a:pt x="1000132" y="428628"/>
                    </a:cubicBezTo>
                    <a:cubicBezTo>
                      <a:pt x="1282509" y="602355"/>
                      <a:pt x="1487588" y="844537"/>
                      <a:pt x="1694261" y="1042360"/>
                    </a:cubicBezTo>
                    <a:cubicBezTo>
                      <a:pt x="1900934" y="1240183"/>
                      <a:pt x="1949020" y="1404026"/>
                      <a:pt x="2240172" y="1615566"/>
                    </a:cubicBezTo>
                    <a:cubicBezTo>
                      <a:pt x="2531324" y="1827106"/>
                      <a:pt x="3136375" y="2047745"/>
                      <a:pt x="3441175" y="2311602"/>
                    </a:cubicBezTo>
                    <a:cubicBezTo>
                      <a:pt x="3745975" y="2575459"/>
                      <a:pt x="3907473" y="2887082"/>
                      <a:pt x="4068972" y="3198706"/>
                    </a:cubicBezTo>
                  </a:path>
                </a:pathLst>
              </a:cu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86" name="フリーフォーム 34">
                <a:extLst>
                  <a:ext uri="{FF2B5EF4-FFF2-40B4-BE49-F238E27FC236}">
                    <a16:creationId xmlns:a16="http://schemas.microsoft.com/office/drawing/2014/main" id="{35FE7A05-14C1-4AA1-AB67-DF5EB8F54E13}"/>
                  </a:ext>
                </a:extLst>
              </p:cNvPr>
              <p:cNvSpPr/>
              <p:nvPr/>
            </p:nvSpPr>
            <p:spPr>
              <a:xfrm>
                <a:off x="3027545" y="5505419"/>
                <a:ext cx="299984" cy="777938"/>
              </a:xfrm>
              <a:custGeom>
                <a:avLst/>
                <a:gdLst>
                  <a:gd name="connsiteX0" fmla="*/ 166048 w 752901"/>
                  <a:gd name="connsiteY0" fmla="*/ 2129051 h 2129051"/>
                  <a:gd name="connsiteX1" fmla="*/ 43218 w 752901"/>
                  <a:gd name="connsiteY1" fmla="*/ 1528549 h 2129051"/>
                  <a:gd name="connsiteX2" fmla="*/ 43218 w 752901"/>
                  <a:gd name="connsiteY2" fmla="*/ 1023582 h 2129051"/>
                  <a:gd name="connsiteX3" fmla="*/ 302525 w 752901"/>
                  <a:gd name="connsiteY3" fmla="*/ 395785 h 2129051"/>
                  <a:gd name="connsiteX4" fmla="*/ 752901 w 752901"/>
                  <a:gd name="connsiteY4" fmla="*/ 0 h 2129051"/>
                  <a:gd name="connsiteX0" fmla="*/ 127521 w 714374"/>
                  <a:gd name="connsiteY0" fmla="*/ 2129051 h 2129051"/>
                  <a:gd name="connsiteX1" fmla="*/ 4691 w 714374"/>
                  <a:gd name="connsiteY1" fmla="*/ 1528549 h 2129051"/>
                  <a:gd name="connsiteX2" fmla="*/ 99374 w 714374"/>
                  <a:gd name="connsiteY2" fmla="*/ 940673 h 2129051"/>
                  <a:gd name="connsiteX3" fmla="*/ 263998 w 714374"/>
                  <a:gd name="connsiteY3" fmla="*/ 395785 h 2129051"/>
                  <a:gd name="connsiteX4" fmla="*/ 714374 w 714374"/>
                  <a:gd name="connsiteY4" fmla="*/ 0 h 2129051"/>
                  <a:gd name="connsiteX0" fmla="*/ 127521 w 714374"/>
                  <a:gd name="connsiteY0" fmla="*/ 2129051 h 2129051"/>
                  <a:gd name="connsiteX1" fmla="*/ 4691 w 714374"/>
                  <a:gd name="connsiteY1" fmla="*/ 1528549 h 2129051"/>
                  <a:gd name="connsiteX2" fmla="*/ 99374 w 714374"/>
                  <a:gd name="connsiteY2" fmla="*/ 940673 h 2129051"/>
                  <a:gd name="connsiteX3" fmla="*/ 385125 w 714374"/>
                  <a:gd name="connsiteY3" fmla="*/ 311532 h 2129051"/>
                  <a:gd name="connsiteX4" fmla="*/ 714374 w 714374"/>
                  <a:gd name="connsiteY4" fmla="*/ 0 h 2129051"/>
                  <a:gd name="connsiteX0" fmla="*/ 127521 w 885191"/>
                  <a:gd name="connsiteY0" fmla="*/ 2306851 h 2306851"/>
                  <a:gd name="connsiteX1" fmla="*/ 4691 w 885191"/>
                  <a:gd name="connsiteY1" fmla="*/ 1706349 h 2306851"/>
                  <a:gd name="connsiteX2" fmla="*/ 99374 w 885191"/>
                  <a:gd name="connsiteY2" fmla="*/ 1118473 h 2306851"/>
                  <a:gd name="connsiteX3" fmla="*/ 385125 w 885191"/>
                  <a:gd name="connsiteY3" fmla="*/ 489332 h 2306851"/>
                  <a:gd name="connsiteX4" fmla="*/ 885191 w 885191"/>
                  <a:gd name="connsiteY4" fmla="*/ 0 h 2306851"/>
                  <a:gd name="connsiteX0" fmla="*/ 254138 w 903279"/>
                  <a:gd name="connsiteY0" fmla="*/ 2306851 h 2306851"/>
                  <a:gd name="connsiteX1" fmla="*/ 22779 w 903279"/>
                  <a:gd name="connsiteY1" fmla="*/ 1706349 h 2306851"/>
                  <a:gd name="connsiteX2" fmla="*/ 117462 w 903279"/>
                  <a:gd name="connsiteY2" fmla="*/ 1118473 h 2306851"/>
                  <a:gd name="connsiteX3" fmla="*/ 403213 w 903279"/>
                  <a:gd name="connsiteY3" fmla="*/ 489332 h 2306851"/>
                  <a:gd name="connsiteX4" fmla="*/ 903279 w 903279"/>
                  <a:gd name="connsiteY4" fmla="*/ 0 h 2306851"/>
                  <a:gd name="connsiteX0" fmla="*/ 254138 w 903279"/>
                  <a:gd name="connsiteY0" fmla="*/ 2306851 h 2306851"/>
                  <a:gd name="connsiteX1" fmla="*/ 22779 w 903279"/>
                  <a:gd name="connsiteY1" fmla="*/ 1706349 h 2306851"/>
                  <a:gd name="connsiteX2" fmla="*/ 117462 w 903279"/>
                  <a:gd name="connsiteY2" fmla="*/ 1118473 h 2306851"/>
                  <a:gd name="connsiteX3" fmla="*/ 549202 w 903279"/>
                  <a:gd name="connsiteY3" fmla="*/ 489332 h 2306851"/>
                  <a:gd name="connsiteX4" fmla="*/ 903279 w 903279"/>
                  <a:gd name="connsiteY4" fmla="*/ 0 h 2306851"/>
                  <a:gd name="connsiteX0" fmla="*/ 241194 w 890335"/>
                  <a:gd name="connsiteY0" fmla="*/ 2306851 h 2306851"/>
                  <a:gd name="connsiteX1" fmla="*/ 9835 w 890335"/>
                  <a:gd name="connsiteY1" fmla="*/ 1706349 h 2306851"/>
                  <a:gd name="connsiteX2" fmla="*/ 182181 w 890335"/>
                  <a:gd name="connsiteY2" fmla="*/ 1118473 h 2306851"/>
                  <a:gd name="connsiteX3" fmla="*/ 536258 w 890335"/>
                  <a:gd name="connsiteY3" fmla="*/ 489332 h 2306851"/>
                  <a:gd name="connsiteX4" fmla="*/ 890335 w 890335"/>
                  <a:gd name="connsiteY4" fmla="*/ 0 h 2306851"/>
                  <a:gd name="connsiteX0" fmla="*/ 241194 w 890335"/>
                  <a:gd name="connsiteY0" fmla="*/ 2306851 h 2306851"/>
                  <a:gd name="connsiteX1" fmla="*/ 9835 w 890335"/>
                  <a:gd name="connsiteY1" fmla="*/ 1706349 h 2306851"/>
                  <a:gd name="connsiteX2" fmla="*/ 182181 w 890335"/>
                  <a:gd name="connsiteY2" fmla="*/ 1118473 h 2306851"/>
                  <a:gd name="connsiteX3" fmla="*/ 890335 w 890335"/>
                  <a:gd name="connsiteY3" fmla="*/ 0 h 2306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0335" h="2306851">
                    <a:moveTo>
                      <a:pt x="241194" y="2306851"/>
                    </a:moveTo>
                    <a:cubicBezTo>
                      <a:pt x="190015" y="2098722"/>
                      <a:pt x="19670" y="1904412"/>
                      <a:pt x="9835" y="1706349"/>
                    </a:cubicBezTo>
                    <a:cubicBezTo>
                      <a:pt x="0" y="1508286"/>
                      <a:pt x="35431" y="1402865"/>
                      <a:pt x="182181" y="1118473"/>
                    </a:cubicBezTo>
                    <a:cubicBezTo>
                      <a:pt x="328931" y="834082"/>
                      <a:pt x="742803" y="233015"/>
                      <a:pt x="890335" y="0"/>
                    </a:cubicBezTo>
                  </a:path>
                </a:pathLst>
              </a:cu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213" name="グループ化 53">
              <a:extLst>
                <a:ext uri="{FF2B5EF4-FFF2-40B4-BE49-F238E27FC236}">
                  <a16:creationId xmlns:a16="http://schemas.microsoft.com/office/drawing/2014/main" id="{4B81EC1E-95D4-4326-8951-4A71EFC09109}"/>
                </a:ext>
              </a:extLst>
            </p:cNvPr>
            <p:cNvGrpSpPr/>
            <p:nvPr/>
          </p:nvGrpSpPr>
          <p:grpSpPr>
            <a:xfrm>
              <a:off x="673745" y="5884085"/>
              <a:ext cx="928651" cy="362703"/>
              <a:chOff x="2929805" y="4529716"/>
              <a:chExt cx="2829172" cy="932004"/>
            </a:xfrm>
            <a:solidFill>
              <a:srgbClr val="3399FF"/>
            </a:solidFill>
          </p:grpSpPr>
          <p:sp>
            <p:nvSpPr>
              <p:cNvPr id="214" name="フリーフォーム 28">
                <a:extLst>
                  <a:ext uri="{FF2B5EF4-FFF2-40B4-BE49-F238E27FC236}">
                    <a16:creationId xmlns:a16="http://schemas.microsoft.com/office/drawing/2014/main" id="{4F4BDB26-6FAE-47C4-85FA-522EA2101916}"/>
                  </a:ext>
                </a:extLst>
              </p:cNvPr>
              <p:cNvSpPr/>
              <p:nvPr/>
            </p:nvSpPr>
            <p:spPr>
              <a:xfrm>
                <a:off x="2929805" y="4584364"/>
                <a:ext cx="424027" cy="789411"/>
              </a:xfrm>
              <a:custGeom>
                <a:avLst/>
                <a:gdLst>
                  <a:gd name="connsiteX0" fmla="*/ 19878 w 576469"/>
                  <a:gd name="connsiteY0" fmla="*/ 0 h 1371600"/>
                  <a:gd name="connsiteX1" fmla="*/ 0 w 576469"/>
                  <a:gd name="connsiteY1" fmla="*/ 824948 h 1371600"/>
                  <a:gd name="connsiteX2" fmla="*/ 566530 w 576469"/>
                  <a:gd name="connsiteY2" fmla="*/ 1371600 h 1371600"/>
                  <a:gd name="connsiteX3" fmla="*/ 576469 w 576469"/>
                  <a:gd name="connsiteY3" fmla="*/ 536713 h 1371600"/>
                  <a:gd name="connsiteX4" fmla="*/ 19878 w 576469"/>
                  <a:gd name="connsiteY4" fmla="*/ 0 h 1371600"/>
                  <a:gd name="connsiteX0" fmla="*/ 19878 w 570853"/>
                  <a:gd name="connsiteY0" fmla="*/ 0 h 1371600"/>
                  <a:gd name="connsiteX1" fmla="*/ 0 w 570853"/>
                  <a:gd name="connsiteY1" fmla="*/ 824948 h 1371600"/>
                  <a:gd name="connsiteX2" fmla="*/ 566530 w 570853"/>
                  <a:gd name="connsiteY2" fmla="*/ 1371600 h 1371600"/>
                  <a:gd name="connsiteX3" fmla="*/ 570853 w 570853"/>
                  <a:gd name="connsiteY3" fmla="*/ 571295 h 1371600"/>
                  <a:gd name="connsiteX4" fmla="*/ 19878 w 570853"/>
                  <a:gd name="connsiteY4" fmla="*/ 0 h 1371600"/>
                  <a:gd name="connsiteX0" fmla="*/ 19878 w 571594"/>
                  <a:gd name="connsiteY0" fmla="*/ 0 h 1371600"/>
                  <a:gd name="connsiteX1" fmla="*/ 0 w 571594"/>
                  <a:gd name="connsiteY1" fmla="*/ 824948 h 1371600"/>
                  <a:gd name="connsiteX2" fmla="*/ 566530 w 571594"/>
                  <a:gd name="connsiteY2" fmla="*/ 1371600 h 1371600"/>
                  <a:gd name="connsiteX3" fmla="*/ 571594 w 571594"/>
                  <a:gd name="connsiteY3" fmla="*/ 914400 h 1371600"/>
                  <a:gd name="connsiteX4" fmla="*/ 19878 w 571594"/>
                  <a:gd name="connsiteY4" fmla="*/ 0 h 1371600"/>
                  <a:gd name="connsiteX0" fmla="*/ 0 w 571597"/>
                  <a:gd name="connsiteY0" fmla="*/ 0 h 971550"/>
                  <a:gd name="connsiteX1" fmla="*/ 3 w 571597"/>
                  <a:gd name="connsiteY1" fmla="*/ 424898 h 971550"/>
                  <a:gd name="connsiteX2" fmla="*/ 566533 w 571597"/>
                  <a:gd name="connsiteY2" fmla="*/ 971550 h 971550"/>
                  <a:gd name="connsiteX3" fmla="*/ 571597 w 571597"/>
                  <a:gd name="connsiteY3" fmla="*/ 514350 h 971550"/>
                  <a:gd name="connsiteX4" fmla="*/ 0 w 571597"/>
                  <a:gd name="connsiteY4" fmla="*/ 0 h 971550"/>
                  <a:gd name="connsiteX0" fmla="*/ 0 w 571597"/>
                  <a:gd name="connsiteY0" fmla="*/ 0 h 1028700"/>
                  <a:gd name="connsiteX1" fmla="*/ 3 w 571597"/>
                  <a:gd name="connsiteY1" fmla="*/ 482048 h 1028700"/>
                  <a:gd name="connsiteX2" fmla="*/ 566533 w 571597"/>
                  <a:gd name="connsiteY2" fmla="*/ 1028700 h 1028700"/>
                  <a:gd name="connsiteX3" fmla="*/ 571597 w 571597"/>
                  <a:gd name="connsiteY3" fmla="*/ 571500 h 1028700"/>
                  <a:gd name="connsiteX4" fmla="*/ 0 w 571597"/>
                  <a:gd name="connsiteY4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97" h="1028700">
                    <a:moveTo>
                      <a:pt x="0" y="0"/>
                    </a:moveTo>
                    <a:cubicBezTo>
                      <a:pt x="1" y="141633"/>
                      <a:pt x="2" y="340415"/>
                      <a:pt x="3" y="482048"/>
                    </a:cubicBezTo>
                    <a:lnTo>
                      <a:pt x="566533" y="1028700"/>
                    </a:lnTo>
                    <a:lnTo>
                      <a:pt x="571597" y="5715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215" name="平行四辺形 29">
                <a:extLst>
                  <a:ext uri="{FF2B5EF4-FFF2-40B4-BE49-F238E27FC236}">
                    <a16:creationId xmlns:a16="http://schemas.microsoft.com/office/drawing/2014/main" id="{D44E24F1-19F5-4F72-AB3A-E98254075A45}"/>
                  </a:ext>
                </a:extLst>
              </p:cNvPr>
              <p:cNvSpPr/>
              <p:nvPr/>
            </p:nvSpPr>
            <p:spPr>
              <a:xfrm rot="203605" flipH="1">
                <a:off x="4080740" y="4650868"/>
                <a:ext cx="1635540" cy="605756"/>
              </a:xfrm>
              <a:prstGeom prst="parallelogram">
                <a:avLst>
                  <a:gd name="adj" fmla="val 71639"/>
                </a:avLst>
              </a:prstGeom>
              <a:grpFill/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216" name="正方形/長方形 30">
                <a:extLst>
                  <a:ext uri="{FF2B5EF4-FFF2-40B4-BE49-F238E27FC236}">
                    <a16:creationId xmlns:a16="http://schemas.microsoft.com/office/drawing/2014/main" id="{F6F4E971-4C3F-4CED-ACED-E145024792B9}"/>
                  </a:ext>
                </a:extLst>
              </p:cNvPr>
              <p:cNvSpPr/>
              <p:nvPr/>
            </p:nvSpPr>
            <p:spPr>
              <a:xfrm rot="667506">
                <a:off x="4518565" y="5219139"/>
                <a:ext cx="1240412" cy="242581"/>
              </a:xfrm>
              <a:prstGeom prst="rect">
                <a:avLst/>
              </a:prstGeom>
              <a:grpFill/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217" name="平行四辺形 31">
                <a:extLst>
                  <a:ext uri="{FF2B5EF4-FFF2-40B4-BE49-F238E27FC236}">
                    <a16:creationId xmlns:a16="http://schemas.microsoft.com/office/drawing/2014/main" id="{63E27D96-F55E-4809-BEA7-D3CCC3592B80}"/>
                  </a:ext>
                </a:extLst>
              </p:cNvPr>
              <p:cNvSpPr/>
              <p:nvPr/>
            </p:nvSpPr>
            <p:spPr>
              <a:xfrm flipH="1">
                <a:off x="2929805" y="4529716"/>
                <a:ext cx="1574965" cy="605756"/>
              </a:xfrm>
              <a:prstGeom prst="parallelogram">
                <a:avLst>
                  <a:gd name="adj" fmla="val 71639"/>
                </a:avLst>
              </a:prstGeom>
              <a:grpFill/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218" name="正方形/長方形 32">
                <a:extLst>
                  <a:ext uri="{FF2B5EF4-FFF2-40B4-BE49-F238E27FC236}">
                    <a16:creationId xmlns:a16="http://schemas.microsoft.com/office/drawing/2014/main" id="{A6C125FC-9DBB-4970-97CA-C40227418964}"/>
                  </a:ext>
                </a:extLst>
              </p:cNvPr>
              <p:cNvSpPr/>
              <p:nvPr/>
            </p:nvSpPr>
            <p:spPr>
              <a:xfrm>
                <a:off x="3353835" y="5135475"/>
                <a:ext cx="1150935" cy="218265"/>
              </a:xfrm>
              <a:prstGeom prst="rect">
                <a:avLst/>
              </a:prstGeom>
              <a:grpFill/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219" name="グループ化 56">
              <a:extLst>
                <a:ext uri="{FF2B5EF4-FFF2-40B4-BE49-F238E27FC236}">
                  <a16:creationId xmlns:a16="http://schemas.microsoft.com/office/drawing/2014/main" id="{540D2854-7029-4852-838C-237401E89E93}"/>
                </a:ext>
              </a:extLst>
            </p:cNvPr>
            <p:cNvGrpSpPr/>
            <p:nvPr/>
          </p:nvGrpSpPr>
          <p:grpSpPr>
            <a:xfrm>
              <a:off x="240325" y="5303887"/>
              <a:ext cx="219070" cy="471477"/>
              <a:chOff x="1657719" y="3058115"/>
              <a:chExt cx="667405" cy="1211510"/>
            </a:xfrm>
          </p:grpSpPr>
          <p:sp>
            <p:nvSpPr>
              <p:cNvPr id="220" name="フリーフォーム 33">
                <a:extLst>
                  <a:ext uri="{FF2B5EF4-FFF2-40B4-BE49-F238E27FC236}">
                    <a16:creationId xmlns:a16="http://schemas.microsoft.com/office/drawing/2014/main" id="{80F94435-6177-4518-B97C-F5F98AFDB0DE}"/>
                  </a:ext>
                </a:extLst>
              </p:cNvPr>
              <p:cNvSpPr/>
              <p:nvPr/>
            </p:nvSpPr>
            <p:spPr>
              <a:xfrm>
                <a:off x="1657719" y="3058115"/>
                <a:ext cx="302878" cy="605755"/>
              </a:xfrm>
              <a:custGeom>
                <a:avLst/>
                <a:gdLst>
                  <a:gd name="connsiteX0" fmla="*/ 19878 w 576469"/>
                  <a:gd name="connsiteY0" fmla="*/ 0 h 1371600"/>
                  <a:gd name="connsiteX1" fmla="*/ 0 w 576469"/>
                  <a:gd name="connsiteY1" fmla="*/ 824948 h 1371600"/>
                  <a:gd name="connsiteX2" fmla="*/ 566530 w 576469"/>
                  <a:gd name="connsiteY2" fmla="*/ 1371600 h 1371600"/>
                  <a:gd name="connsiteX3" fmla="*/ 576469 w 576469"/>
                  <a:gd name="connsiteY3" fmla="*/ 536713 h 1371600"/>
                  <a:gd name="connsiteX4" fmla="*/ 19878 w 576469"/>
                  <a:gd name="connsiteY4" fmla="*/ 0 h 1371600"/>
                  <a:gd name="connsiteX0" fmla="*/ 19878 w 570853"/>
                  <a:gd name="connsiteY0" fmla="*/ 0 h 1371600"/>
                  <a:gd name="connsiteX1" fmla="*/ 0 w 570853"/>
                  <a:gd name="connsiteY1" fmla="*/ 824948 h 1371600"/>
                  <a:gd name="connsiteX2" fmla="*/ 566530 w 570853"/>
                  <a:gd name="connsiteY2" fmla="*/ 1371600 h 1371600"/>
                  <a:gd name="connsiteX3" fmla="*/ 570853 w 570853"/>
                  <a:gd name="connsiteY3" fmla="*/ 571295 h 1371600"/>
                  <a:gd name="connsiteX4" fmla="*/ 19878 w 570853"/>
                  <a:gd name="connsiteY4" fmla="*/ 0 h 1371600"/>
                  <a:gd name="connsiteX0" fmla="*/ 19878 w 571594"/>
                  <a:gd name="connsiteY0" fmla="*/ 0 h 1371600"/>
                  <a:gd name="connsiteX1" fmla="*/ 0 w 571594"/>
                  <a:gd name="connsiteY1" fmla="*/ 824948 h 1371600"/>
                  <a:gd name="connsiteX2" fmla="*/ 566530 w 571594"/>
                  <a:gd name="connsiteY2" fmla="*/ 1371600 h 1371600"/>
                  <a:gd name="connsiteX3" fmla="*/ 571594 w 571594"/>
                  <a:gd name="connsiteY3" fmla="*/ 914400 h 1371600"/>
                  <a:gd name="connsiteX4" fmla="*/ 19878 w 571594"/>
                  <a:gd name="connsiteY4" fmla="*/ 0 h 1371600"/>
                  <a:gd name="connsiteX0" fmla="*/ 0 w 571597"/>
                  <a:gd name="connsiteY0" fmla="*/ 0 h 971550"/>
                  <a:gd name="connsiteX1" fmla="*/ 3 w 571597"/>
                  <a:gd name="connsiteY1" fmla="*/ 424898 h 971550"/>
                  <a:gd name="connsiteX2" fmla="*/ 566533 w 571597"/>
                  <a:gd name="connsiteY2" fmla="*/ 971550 h 971550"/>
                  <a:gd name="connsiteX3" fmla="*/ 571597 w 571597"/>
                  <a:gd name="connsiteY3" fmla="*/ 514350 h 971550"/>
                  <a:gd name="connsiteX4" fmla="*/ 0 w 571597"/>
                  <a:gd name="connsiteY4" fmla="*/ 0 h 971550"/>
                  <a:gd name="connsiteX0" fmla="*/ 0 w 571597"/>
                  <a:gd name="connsiteY0" fmla="*/ 0 h 1028700"/>
                  <a:gd name="connsiteX1" fmla="*/ 3 w 571597"/>
                  <a:gd name="connsiteY1" fmla="*/ 482048 h 1028700"/>
                  <a:gd name="connsiteX2" fmla="*/ 566533 w 571597"/>
                  <a:gd name="connsiteY2" fmla="*/ 1028700 h 1028700"/>
                  <a:gd name="connsiteX3" fmla="*/ 571597 w 571597"/>
                  <a:gd name="connsiteY3" fmla="*/ 571500 h 1028700"/>
                  <a:gd name="connsiteX4" fmla="*/ 0 w 571597"/>
                  <a:gd name="connsiteY4" fmla="*/ 0 h 1028700"/>
                  <a:gd name="connsiteX0" fmla="*/ 2 w 571599"/>
                  <a:gd name="connsiteY0" fmla="*/ 0 h 1028700"/>
                  <a:gd name="connsiteX1" fmla="*/ 2 w 571599"/>
                  <a:gd name="connsiteY1" fmla="*/ 514350 h 1028700"/>
                  <a:gd name="connsiteX2" fmla="*/ 566535 w 571599"/>
                  <a:gd name="connsiteY2" fmla="*/ 1028700 h 1028700"/>
                  <a:gd name="connsiteX3" fmla="*/ 571599 w 571599"/>
                  <a:gd name="connsiteY3" fmla="*/ 571500 h 1028700"/>
                  <a:gd name="connsiteX4" fmla="*/ 2 w 571599"/>
                  <a:gd name="connsiteY4" fmla="*/ 0 h 1028700"/>
                  <a:gd name="connsiteX0" fmla="*/ 0 w 571597"/>
                  <a:gd name="connsiteY0" fmla="*/ 0 h 1028700"/>
                  <a:gd name="connsiteX1" fmla="*/ 1 w 571597"/>
                  <a:gd name="connsiteY1" fmla="*/ 587829 h 1028700"/>
                  <a:gd name="connsiteX2" fmla="*/ 566533 w 571597"/>
                  <a:gd name="connsiteY2" fmla="*/ 1028700 h 1028700"/>
                  <a:gd name="connsiteX3" fmla="*/ 571597 w 571597"/>
                  <a:gd name="connsiteY3" fmla="*/ 571500 h 1028700"/>
                  <a:gd name="connsiteX4" fmla="*/ 0 w 571597"/>
                  <a:gd name="connsiteY4" fmla="*/ 0 h 1028700"/>
                  <a:gd name="connsiteX0" fmla="*/ 0 w 571597"/>
                  <a:gd name="connsiteY0" fmla="*/ 0 h 1028700"/>
                  <a:gd name="connsiteX1" fmla="*/ 1 w 571597"/>
                  <a:gd name="connsiteY1" fmla="*/ 587829 h 1028700"/>
                  <a:gd name="connsiteX2" fmla="*/ 566533 w 571597"/>
                  <a:gd name="connsiteY2" fmla="*/ 1028700 h 1028700"/>
                  <a:gd name="connsiteX3" fmla="*/ 571597 w 571597"/>
                  <a:gd name="connsiteY3" fmla="*/ 440871 h 1028700"/>
                  <a:gd name="connsiteX4" fmla="*/ 0 w 571597"/>
                  <a:gd name="connsiteY4" fmla="*/ 0 h 1028700"/>
                  <a:gd name="connsiteX0" fmla="*/ 2 w 571599"/>
                  <a:gd name="connsiteY0" fmla="*/ 0 h 1028700"/>
                  <a:gd name="connsiteX1" fmla="*/ 2 w 571599"/>
                  <a:gd name="connsiteY1" fmla="*/ 514350 h 1028700"/>
                  <a:gd name="connsiteX2" fmla="*/ 566535 w 571599"/>
                  <a:gd name="connsiteY2" fmla="*/ 1028700 h 1028700"/>
                  <a:gd name="connsiteX3" fmla="*/ 571599 w 571599"/>
                  <a:gd name="connsiteY3" fmla="*/ 440871 h 1028700"/>
                  <a:gd name="connsiteX4" fmla="*/ 2 w 571599"/>
                  <a:gd name="connsiteY4" fmla="*/ 0 h 1028700"/>
                  <a:gd name="connsiteX0" fmla="*/ 0 w 571599"/>
                  <a:gd name="connsiteY0" fmla="*/ 0 h 1028700"/>
                  <a:gd name="connsiteX1" fmla="*/ 0 w 571599"/>
                  <a:gd name="connsiteY1" fmla="*/ 514350 h 1028700"/>
                  <a:gd name="connsiteX2" fmla="*/ 566533 w 571599"/>
                  <a:gd name="connsiteY2" fmla="*/ 1028700 h 1028700"/>
                  <a:gd name="connsiteX3" fmla="*/ 571599 w 571599"/>
                  <a:gd name="connsiteY3" fmla="*/ 514350 h 1028700"/>
                  <a:gd name="connsiteX4" fmla="*/ 0 w 571599"/>
                  <a:gd name="connsiteY4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99" h="1028700">
                    <a:moveTo>
                      <a:pt x="0" y="0"/>
                    </a:moveTo>
                    <a:cubicBezTo>
                      <a:pt x="1" y="141633"/>
                      <a:pt x="-1" y="372717"/>
                      <a:pt x="0" y="514350"/>
                    </a:cubicBezTo>
                    <a:lnTo>
                      <a:pt x="566533" y="1028700"/>
                    </a:lnTo>
                    <a:cubicBezTo>
                      <a:pt x="568222" y="857250"/>
                      <a:pt x="569910" y="685800"/>
                      <a:pt x="571599" y="5143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99FF"/>
              </a:soli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221" name="フリーフォーム 35">
                <a:extLst>
                  <a:ext uri="{FF2B5EF4-FFF2-40B4-BE49-F238E27FC236}">
                    <a16:creationId xmlns:a16="http://schemas.microsoft.com/office/drawing/2014/main" id="{C9324DAF-C879-41E8-A526-AEF1D06C36D5}"/>
                  </a:ext>
                </a:extLst>
              </p:cNvPr>
              <p:cNvSpPr/>
              <p:nvPr/>
            </p:nvSpPr>
            <p:spPr>
              <a:xfrm>
                <a:off x="1960597" y="3360992"/>
                <a:ext cx="364527" cy="908633"/>
              </a:xfrm>
              <a:custGeom>
                <a:avLst/>
                <a:gdLst>
                  <a:gd name="connsiteX0" fmla="*/ 19878 w 576469"/>
                  <a:gd name="connsiteY0" fmla="*/ 0 h 1371600"/>
                  <a:gd name="connsiteX1" fmla="*/ 0 w 576469"/>
                  <a:gd name="connsiteY1" fmla="*/ 824948 h 1371600"/>
                  <a:gd name="connsiteX2" fmla="*/ 566530 w 576469"/>
                  <a:gd name="connsiteY2" fmla="*/ 1371600 h 1371600"/>
                  <a:gd name="connsiteX3" fmla="*/ 576469 w 576469"/>
                  <a:gd name="connsiteY3" fmla="*/ 536713 h 1371600"/>
                  <a:gd name="connsiteX4" fmla="*/ 19878 w 576469"/>
                  <a:gd name="connsiteY4" fmla="*/ 0 h 1371600"/>
                  <a:gd name="connsiteX0" fmla="*/ 19878 w 570853"/>
                  <a:gd name="connsiteY0" fmla="*/ 0 h 1371600"/>
                  <a:gd name="connsiteX1" fmla="*/ 0 w 570853"/>
                  <a:gd name="connsiteY1" fmla="*/ 824948 h 1371600"/>
                  <a:gd name="connsiteX2" fmla="*/ 566530 w 570853"/>
                  <a:gd name="connsiteY2" fmla="*/ 1371600 h 1371600"/>
                  <a:gd name="connsiteX3" fmla="*/ 570853 w 570853"/>
                  <a:gd name="connsiteY3" fmla="*/ 571295 h 1371600"/>
                  <a:gd name="connsiteX4" fmla="*/ 19878 w 570853"/>
                  <a:gd name="connsiteY4" fmla="*/ 0 h 1371600"/>
                  <a:gd name="connsiteX0" fmla="*/ 19878 w 571594"/>
                  <a:gd name="connsiteY0" fmla="*/ 0 h 1371600"/>
                  <a:gd name="connsiteX1" fmla="*/ 0 w 571594"/>
                  <a:gd name="connsiteY1" fmla="*/ 824948 h 1371600"/>
                  <a:gd name="connsiteX2" fmla="*/ 566530 w 571594"/>
                  <a:gd name="connsiteY2" fmla="*/ 1371600 h 1371600"/>
                  <a:gd name="connsiteX3" fmla="*/ 571594 w 571594"/>
                  <a:gd name="connsiteY3" fmla="*/ 914400 h 1371600"/>
                  <a:gd name="connsiteX4" fmla="*/ 19878 w 571594"/>
                  <a:gd name="connsiteY4" fmla="*/ 0 h 1371600"/>
                  <a:gd name="connsiteX0" fmla="*/ 0 w 571597"/>
                  <a:gd name="connsiteY0" fmla="*/ 0 h 971550"/>
                  <a:gd name="connsiteX1" fmla="*/ 3 w 571597"/>
                  <a:gd name="connsiteY1" fmla="*/ 424898 h 971550"/>
                  <a:gd name="connsiteX2" fmla="*/ 566533 w 571597"/>
                  <a:gd name="connsiteY2" fmla="*/ 971550 h 971550"/>
                  <a:gd name="connsiteX3" fmla="*/ 571597 w 571597"/>
                  <a:gd name="connsiteY3" fmla="*/ 514350 h 971550"/>
                  <a:gd name="connsiteX4" fmla="*/ 0 w 571597"/>
                  <a:gd name="connsiteY4" fmla="*/ 0 h 971550"/>
                  <a:gd name="connsiteX0" fmla="*/ 0 w 571597"/>
                  <a:gd name="connsiteY0" fmla="*/ 0 h 1028700"/>
                  <a:gd name="connsiteX1" fmla="*/ 3 w 571597"/>
                  <a:gd name="connsiteY1" fmla="*/ 482048 h 1028700"/>
                  <a:gd name="connsiteX2" fmla="*/ 566533 w 571597"/>
                  <a:gd name="connsiteY2" fmla="*/ 1028700 h 1028700"/>
                  <a:gd name="connsiteX3" fmla="*/ 571597 w 571597"/>
                  <a:gd name="connsiteY3" fmla="*/ 571500 h 1028700"/>
                  <a:gd name="connsiteX4" fmla="*/ 0 w 571597"/>
                  <a:gd name="connsiteY4" fmla="*/ 0 h 1028700"/>
                  <a:gd name="connsiteX0" fmla="*/ 2 w 571599"/>
                  <a:gd name="connsiteY0" fmla="*/ 0 h 1028700"/>
                  <a:gd name="connsiteX1" fmla="*/ 2 w 571599"/>
                  <a:gd name="connsiteY1" fmla="*/ 514350 h 1028700"/>
                  <a:gd name="connsiteX2" fmla="*/ 566535 w 571599"/>
                  <a:gd name="connsiteY2" fmla="*/ 1028700 h 1028700"/>
                  <a:gd name="connsiteX3" fmla="*/ 571599 w 571599"/>
                  <a:gd name="connsiteY3" fmla="*/ 571500 h 1028700"/>
                  <a:gd name="connsiteX4" fmla="*/ 2 w 571599"/>
                  <a:gd name="connsiteY4" fmla="*/ 0 h 1028700"/>
                  <a:gd name="connsiteX0" fmla="*/ 0 w 571597"/>
                  <a:gd name="connsiteY0" fmla="*/ 0 h 1028700"/>
                  <a:gd name="connsiteX1" fmla="*/ 1 w 571597"/>
                  <a:gd name="connsiteY1" fmla="*/ 587829 h 1028700"/>
                  <a:gd name="connsiteX2" fmla="*/ 566533 w 571597"/>
                  <a:gd name="connsiteY2" fmla="*/ 1028700 h 1028700"/>
                  <a:gd name="connsiteX3" fmla="*/ 571597 w 571597"/>
                  <a:gd name="connsiteY3" fmla="*/ 571500 h 1028700"/>
                  <a:gd name="connsiteX4" fmla="*/ 0 w 571597"/>
                  <a:gd name="connsiteY4" fmla="*/ 0 h 1028700"/>
                  <a:gd name="connsiteX0" fmla="*/ 0 w 571597"/>
                  <a:gd name="connsiteY0" fmla="*/ 0 h 1028700"/>
                  <a:gd name="connsiteX1" fmla="*/ 1 w 571597"/>
                  <a:gd name="connsiteY1" fmla="*/ 587829 h 1028700"/>
                  <a:gd name="connsiteX2" fmla="*/ 566533 w 571597"/>
                  <a:gd name="connsiteY2" fmla="*/ 1028700 h 1028700"/>
                  <a:gd name="connsiteX3" fmla="*/ 571597 w 571597"/>
                  <a:gd name="connsiteY3" fmla="*/ 440871 h 1028700"/>
                  <a:gd name="connsiteX4" fmla="*/ 0 w 571597"/>
                  <a:gd name="connsiteY4" fmla="*/ 0 h 1028700"/>
                  <a:gd name="connsiteX0" fmla="*/ 2 w 571599"/>
                  <a:gd name="connsiteY0" fmla="*/ 0 h 1028700"/>
                  <a:gd name="connsiteX1" fmla="*/ 2 w 571599"/>
                  <a:gd name="connsiteY1" fmla="*/ 514350 h 1028700"/>
                  <a:gd name="connsiteX2" fmla="*/ 566535 w 571599"/>
                  <a:gd name="connsiteY2" fmla="*/ 1028700 h 1028700"/>
                  <a:gd name="connsiteX3" fmla="*/ 571599 w 571599"/>
                  <a:gd name="connsiteY3" fmla="*/ 440871 h 1028700"/>
                  <a:gd name="connsiteX4" fmla="*/ 2 w 571599"/>
                  <a:gd name="connsiteY4" fmla="*/ 0 h 1028700"/>
                  <a:gd name="connsiteX0" fmla="*/ 0 w 571599"/>
                  <a:gd name="connsiteY0" fmla="*/ 0 h 1028700"/>
                  <a:gd name="connsiteX1" fmla="*/ 0 w 571599"/>
                  <a:gd name="connsiteY1" fmla="*/ 514350 h 1028700"/>
                  <a:gd name="connsiteX2" fmla="*/ 566533 w 571599"/>
                  <a:gd name="connsiteY2" fmla="*/ 1028700 h 1028700"/>
                  <a:gd name="connsiteX3" fmla="*/ 571599 w 571599"/>
                  <a:gd name="connsiteY3" fmla="*/ 514350 h 1028700"/>
                  <a:gd name="connsiteX4" fmla="*/ 0 w 571599"/>
                  <a:gd name="connsiteY4" fmla="*/ 0 h 1028700"/>
                  <a:gd name="connsiteX0" fmla="*/ 2 w 571601"/>
                  <a:gd name="connsiteY0" fmla="*/ 0 h 1028700"/>
                  <a:gd name="connsiteX1" fmla="*/ 1 w 571601"/>
                  <a:gd name="connsiteY1" fmla="*/ 308610 h 1028700"/>
                  <a:gd name="connsiteX2" fmla="*/ 566535 w 571601"/>
                  <a:gd name="connsiteY2" fmla="*/ 1028700 h 1028700"/>
                  <a:gd name="connsiteX3" fmla="*/ 571601 w 571601"/>
                  <a:gd name="connsiteY3" fmla="*/ 514350 h 1028700"/>
                  <a:gd name="connsiteX4" fmla="*/ 2 w 571601"/>
                  <a:gd name="connsiteY4" fmla="*/ 0 h 1028700"/>
                  <a:gd name="connsiteX0" fmla="*/ 1 w 571601"/>
                  <a:gd name="connsiteY0" fmla="*/ 0 h 1337310"/>
                  <a:gd name="connsiteX1" fmla="*/ 1 w 571601"/>
                  <a:gd name="connsiteY1" fmla="*/ 617220 h 1337310"/>
                  <a:gd name="connsiteX2" fmla="*/ 566535 w 571601"/>
                  <a:gd name="connsiteY2" fmla="*/ 1337310 h 1337310"/>
                  <a:gd name="connsiteX3" fmla="*/ 571601 w 571601"/>
                  <a:gd name="connsiteY3" fmla="*/ 822960 h 1337310"/>
                  <a:gd name="connsiteX4" fmla="*/ 1 w 571601"/>
                  <a:gd name="connsiteY4" fmla="*/ 0 h 1337310"/>
                  <a:gd name="connsiteX0" fmla="*/ 1 w 573291"/>
                  <a:gd name="connsiteY0" fmla="*/ 0 h 1543050"/>
                  <a:gd name="connsiteX1" fmla="*/ 1 w 573291"/>
                  <a:gd name="connsiteY1" fmla="*/ 617220 h 1543050"/>
                  <a:gd name="connsiteX2" fmla="*/ 571601 w 573291"/>
                  <a:gd name="connsiteY2" fmla="*/ 1543050 h 1543050"/>
                  <a:gd name="connsiteX3" fmla="*/ 571601 w 573291"/>
                  <a:gd name="connsiteY3" fmla="*/ 822960 h 1543050"/>
                  <a:gd name="connsiteX4" fmla="*/ 1 w 573291"/>
                  <a:gd name="connsiteY4" fmla="*/ 0 h 1543050"/>
                  <a:gd name="connsiteX0" fmla="*/ 2 w 573291"/>
                  <a:gd name="connsiteY0" fmla="*/ 0 h 1543050"/>
                  <a:gd name="connsiteX1" fmla="*/ 1 w 573291"/>
                  <a:gd name="connsiteY1" fmla="*/ 925830 h 1543050"/>
                  <a:gd name="connsiteX2" fmla="*/ 571602 w 573291"/>
                  <a:gd name="connsiteY2" fmla="*/ 1543050 h 1543050"/>
                  <a:gd name="connsiteX3" fmla="*/ 571602 w 573291"/>
                  <a:gd name="connsiteY3" fmla="*/ 822960 h 1543050"/>
                  <a:gd name="connsiteX4" fmla="*/ 2 w 573291"/>
                  <a:gd name="connsiteY4" fmla="*/ 0 h 1543050"/>
                  <a:gd name="connsiteX0" fmla="*/ 3 w 573291"/>
                  <a:gd name="connsiteY0" fmla="*/ 0 h 1234440"/>
                  <a:gd name="connsiteX1" fmla="*/ 1 w 573291"/>
                  <a:gd name="connsiteY1" fmla="*/ 617220 h 1234440"/>
                  <a:gd name="connsiteX2" fmla="*/ 571602 w 573291"/>
                  <a:gd name="connsiteY2" fmla="*/ 1234440 h 1234440"/>
                  <a:gd name="connsiteX3" fmla="*/ 571602 w 573291"/>
                  <a:gd name="connsiteY3" fmla="*/ 514350 h 1234440"/>
                  <a:gd name="connsiteX4" fmla="*/ 3 w 573291"/>
                  <a:gd name="connsiteY4" fmla="*/ 0 h 1234440"/>
                  <a:gd name="connsiteX0" fmla="*/ 3 w 573291"/>
                  <a:gd name="connsiteY0" fmla="*/ 0 h 1234440"/>
                  <a:gd name="connsiteX1" fmla="*/ 1 w 573291"/>
                  <a:gd name="connsiteY1" fmla="*/ 617220 h 1234440"/>
                  <a:gd name="connsiteX2" fmla="*/ 571602 w 573291"/>
                  <a:gd name="connsiteY2" fmla="*/ 1234440 h 1234440"/>
                  <a:gd name="connsiteX3" fmla="*/ 571604 w 573291"/>
                  <a:gd name="connsiteY3" fmla="*/ 617220 h 1234440"/>
                  <a:gd name="connsiteX4" fmla="*/ 3 w 573291"/>
                  <a:gd name="connsiteY4" fmla="*/ 0 h 1234440"/>
                  <a:gd name="connsiteX0" fmla="*/ 2 w 573290"/>
                  <a:gd name="connsiteY0" fmla="*/ 0 h 1234440"/>
                  <a:gd name="connsiteX1" fmla="*/ 2 w 573290"/>
                  <a:gd name="connsiteY1" fmla="*/ 514350 h 1234440"/>
                  <a:gd name="connsiteX2" fmla="*/ 571601 w 573290"/>
                  <a:gd name="connsiteY2" fmla="*/ 1234440 h 1234440"/>
                  <a:gd name="connsiteX3" fmla="*/ 571603 w 573290"/>
                  <a:gd name="connsiteY3" fmla="*/ 617220 h 1234440"/>
                  <a:gd name="connsiteX4" fmla="*/ 2 w 573290"/>
                  <a:gd name="connsiteY4" fmla="*/ 0 h 1234440"/>
                  <a:gd name="connsiteX0" fmla="*/ 0 w 573290"/>
                  <a:gd name="connsiteY0" fmla="*/ 0 h 1337310"/>
                  <a:gd name="connsiteX1" fmla="*/ 2 w 573290"/>
                  <a:gd name="connsiteY1" fmla="*/ 617220 h 1337310"/>
                  <a:gd name="connsiteX2" fmla="*/ 571601 w 573290"/>
                  <a:gd name="connsiteY2" fmla="*/ 1337310 h 1337310"/>
                  <a:gd name="connsiteX3" fmla="*/ 571603 w 573290"/>
                  <a:gd name="connsiteY3" fmla="*/ 720090 h 1337310"/>
                  <a:gd name="connsiteX4" fmla="*/ 0 w 573290"/>
                  <a:gd name="connsiteY4" fmla="*/ 0 h 1337310"/>
                  <a:gd name="connsiteX0" fmla="*/ 0 w 573290"/>
                  <a:gd name="connsiteY0" fmla="*/ 0 h 1337310"/>
                  <a:gd name="connsiteX1" fmla="*/ 2 w 573290"/>
                  <a:gd name="connsiteY1" fmla="*/ 617220 h 1337310"/>
                  <a:gd name="connsiteX2" fmla="*/ 571601 w 573290"/>
                  <a:gd name="connsiteY2" fmla="*/ 1337310 h 1337310"/>
                  <a:gd name="connsiteX3" fmla="*/ 571602 w 573290"/>
                  <a:gd name="connsiteY3" fmla="*/ 514350 h 1337310"/>
                  <a:gd name="connsiteX4" fmla="*/ 0 w 573290"/>
                  <a:gd name="connsiteY4" fmla="*/ 0 h 1337310"/>
                  <a:gd name="connsiteX0" fmla="*/ 0 w 573290"/>
                  <a:gd name="connsiteY0" fmla="*/ 0 h 1440180"/>
                  <a:gd name="connsiteX1" fmla="*/ 2 w 573290"/>
                  <a:gd name="connsiteY1" fmla="*/ 720090 h 1440180"/>
                  <a:gd name="connsiteX2" fmla="*/ 571601 w 573290"/>
                  <a:gd name="connsiteY2" fmla="*/ 1440180 h 1440180"/>
                  <a:gd name="connsiteX3" fmla="*/ 571602 w 573290"/>
                  <a:gd name="connsiteY3" fmla="*/ 617220 h 1440180"/>
                  <a:gd name="connsiteX4" fmla="*/ 0 w 573290"/>
                  <a:gd name="connsiteY4" fmla="*/ 0 h 1440180"/>
                  <a:gd name="connsiteX0" fmla="*/ 0 w 573290"/>
                  <a:gd name="connsiteY0" fmla="*/ 0 h 1440180"/>
                  <a:gd name="connsiteX1" fmla="*/ 2 w 573290"/>
                  <a:gd name="connsiteY1" fmla="*/ 720090 h 1440180"/>
                  <a:gd name="connsiteX2" fmla="*/ 571601 w 573290"/>
                  <a:gd name="connsiteY2" fmla="*/ 1440180 h 1440180"/>
                  <a:gd name="connsiteX3" fmla="*/ 571602 w 573290"/>
                  <a:gd name="connsiteY3" fmla="*/ 514350 h 1440180"/>
                  <a:gd name="connsiteX4" fmla="*/ 0 w 573290"/>
                  <a:gd name="connsiteY4" fmla="*/ 0 h 1440180"/>
                  <a:gd name="connsiteX0" fmla="*/ 0 w 573290"/>
                  <a:gd name="connsiteY0" fmla="*/ 0 h 1543050"/>
                  <a:gd name="connsiteX1" fmla="*/ 2 w 573290"/>
                  <a:gd name="connsiteY1" fmla="*/ 822960 h 1543050"/>
                  <a:gd name="connsiteX2" fmla="*/ 571601 w 573290"/>
                  <a:gd name="connsiteY2" fmla="*/ 1543050 h 1543050"/>
                  <a:gd name="connsiteX3" fmla="*/ 571602 w 573290"/>
                  <a:gd name="connsiteY3" fmla="*/ 617220 h 1543050"/>
                  <a:gd name="connsiteX4" fmla="*/ 0 w 573290"/>
                  <a:gd name="connsiteY4" fmla="*/ 0 h 154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290" h="1543050">
                    <a:moveTo>
                      <a:pt x="0" y="0"/>
                    </a:moveTo>
                    <a:cubicBezTo>
                      <a:pt x="1" y="141633"/>
                      <a:pt x="1" y="681327"/>
                      <a:pt x="2" y="822960"/>
                    </a:cubicBezTo>
                    <a:lnTo>
                      <a:pt x="571601" y="1543050"/>
                    </a:lnTo>
                    <a:cubicBezTo>
                      <a:pt x="573290" y="1371600"/>
                      <a:pt x="569913" y="788670"/>
                      <a:pt x="571602" y="6172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99FF"/>
              </a:soli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222" name="グループ化 221">
              <a:extLst>
                <a:ext uri="{FF2B5EF4-FFF2-40B4-BE49-F238E27FC236}">
                  <a16:creationId xmlns:a16="http://schemas.microsoft.com/office/drawing/2014/main" id="{F2C5BC99-B5CD-40A1-AB74-7A706DCA0510}"/>
                </a:ext>
              </a:extLst>
            </p:cNvPr>
            <p:cNvGrpSpPr/>
            <p:nvPr/>
          </p:nvGrpSpPr>
          <p:grpSpPr>
            <a:xfrm>
              <a:off x="1373795" y="4935044"/>
              <a:ext cx="656348" cy="469874"/>
              <a:chOff x="3047999" y="5346158"/>
              <a:chExt cx="656348" cy="469874"/>
            </a:xfrm>
          </p:grpSpPr>
          <p:cxnSp>
            <p:nvCxnSpPr>
              <p:cNvPr id="223" name="直線矢印コネクタ 54">
                <a:extLst>
                  <a:ext uri="{FF2B5EF4-FFF2-40B4-BE49-F238E27FC236}">
                    <a16:creationId xmlns:a16="http://schemas.microsoft.com/office/drawing/2014/main" id="{0B9FDBF7-9300-4C89-87B0-A1BF800D5876}"/>
                  </a:ext>
                </a:extLst>
              </p:cNvPr>
              <p:cNvCxnSpPr/>
              <p:nvPr/>
            </p:nvCxnSpPr>
            <p:spPr>
              <a:xfrm flipH="1">
                <a:off x="3479128" y="5526555"/>
                <a:ext cx="3884" cy="55549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直線コネクタ 56">
                <a:extLst>
                  <a:ext uri="{FF2B5EF4-FFF2-40B4-BE49-F238E27FC236}">
                    <a16:creationId xmlns:a16="http://schemas.microsoft.com/office/drawing/2014/main" id="{0B1C593A-B6CB-422B-8B66-B397CAC64BF6}"/>
                  </a:ext>
                </a:extLst>
              </p:cNvPr>
              <p:cNvCxnSpPr/>
              <p:nvPr/>
            </p:nvCxnSpPr>
            <p:spPr>
              <a:xfrm flipH="1">
                <a:off x="3058159" y="5346158"/>
                <a:ext cx="344575" cy="37590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台形 37">
                <a:extLst>
                  <a:ext uri="{FF2B5EF4-FFF2-40B4-BE49-F238E27FC236}">
                    <a16:creationId xmlns:a16="http://schemas.microsoft.com/office/drawing/2014/main" id="{74F47BC6-51A6-4CEB-9BDB-3A5F4116F1D1}"/>
                  </a:ext>
                </a:extLst>
              </p:cNvPr>
              <p:cNvSpPr/>
              <p:nvPr/>
            </p:nvSpPr>
            <p:spPr>
              <a:xfrm flipV="1">
                <a:off x="3402735" y="5349677"/>
                <a:ext cx="301612" cy="90455"/>
              </a:xfrm>
              <a:prstGeom prst="trapezoid">
                <a:avLst>
                  <a:gd name="adj" fmla="val 52090"/>
                </a:avLst>
              </a:prstGeom>
              <a:solidFill>
                <a:srgbClr val="3399FF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cxnSp>
            <p:nvCxnSpPr>
              <p:cNvPr id="226" name="直線コネクタ 39">
                <a:extLst>
                  <a:ext uri="{FF2B5EF4-FFF2-40B4-BE49-F238E27FC236}">
                    <a16:creationId xmlns:a16="http://schemas.microsoft.com/office/drawing/2014/main" id="{F2E97EA8-CC43-481E-9173-12193571930D}"/>
                  </a:ext>
                </a:extLst>
              </p:cNvPr>
              <p:cNvCxnSpPr/>
              <p:nvPr/>
            </p:nvCxnSpPr>
            <p:spPr>
              <a:xfrm flipH="1">
                <a:off x="3333720" y="5425713"/>
                <a:ext cx="344575" cy="37590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平行四辺形 41">
                <a:extLst>
                  <a:ext uri="{FF2B5EF4-FFF2-40B4-BE49-F238E27FC236}">
                    <a16:creationId xmlns:a16="http://schemas.microsoft.com/office/drawing/2014/main" id="{DC55731A-0E7C-4C9E-9DDD-DBB239457243}"/>
                  </a:ext>
                </a:extLst>
              </p:cNvPr>
              <p:cNvSpPr/>
              <p:nvPr/>
            </p:nvSpPr>
            <p:spPr>
              <a:xfrm>
                <a:off x="3047999" y="5367608"/>
                <a:ext cx="587283" cy="385775"/>
              </a:xfrm>
              <a:prstGeom prst="parallelogram">
                <a:avLst>
                  <a:gd name="adj" fmla="val 89647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228" name="台形 42">
                <a:extLst>
                  <a:ext uri="{FF2B5EF4-FFF2-40B4-BE49-F238E27FC236}">
                    <a16:creationId xmlns:a16="http://schemas.microsoft.com/office/drawing/2014/main" id="{1470F154-07E2-4F7E-A2AE-3785B7D5B3CA}"/>
                  </a:ext>
                </a:extLst>
              </p:cNvPr>
              <p:cNvSpPr/>
              <p:nvPr/>
            </p:nvSpPr>
            <p:spPr>
              <a:xfrm flipV="1">
                <a:off x="3058160" y="5725577"/>
                <a:ext cx="301612" cy="90455"/>
              </a:xfrm>
              <a:prstGeom prst="trapezoid">
                <a:avLst>
                  <a:gd name="adj" fmla="val 52090"/>
                </a:avLst>
              </a:prstGeom>
              <a:solidFill>
                <a:srgbClr val="3399FF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cxnSp>
            <p:nvCxnSpPr>
              <p:cNvPr id="229" name="直線コネクタ 39">
                <a:extLst>
                  <a:ext uri="{FF2B5EF4-FFF2-40B4-BE49-F238E27FC236}">
                    <a16:creationId xmlns:a16="http://schemas.microsoft.com/office/drawing/2014/main" id="{E969889C-6787-441F-A9A9-F229E18AF68C}"/>
                  </a:ext>
                </a:extLst>
              </p:cNvPr>
              <p:cNvCxnSpPr/>
              <p:nvPr/>
            </p:nvCxnSpPr>
            <p:spPr>
              <a:xfrm flipH="1">
                <a:off x="3337092" y="5360801"/>
                <a:ext cx="344575" cy="37590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台形 43">
                <a:extLst>
                  <a:ext uri="{FF2B5EF4-FFF2-40B4-BE49-F238E27FC236}">
                    <a16:creationId xmlns:a16="http://schemas.microsoft.com/office/drawing/2014/main" id="{9A368981-9089-422E-B779-F95319BA758A}"/>
                  </a:ext>
                </a:extLst>
              </p:cNvPr>
              <p:cNvSpPr/>
              <p:nvPr/>
            </p:nvSpPr>
            <p:spPr>
              <a:xfrm flipV="1">
                <a:off x="3087190" y="5743757"/>
                <a:ext cx="241290" cy="60303"/>
              </a:xfrm>
              <a:prstGeom prst="trapezoid">
                <a:avLst>
                  <a:gd name="adj" fmla="val 52920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1100" b="1" u="sng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231" name="Freeform 303">
              <a:extLst>
                <a:ext uri="{FF2B5EF4-FFF2-40B4-BE49-F238E27FC236}">
                  <a16:creationId xmlns:a16="http://schemas.microsoft.com/office/drawing/2014/main" id="{A53CD66B-9EF1-4521-8C50-C6A84DF044AC}"/>
                </a:ext>
              </a:extLst>
            </p:cNvPr>
            <p:cNvSpPr/>
            <p:nvPr/>
          </p:nvSpPr>
          <p:spPr>
            <a:xfrm>
              <a:off x="729966" y="6244004"/>
              <a:ext cx="1472642" cy="130915"/>
            </a:xfrm>
            <a:custGeom>
              <a:avLst/>
              <a:gdLst>
                <a:gd name="connsiteX0" fmla="*/ 46601 w 1373643"/>
                <a:gd name="connsiteY0" fmla="*/ 17497 h 164392"/>
                <a:gd name="connsiteX1" fmla="*/ 383101 w 1373643"/>
                <a:gd name="connsiteY1" fmla="*/ 54073 h 164392"/>
                <a:gd name="connsiteX2" fmla="*/ 737888 w 1373643"/>
                <a:gd name="connsiteY2" fmla="*/ 94306 h 164392"/>
                <a:gd name="connsiteX3" fmla="*/ 1023181 w 1373643"/>
                <a:gd name="connsiteY3" fmla="*/ 54073 h 164392"/>
                <a:gd name="connsiteX4" fmla="*/ 1323104 w 1373643"/>
                <a:gd name="connsiteY4" fmla="*/ 13839 h 164392"/>
                <a:gd name="connsiteX5" fmla="*/ 1326761 w 1373643"/>
                <a:gd name="connsiteY5" fmla="*/ 10182 h 164392"/>
                <a:gd name="connsiteX6" fmla="*/ 1330419 w 1373643"/>
                <a:gd name="connsiteY6" fmla="*/ 141855 h 164392"/>
                <a:gd name="connsiteX7" fmla="*/ 734230 w 1373643"/>
                <a:gd name="connsiteY7" fmla="*/ 130882 h 164392"/>
                <a:gd name="connsiteX8" fmla="*/ 53917 w 1373643"/>
                <a:gd name="connsiteY8" fmla="*/ 156486 h 164392"/>
                <a:gd name="connsiteX9" fmla="*/ 42944 w 1373643"/>
                <a:gd name="connsiteY9" fmla="*/ 152828 h 164392"/>
                <a:gd name="connsiteX10" fmla="*/ 46601 w 1373643"/>
                <a:gd name="connsiteY10" fmla="*/ 17497 h 1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3643" h="164392">
                  <a:moveTo>
                    <a:pt x="46601" y="17497"/>
                  </a:moveTo>
                  <a:cubicBezTo>
                    <a:pt x="103294" y="1038"/>
                    <a:pt x="383101" y="54073"/>
                    <a:pt x="383101" y="54073"/>
                  </a:cubicBezTo>
                  <a:cubicBezTo>
                    <a:pt x="498315" y="66874"/>
                    <a:pt x="631208" y="94306"/>
                    <a:pt x="737888" y="94306"/>
                  </a:cubicBezTo>
                  <a:cubicBezTo>
                    <a:pt x="844568" y="94306"/>
                    <a:pt x="1023181" y="54073"/>
                    <a:pt x="1023181" y="54073"/>
                  </a:cubicBezTo>
                  <a:lnTo>
                    <a:pt x="1323104" y="13839"/>
                  </a:lnTo>
                  <a:cubicBezTo>
                    <a:pt x="1373701" y="6524"/>
                    <a:pt x="1325542" y="-11154"/>
                    <a:pt x="1326761" y="10182"/>
                  </a:cubicBezTo>
                  <a:cubicBezTo>
                    <a:pt x="1327980" y="31518"/>
                    <a:pt x="1429174" y="121738"/>
                    <a:pt x="1330419" y="141855"/>
                  </a:cubicBezTo>
                  <a:cubicBezTo>
                    <a:pt x="1231664" y="161972"/>
                    <a:pt x="946980" y="128443"/>
                    <a:pt x="734230" y="130882"/>
                  </a:cubicBezTo>
                  <a:cubicBezTo>
                    <a:pt x="521480" y="133321"/>
                    <a:pt x="169131" y="152828"/>
                    <a:pt x="53917" y="156486"/>
                  </a:cubicBezTo>
                  <a:cubicBezTo>
                    <a:pt x="-61297" y="160144"/>
                    <a:pt x="44163" y="174164"/>
                    <a:pt x="42944" y="152828"/>
                  </a:cubicBezTo>
                  <a:cubicBezTo>
                    <a:pt x="41725" y="131492"/>
                    <a:pt x="-10092" y="33956"/>
                    <a:pt x="46601" y="17497"/>
                  </a:cubicBezTo>
                  <a:close/>
                </a:path>
              </a:pathLst>
            </a:custGeom>
            <a:solidFill>
              <a:srgbClr val="33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3600" b="1" u="sng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32" name="テキスト ボックス 231">
              <a:extLst>
                <a:ext uri="{FF2B5EF4-FFF2-40B4-BE49-F238E27FC236}">
                  <a16:creationId xmlns:a16="http://schemas.microsoft.com/office/drawing/2014/main" id="{E2948FE8-BFB2-4DB2-85F3-A9DF9F1ED330}"/>
                </a:ext>
              </a:extLst>
            </p:cNvPr>
            <p:cNvSpPr txBox="1"/>
            <p:nvPr/>
          </p:nvSpPr>
          <p:spPr>
            <a:xfrm>
              <a:off x="2632525" y="4558576"/>
              <a:ext cx="2235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rPr>
                <a:t>Water &amp; Energy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rPr>
                <a:t>Budget RRI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rPr>
                <a:t>(WEB-RRI) </a:t>
              </a:r>
              <a:endParaRPr lang="ja-JP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pic>
          <p:nvPicPr>
            <p:cNvPr id="119" name="Picture 2" descr="C:\sayama\RRI\Package\Manual\RRI_Images\RRI_Image.png">
              <a:extLst>
                <a:ext uri="{FF2B5EF4-FFF2-40B4-BE49-F238E27FC236}">
                  <a16:creationId xmlns:a16="http://schemas.microsoft.com/office/drawing/2014/main" id="{33D120E5-3E55-415A-8AC8-89042596B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612" y="5337038"/>
              <a:ext cx="1353096" cy="98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00CDCA0C-95A7-4999-9629-E7CFED56FD0A}"/>
                </a:ext>
              </a:extLst>
            </p:cNvPr>
            <p:cNvSpPr txBox="1"/>
            <p:nvPr/>
          </p:nvSpPr>
          <p:spPr>
            <a:xfrm>
              <a:off x="5346462" y="6273883"/>
              <a:ext cx="1620508" cy="5027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23">
                <a:lnSpc>
                  <a:spcPts val="1600"/>
                </a:lnSpc>
                <a:defRPr/>
              </a:pPr>
              <a:r>
                <a:rPr lang="en-US" altLang="ja-JP" sz="1400" b="1" dirty="0" smtClean="0">
                  <a:latin typeface="Arial"/>
                  <a:ea typeface="ＭＳ Ｐゴシック" pitchFamily="50" charset="-128"/>
                </a:rPr>
                <a:t>Rainfall-Runoff-Inundation (RRI)</a:t>
              </a:r>
              <a:endParaRPr lang="ja-JP" altLang="en-US" sz="1400" b="1" dirty="0">
                <a:latin typeface="Arial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00CDCA0C-95A7-4999-9629-E7CFED56FD0A}"/>
              </a:ext>
            </a:extLst>
          </p:cNvPr>
          <p:cNvSpPr txBox="1"/>
          <p:nvPr/>
        </p:nvSpPr>
        <p:spPr>
          <a:xfrm>
            <a:off x="0" y="6525234"/>
            <a:ext cx="5247010" cy="297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23">
              <a:lnSpc>
                <a:spcPts val="1600"/>
              </a:lnSpc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Arial"/>
                <a:ea typeface="ＭＳ Ｐゴシック" pitchFamily="50" charset="-128"/>
              </a:rPr>
              <a:t>Seamless Simulation for</a:t>
            </a:r>
            <a:r>
              <a:rPr lang="en-US" altLang="ja-JP" dirty="0" smtClean="0">
                <a:solidFill>
                  <a:srgbClr val="FF0000"/>
                </a:solidFill>
                <a:ea typeface="ＭＳ Ｐゴシック" pitchFamily="50" charset="-128"/>
              </a:rPr>
              <a:t> </a:t>
            </a:r>
            <a:r>
              <a:rPr lang="en-US" altLang="ja-JP" dirty="0">
                <a:solidFill>
                  <a:srgbClr val="FF0000"/>
                </a:solidFill>
                <a:ea typeface="ＭＳ Ｐゴシック" pitchFamily="50" charset="-128"/>
              </a:rPr>
              <a:t>Drought-Normal-Flood </a:t>
            </a:r>
            <a:endParaRPr lang="ja-JP" altLang="en-US" dirty="0">
              <a:solidFill>
                <a:srgbClr val="FF0000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236" name="Rounded Rectangle 9">
            <a:extLst>
              <a:ext uri="{FF2B5EF4-FFF2-40B4-BE49-F238E27FC236}">
                <a16:creationId xmlns:a16="http://schemas.microsoft.com/office/drawing/2014/main" id="{F506CA32-719B-7844-BF36-F9EF54086F26}"/>
              </a:ext>
            </a:extLst>
          </p:cNvPr>
          <p:cNvSpPr/>
          <p:nvPr/>
        </p:nvSpPr>
        <p:spPr>
          <a:xfrm>
            <a:off x="2014191" y="3370813"/>
            <a:ext cx="1376802" cy="850207"/>
          </a:xfrm>
          <a:prstGeom prst="roundRect">
            <a:avLst/>
          </a:prstGeom>
          <a:noFill/>
          <a:ln w="762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3600" b="1" u="sng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38" name="Rounded Rectangle 9">
            <a:extLst>
              <a:ext uri="{FF2B5EF4-FFF2-40B4-BE49-F238E27FC236}">
                <a16:creationId xmlns:a16="http://schemas.microsoft.com/office/drawing/2014/main" id="{F506CA32-719B-7844-BF36-F9EF54086F26}"/>
              </a:ext>
            </a:extLst>
          </p:cNvPr>
          <p:cNvSpPr/>
          <p:nvPr/>
        </p:nvSpPr>
        <p:spPr>
          <a:xfrm>
            <a:off x="4080440" y="3353020"/>
            <a:ext cx="1553011" cy="850207"/>
          </a:xfrm>
          <a:prstGeom prst="round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3600" b="1" u="sng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39" name="Rounded Rectangle 9">
            <a:extLst>
              <a:ext uri="{FF2B5EF4-FFF2-40B4-BE49-F238E27FC236}">
                <a16:creationId xmlns:a16="http://schemas.microsoft.com/office/drawing/2014/main" id="{F506CA32-719B-7844-BF36-F9EF54086F26}"/>
              </a:ext>
            </a:extLst>
          </p:cNvPr>
          <p:cNvSpPr/>
          <p:nvPr/>
        </p:nvSpPr>
        <p:spPr>
          <a:xfrm>
            <a:off x="2164090" y="5655512"/>
            <a:ext cx="1532795" cy="400435"/>
          </a:xfrm>
          <a:prstGeom prst="round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3600" b="1" u="sng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1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84"/>
    </mc:Choice>
    <mc:Fallback xmlns="">
      <p:transition spd="slow" advTm="11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22" grpId="0" animBg="1"/>
      <p:bldP spid="236" grpId="0" animBg="1"/>
      <p:bldP spid="236" grpId="1" animBg="1"/>
      <p:bldP spid="238" grpId="0" animBg="1"/>
      <p:bldP spid="238" grpId="1" animBg="1"/>
      <p:bldP spid="2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D2CCAE-48A2-4343-B983-BC4A45C7E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31" y="951926"/>
            <a:ext cx="2909808" cy="276510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5FC098-B1AD-493D-B641-0900BE6B362C}"/>
              </a:ext>
            </a:extLst>
          </p:cNvPr>
          <p:cNvSpPr txBox="1"/>
          <p:nvPr/>
        </p:nvSpPr>
        <p:spPr>
          <a:xfrm>
            <a:off x="7942239" y="1751305"/>
            <a:ext cx="27895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23">
              <a:defRPr/>
            </a:pP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WRF-ARW ver.3.7.1</a:t>
            </a:r>
          </a:p>
          <a:p>
            <a:pPr defTabSz="914323">
              <a:defRPr/>
            </a:pP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Grids:</a:t>
            </a:r>
            <a:r>
              <a:rPr lang="ja-JP" altLang="en-US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100x100x40 spatial:5km</a:t>
            </a:r>
          </a:p>
          <a:p>
            <a:pPr defTabSz="914323">
              <a:defRPr/>
            </a:pP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Cumulus parameterization: no</a:t>
            </a:r>
          </a:p>
          <a:p>
            <a:pPr defTabSz="914323">
              <a:defRPr/>
            </a:pP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Cloud micro physics: Lin</a:t>
            </a:r>
          </a:p>
          <a:p>
            <a:pPr defTabSz="914323">
              <a:defRPr/>
            </a:pPr>
            <a:r>
              <a:rPr lang="en-US" altLang="ja-JP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/>
              </a:rPr>
              <a:t>PBL: MYNN2.5</a:t>
            </a:r>
            <a:endParaRPr lang="ja-JP" altLang="en-US" dirty="0">
              <a:solidFill>
                <a:srgbClr val="000000"/>
              </a:solidFill>
              <a:latin typeface="Arial Narrow" panose="020B0606020202030204" pitchFamily="34" charset="0"/>
              <a:ea typeface="ＭＳ Ｐゴシック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7E7DF24-E270-4C8E-A316-6240CAAF209D}"/>
              </a:ext>
            </a:extLst>
          </p:cNvPr>
          <p:cNvGrpSpPr>
            <a:grpSpLocks noChangeAspect="1"/>
          </p:cNvGrpSpPr>
          <p:nvPr/>
        </p:nvGrpSpPr>
        <p:grpSpPr>
          <a:xfrm>
            <a:off x="961078" y="974026"/>
            <a:ext cx="3312368" cy="2422955"/>
            <a:chOff x="2843808" y="1988840"/>
            <a:chExt cx="6300192" cy="4608512"/>
          </a:xfrm>
        </p:grpSpPr>
        <p:pic>
          <p:nvPicPr>
            <p:cNvPr id="6" name="Picture 2" descr="C:\Users\ushi\Documents\ICHARM\Solo_river\Bengawan_Solo_topography_map.png">
              <a:extLst>
                <a:ext uri="{FF2B5EF4-FFF2-40B4-BE49-F238E27FC236}">
                  <a16:creationId xmlns:a16="http://schemas.microsoft.com/office/drawing/2014/main" id="{68566EAA-30BF-4F95-AC73-BD3819CFC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-427" r="17051" b="-489"/>
            <a:stretch>
              <a:fillRect/>
            </a:stretch>
          </p:blipFill>
          <p:spPr bwMode="auto">
            <a:xfrm>
              <a:off x="2843808" y="1988840"/>
              <a:ext cx="6300192" cy="4608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976FE37-3D0D-4353-9BD1-27BC0A716118}"/>
                </a:ext>
              </a:extLst>
            </p:cNvPr>
            <p:cNvSpPr/>
            <p:nvPr/>
          </p:nvSpPr>
          <p:spPr>
            <a:xfrm>
              <a:off x="3087390" y="2897386"/>
              <a:ext cx="4104456" cy="25202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23">
                <a:defRPr/>
              </a:pPr>
              <a:endParaRPr lang="ja-JP" altLang="en-US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341D8E83-360C-4531-A868-6A78E3D0431E}"/>
              </a:ext>
            </a:extLst>
          </p:cNvPr>
          <p:cNvSpPr/>
          <p:nvPr/>
        </p:nvSpPr>
        <p:spPr>
          <a:xfrm>
            <a:off x="1247691" y="3284984"/>
            <a:ext cx="2252063" cy="432048"/>
          </a:xfrm>
          <a:prstGeom prst="wedgeRectCallout">
            <a:avLst>
              <a:gd name="adj1" fmla="val -20429"/>
              <a:gd name="adj2" fmla="val -187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defRPr/>
            </a:pPr>
            <a:r>
              <a:rPr lang="en-US" altLang="ja-JP" dirty="0" err="1">
                <a:solidFill>
                  <a:srgbClr val="FFFFFF"/>
                </a:solidFill>
                <a:latin typeface="Calibri"/>
                <a:ea typeface="ＭＳ Ｐゴシック"/>
              </a:rPr>
              <a:t>Bengawan</a:t>
            </a:r>
            <a:r>
              <a:rPr lang="en-US" altLang="ja-JP" dirty="0">
                <a:solidFill>
                  <a:srgbClr val="FFFFFF"/>
                </a:solidFill>
                <a:latin typeface="Calibri"/>
                <a:ea typeface="ＭＳ Ｐゴシック"/>
              </a:rPr>
              <a:t> Solo River</a:t>
            </a: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21">
            <a:extLst>
              <a:ext uri="{FF2B5EF4-FFF2-40B4-BE49-F238E27FC236}">
                <a16:creationId xmlns:a16="http://schemas.microsoft.com/office/drawing/2014/main" id="{A771A05F-4E2C-4997-8B96-8CE917623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43379" y="1797557"/>
            <a:ext cx="890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914323">
              <a:defRPr/>
            </a:pPr>
            <a:r>
              <a:rPr lang="en-US" altLang="ja-JP" sz="900" dirty="0">
                <a:solidFill>
                  <a:srgbClr val="000000"/>
                </a:solidFill>
              </a:rPr>
              <a:t>TOMIZAWA</a:t>
            </a:r>
          </a:p>
          <a:p>
            <a:pPr algn="ctr" defTabSz="914323">
              <a:defRPr/>
            </a:pPr>
            <a:r>
              <a:rPr lang="en-US" altLang="ja-JP" sz="900" dirty="0">
                <a:solidFill>
                  <a:srgbClr val="000000"/>
                </a:solidFill>
              </a:rPr>
              <a:t>Yosuke Senior Researcher</a:t>
            </a:r>
            <a:endParaRPr lang="ja-JP" altLang="en-US" sz="900" dirty="0">
              <a:solidFill>
                <a:srgbClr val="000000"/>
              </a:solidFill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499AF6D-2BCA-4F2D-9C79-E86797F8C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0" y="4229093"/>
            <a:ext cx="3050053" cy="248345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6938F17-8D1A-4479-8755-F2D83F044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68" y="4127926"/>
            <a:ext cx="2744411" cy="262361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7FB85B5-EE4C-456B-9FF8-2DE1D8C6E0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19" y="4217580"/>
            <a:ext cx="3140521" cy="2533959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0DC374E9-6A4D-4DF6-956E-EB81F6BED6CD}"/>
              </a:ext>
            </a:extLst>
          </p:cNvPr>
          <p:cNvSpPr txBox="1">
            <a:spLocks/>
          </p:cNvSpPr>
          <p:nvPr/>
        </p:nvSpPr>
        <p:spPr>
          <a:xfrm>
            <a:off x="0" y="-34549"/>
            <a:ext cx="12192000" cy="6664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latin typeface="Calibri"/>
                <a:ea typeface="ＭＳ Ｐゴシック"/>
              </a:rPr>
              <a:t>Climate - Water-related Disasters</a:t>
            </a:r>
            <a:endParaRPr lang="ja-JP" altLang="en-US" sz="3600" kern="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8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 txBox="1">
            <a:spLocks/>
          </p:cNvSpPr>
          <p:nvPr/>
        </p:nvSpPr>
        <p:spPr>
          <a:xfrm>
            <a:off x="11439080" y="-17378"/>
            <a:ext cx="718457" cy="476250"/>
          </a:xfrm>
          <a:prstGeom prst="rect">
            <a:avLst/>
          </a:prstGeom>
          <a:ln/>
        </p:spPr>
        <p:txBody>
          <a:bodyPr vert="horz" lIns="91440" tIns="45720" rIns="91440" bIns="45720" rtlCol="0" anchor="t"/>
          <a:lstStyle>
            <a:defPPr>
              <a:defRPr lang="ja-JP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z="2400" b="1" smtClean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ja-JP" sz="2400" b="1" smtClean="0">
              <a:solidFill>
                <a:schemeClr val="tx1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2400" b="1" dirty="0">
              <a:solidFill>
                <a:schemeClr val="tx1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27D1BE3A-0F16-422B-AAB4-66A5B7D4C35D}"/>
              </a:ext>
            </a:extLst>
          </p:cNvPr>
          <p:cNvSpPr/>
          <p:nvPr/>
        </p:nvSpPr>
        <p:spPr>
          <a:xfrm>
            <a:off x="1371041" y="4370624"/>
            <a:ext cx="953059" cy="11977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defRPr/>
            </a:pPr>
            <a:endParaRPr lang="en-US" sz="135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27D1BE3A-0F16-422B-AAB4-66A5B7D4C35D}"/>
              </a:ext>
            </a:extLst>
          </p:cNvPr>
          <p:cNvSpPr/>
          <p:nvPr/>
        </p:nvSpPr>
        <p:spPr>
          <a:xfrm>
            <a:off x="2732442" y="5879267"/>
            <a:ext cx="895350" cy="669637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>
              <a:defRPr/>
            </a:pPr>
            <a:endParaRPr lang="en-US" sz="135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" name="右矢印 1"/>
          <p:cNvSpPr/>
          <p:nvPr/>
        </p:nvSpPr>
        <p:spPr>
          <a:xfrm>
            <a:off x="9572625" y="4969503"/>
            <a:ext cx="352425" cy="20257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72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8.5|11.5|1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8.1|4.3|3.2|5.1|6.7|5.1|10.2|11.2|4.7|6.9|5.2|5.6|5.2|5.3|6|20|13|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8.8|28.9|9.8|4.8|3.8|5|9.8|22.2|7|15.3|14.2|12.2|27.9|28.9|24.6|1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9.3|4.3|11.1|7.2|10|12.1|1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9.6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8.8|28.9|9.8|4.8|3.8|5|9.8|22.2|7|15.3|14.2|12.2|27.9|28.9|24.6|1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.4|4|5.2|10.3|9.6|12.5|7.1|5.8|11.7|1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9.7|10.8|1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2.1|25.1|2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2.1|25.1|2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8.8|28.9|9.8|4.8|3.8|5|9.8|22.2|7|15.3|14.2|12.2|27.9|28.9|24.6|14.1"/>
</p:tagLst>
</file>

<file path=ppt/theme/theme1.xml><?xml version="1.0" encoding="utf-8"?>
<a:theme xmlns:a="http://schemas.openxmlformats.org/drawingml/2006/main" name="12_default">
  <a:themeElements>
    <a:clrScheme name="defaul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9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1_標準デザイン">
  <a:themeElements>
    <a:clrScheme name="6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6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5_Office テーマ">
  <a:themeElements>
    <a:clrScheme name="Office テーマ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テーマ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テーマ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ection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1435</Words>
  <Application>Microsoft Office PowerPoint</Application>
  <PresentationFormat>ワイド画面</PresentationFormat>
  <Paragraphs>463</Paragraphs>
  <Slides>20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20</vt:i4>
      </vt:variant>
    </vt:vector>
  </HeadingPairs>
  <TitlesOfParts>
    <vt:vector size="43" baseType="lpstr">
      <vt:lpstr>Aptos</vt:lpstr>
      <vt:lpstr>Aptos Display</vt:lpstr>
      <vt:lpstr>ＭＳ Ｐゴシック</vt:lpstr>
      <vt:lpstr>ＭＳ Ｐ明朝</vt:lpstr>
      <vt:lpstr>ＭＳ ゴシック</vt:lpstr>
      <vt:lpstr>ＭＳ 明朝</vt:lpstr>
      <vt:lpstr>メイリオ</vt:lpstr>
      <vt:lpstr>游ゴシック</vt:lpstr>
      <vt:lpstr>游ゴシック Light</vt:lpstr>
      <vt:lpstr>Arial</vt:lpstr>
      <vt:lpstr>Arial Narrow</vt:lpstr>
      <vt:lpstr>Calibri</vt:lpstr>
      <vt:lpstr>Calibri Light</vt:lpstr>
      <vt:lpstr>Century Gothic</vt:lpstr>
      <vt:lpstr>Tahoma</vt:lpstr>
      <vt:lpstr>Times New Roman</vt:lpstr>
      <vt:lpstr>Wingdings</vt:lpstr>
      <vt:lpstr>12_default</vt:lpstr>
      <vt:lpstr>29_Office テーマ</vt:lpstr>
      <vt:lpstr>21_標準デザイン</vt:lpstr>
      <vt:lpstr>4_Office テーマ</vt:lpstr>
      <vt:lpstr>15_Office テーマ</vt:lpstr>
      <vt:lpstr>Section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小池　俊雄</dc:creator>
  <cp:lastModifiedBy>小池　俊雄</cp:lastModifiedBy>
  <cp:revision>95</cp:revision>
  <dcterms:created xsi:type="dcterms:W3CDTF">2024-11-16T03:06:02Z</dcterms:created>
  <dcterms:modified xsi:type="dcterms:W3CDTF">2024-11-19T02:53:15Z</dcterms:modified>
</cp:coreProperties>
</file>