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6"/>
  </p:notesMasterIdLst>
  <p:handoutMasterIdLst>
    <p:handoutMasterId r:id="rId7"/>
  </p:handoutMasterIdLst>
  <p:sldIdLst>
    <p:sldId id="257" r:id="rId3"/>
    <p:sldId id="784" r:id="rId4"/>
    <p:sldId id="40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D8DD01-31B7-9166-F432-984466EB12FB}" name="Dr. Rocky Skeef." initials="DRS" userId="S-1-5-21-901277417-487884592-708030531-15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245621-685A-47D9-8E1C-69078BB32869}" v="1" dt="2024-11-22T11:20:26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83692" autoAdjust="0"/>
  </p:normalViewPr>
  <p:slideViewPr>
    <p:cSldViewPr>
      <p:cViewPr>
        <p:scale>
          <a:sx n="66" d="100"/>
          <a:sy n="66" d="100"/>
        </p:scale>
        <p:origin x="1084" y="-84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2820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sisa Dube" userId="90171fa8-1cfb-431f-8745-bbb94c74fc4f" providerId="ADAL" clId="{FC245621-685A-47D9-8E1C-69078BB32869}"/>
    <pc:docChg chg="undo custSel modSld">
      <pc:chgData name="Nosisa Dube" userId="90171fa8-1cfb-431f-8745-bbb94c74fc4f" providerId="ADAL" clId="{FC245621-685A-47D9-8E1C-69078BB32869}" dt="2024-11-22T11:23:34.812" v="123" actId="1076"/>
      <pc:docMkLst>
        <pc:docMk/>
      </pc:docMkLst>
      <pc:sldChg chg="addSp modSp mod">
        <pc:chgData name="Nosisa Dube" userId="90171fa8-1cfb-431f-8745-bbb94c74fc4f" providerId="ADAL" clId="{FC245621-685A-47D9-8E1C-69078BB32869}" dt="2024-11-22T11:23:34.812" v="123" actId="1076"/>
        <pc:sldMkLst>
          <pc:docMk/>
          <pc:sldMk cId="310779623" sldId="784"/>
        </pc:sldMkLst>
        <pc:spChg chg="mod">
          <ac:chgData name="Nosisa Dube" userId="90171fa8-1cfb-431f-8745-bbb94c74fc4f" providerId="ADAL" clId="{FC245621-685A-47D9-8E1C-69078BB32869}" dt="2024-11-22T11:23:26.438" v="122" actId="1076"/>
          <ac:spMkLst>
            <pc:docMk/>
            <pc:sldMk cId="310779623" sldId="784"/>
            <ac:spMk id="5" creationId="{C7621415-38D8-7206-A676-AB7F7CDBC91C}"/>
          </ac:spMkLst>
        </pc:spChg>
        <pc:spChg chg="add mod">
          <ac:chgData name="Nosisa Dube" userId="90171fa8-1cfb-431f-8745-bbb94c74fc4f" providerId="ADAL" clId="{FC245621-685A-47D9-8E1C-69078BB32869}" dt="2024-11-22T11:23:15.437" v="121" actId="14100"/>
          <ac:spMkLst>
            <pc:docMk/>
            <pc:sldMk cId="310779623" sldId="784"/>
            <ac:spMk id="6" creationId="{D315C73A-EF3F-A6A9-1481-017AD0FFAA7D}"/>
          </ac:spMkLst>
        </pc:spChg>
        <pc:spChg chg="mod">
          <ac:chgData name="Nosisa Dube" userId="90171fa8-1cfb-431f-8745-bbb94c74fc4f" providerId="ADAL" clId="{FC245621-685A-47D9-8E1C-69078BB32869}" dt="2024-11-22T11:15:34.642" v="30" actId="2710"/>
          <ac:spMkLst>
            <pc:docMk/>
            <pc:sldMk cId="310779623" sldId="784"/>
            <ac:spMk id="1037" creationId="{8E7354E5-0F2A-3918-9367-3286003127AC}"/>
          </ac:spMkLst>
        </pc:spChg>
        <pc:spChg chg="mod">
          <ac:chgData name="Nosisa Dube" userId="90171fa8-1cfb-431f-8745-bbb94c74fc4f" providerId="ADAL" clId="{FC245621-685A-47D9-8E1C-69078BB32869}" dt="2024-11-22T11:15:34.642" v="30" actId="2710"/>
          <ac:spMkLst>
            <pc:docMk/>
            <pc:sldMk cId="310779623" sldId="784"/>
            <ac:spMk id="1041" creationId="{F497CB17-764D-ED9A-9ABB-0602401E14C1}"/>
          </ac:spMkLst>
        </pc:spChg>
        <pc:spChg chg="mod">
          <ac:chgData name="Nosisa Dube" userId="90171fa8-1cfb-431f-8745-bbb94c74fc4f" providerId="ADAL" clId="{FC245621-685A-47D9-8E1C-69078BB32869}" dt="2024-11-22T11:15:34.642" v="30" actId="2710"/>
          <ac:spMkLst>
            <pc:docMk/>
            <pc:sldMk cId="310779623" sldId="784"/>
            <ac:spMk id="1042" creationId="{08FDC8DA-EDBB-6162-F8C1-E2E86EEB53BF}"/>
          </ac:spMkLst>
        </pc:spChg>
        <pc:spChg chg="mod">
          <ac:chgData name="Nosisa Dube" userId="90171fa8-1cfb-431f-8745-bbb94c74fc4f" providerId="ADAL" clId="{FC245621-685A-47D9-8E1C-69078BB32869}" dt="2024-11-22T11:15:34.642" v="30" actId="2710"/>
          <ac:spMkLst>
            <pc:docMk/>
            <pc:sldMk cId="310779623" sldId="784"/>
            <ac:spMk id="1043" creationId="{F3CF321D-C987-4364-A28F-AA3B9FB94C3E}"/>
          </ac:spMkLst>
        </pc:spChg>
        <pc:spChg chg="mod">
          <ac:chgData name="Nosisa Dube" userId="90171fa8-1cfb-431f-8745-bbb94c74fc4f" providerId="ADAL" clId="{FC245621-685A-47D9-8E1C-69078BB32869}" dt="2024-11-22T11:23:34.812" v="123" actId="1076"/>
          <ac:spMkLst>
            <pc:docMk/>
            <pc:sldMk cId="310779623" sldId="784"/>
            <ac:spMk id="1054" creationId="{98B465EC-E09D-F3BF-37CD-D3D657E81504}"/>
          </ac:spMkLst>
        </pc:spChg>
        <pc:spChg chg="mod">
          <ac:chgData name="Nosisa Dube" userId="90171fa8-1cfb-431f-8745-bbb94c74fc4f" providerId="ADAL" clId="{FC245621-685A-47D9-8E1C-69078BB32869}" dt="2024-11-22T11:20:15.651" v="73" actId="14100"/>
          <ac:spMkLst>
            <pc:docMk/>
            <pc:sldMk cId="310779623" sldId="784"/>
            <ac:spMk id="1057" creationId="{63510782-7C3B-5694-CD8E-AB7E624065C1}"/>
          </ac:spMkLst>
        </pc:spChg>
        <pc:grpChg chg="mod">
          <ac:chgData name="Nosisa Dube" userId="90171fa8-1cfb-431f-8745-bbb94c74fc4f" providerId="ADAL" clId="{FC245621-685A-47D9-8E1C-69078BB32869}" dt="2024-11-22T11:19:43.616" v="65" actId="1076"/>
          <ac:grpSpMkLst>
            <pc:docMk/>
            <pc:sldMk cId="310779623" sldId="784"/>
            <ac:grpSpMk id="1050" creationId="{8CA03F19-FCA8-BA75-7874-583CE13E86F3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1741B1-C5B3-F30D-E1E6-816AF9A5C7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060438-F545-F601-1DCA-C13B652A8E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D329E-37BE-4352-80FA-1328AD837798}" type="datetimeFigureOut">
              <a:rPr lang="en-ZA" smtClean="0"/>
              <a:t>2024/11/20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AA18A-EF4B-AF13-7C9B-A9B93BCB95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6EBBD-5A50-ADB4-95A2-9629DC8951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A7F8-2EE7-4F5A-A863-C2AA797BC25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5905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F72C8-21D2-441C-BDD7-C9D62FF4105C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6DA9-4CD5-4265-9128-F9AC50450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7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My name is Nosisa Dube From the National Research Foundation of South Africa,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6DA9-4CD5-4265-9128-F9AC504501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7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F591E-217D-389B-7E31-CEF56E957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D6FB1D-8FB0-8DC5-E891-CC9E8EC90F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6CCAEF-9DE9-BD47-DC27-C775316EA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211DA-9A00-C688-648C-984527AC26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6DA9-4CD5-4265-9128-F9AC504501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1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Research Assessment our context encompasses: the assessment of individual researchers, research projects, research programmes and Institutions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6DA9-4CD5-4265-9128-F9AC504501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5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0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7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6ADA-765E-96F7-2CA9-87E549F25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9A246-C2E9-B4D1-B63E-84AF2AC3A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13483-0014-78D4-049E-34A528D9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E5D7-5AA1-4524-9DBD-D0ACEF2C865C}" type="datetimeFigureOut">
              <a:rPr lang="en-ZA" smtClean="0"/>
              <a:t>2024/11/16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7FD59-AC2B-2D18-755A-F5E1833CF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0E59E-D8A0-ACFD-1F10-988232AF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7EE6-AEF5-4468-B44F-F9DF02EC5A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7911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9D58A-7972-16F4-F325-BBA7CB577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DB9C6-0CBF-C804-6A7C-2A073ACD2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D22B3-79B8-4102-3412-D1F873025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E5D7-5AA1-4524-9DBD-D0ACEF2C865C}" type="datetimeFigureOut">
              <a:rPr lang="en-ZA" smtClean="0"/>
              <a:t>2024/11/16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F3E66-430B-D518-CB42-3D7AA821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A12AF-C0ED-29F4-3CCC-E051753A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7EE6-AEF5-4468-B44F-F9DF02EC5A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8695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2DF51-E6D0-44B8-872E-28C985C75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4C66F-4F37-3854-978C-69209B2F2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4EC29-D6DA-A6B0-5CB1-133D1337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E5D7-5AA1-4524-9DBD-D0ACEF2C865C}" type="datetimeFigureOut">
              <a:rPr lang="en-ZA" smtClean="0"/>
              <a:t>2024/11/16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44A1E-9B5E-3E6C-6273-44109AD0D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FE6CA-2FCC-914C-A917-DC1FF5ED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7EE6-AEF5-4468-B44F-F9DF02EC5A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0943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CDA00-837C-77B0-5E24-63524EA8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DB8FC-729C-06C3-932F-24EBECC41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41523-7B4E-6CEB-20CB-84A6FDCB5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EA435-DD98-1A35-CAD2-8ADE05A25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E5D7-5AA1-4524-9DBD-D0ACEF2C865C}" type="datetimeFigureOut">
              <a:rPr lang="en-ZA" smtClean="0"/>
              <a:t>2024/11/16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F30B3-F1F0-1776-7BE8-7FA0F82A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C373D-C630-B5B9-3D8E-2E75BCFB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7EE6-AEF5-4468-B44F-F9DF02EC5A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282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F988E-E738-7457-859C-4E728310E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E4E25-5B6E-DF02-A800-2D8B87343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0A8C6-FBD9-329F-7A25-ADE078C86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99EF00-95AC-CE29-972E-9B37BF02B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FD940-C171-5CCF-E137-7CE9DC4ED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CB9ECC-A3FE-7CDD-563C-5B3E7E3E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E5D7-5AA1-4524-9DBD-D0ACEF2C865C}" type="datetimeFigureOut">
              <a:rPr lang="en-ZA" smtClean="0"/>
              <a:t>2024/11/16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7FBBD4-A745-9FF0-775F-C70D95B6F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AD2113-DA64-83F5-96A5-5D5E55CDF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7EE6-AEF5-4468-B44F-F9DF02EC5A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8192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79DD-58CE-8AC6-4EFB-256A8DD5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265B8-325F-FC3D-36B8-00DAFFBF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E5D7-5AA1-4524-9DBD-D0ACEF2C865C}" type="datetimeFigureOut">
              <a:rPr lang="en-ZA" smtClean="0"/>
              <a:t>2024/11/16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47145-0085-4685-E08D-7C27C7B6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5B124-23FE-A8F1-34D2-8B3C477E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7EE6-AEF5-4468-B44F-F9DF02EC5A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6285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A76CA8-5F12-719D-99F5-A0E781FEE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E5D7-5AA1-4524-9DBD-D0ACEF2C865C}" type="datetimeFigureOut">
              <a:rPr lang="en-ZA" smtClean="0"/>
              <a:t>2024/11/16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6C47CF-D9D3-1AE4-78DB-F7DFE333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5673A-2DEC-5882-5995-C0B4B7F1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7EE6-AEF5-4468-B44F-F9DF02EC5A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34968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FAF1-F63E-FC5E-6B19-2356E5BA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AC6B0-3D1C-B23E-2D32-58E1914F2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638FE-9631-EFFB-BFBA-37DDB8D13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839E1-0C97-5330-6BB6-1D1D3DCA9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E5D7-5AA1-4524-9DBD-D0ACEF2C865C}" type="datetimeFigureOut">
              <a:rPr lang="en-ZA" smtClean="0"/>
              <a:t>2024/11/16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FF4B5-7CAF-65A9-2CA9-A80C08CA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9DB42-39FB-AA69-202D-7745592B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7EE6-AEF5-4468-B44F-F9DF02EC5A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32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2B9BE2-6223-4F44-654F-B474FE75CD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78" y="742506"/>
            <a:ext cx="9144000" cy="16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61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DF62-2BD3-5B7A-382C-792F06D4E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09E97B-2794-1226-4007-9EF5C3D26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C3A7D-4B01-115E-3271-315169CBA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6D1C0-BBD8-09C4-C5BE-86E375D66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E5D7-5AA1-4524-9DBD-D0ACEF2C865C}" type="datetimeFigureOut">
              <a:rPr lang="en-ZA" smtClean="0"/>
              <a:t>2024/11/16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C85C5-67EC-097C-3D20-1B027B72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1264E-E5AA-C949-BA4E-C1BC657C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7EE6-AEF5-4468-B44F-F9DF02EC5A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5648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DAF76-0F7F-E982-551D-47735FF6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60E4D-D753-DE98-493D-8459DDEE1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941CF-CC2D-AE34-3156-EFB82FDF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E5D7-5AA1-4524-9DBD-D0ACEF2C865C}" type="datetimeFigureOut">
              <a:rPr lang="en-ZA" smtClean="0"/>
              <a:t>2024/11/16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2C180-80A7-07CD-0226-5AE25CE3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0774D-A07E-7C4B-C6BD-A65118945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7EE6-AEF5-4468-B44F-F9DF02EC5A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1696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5A09D5-5B07-9B60-6175-1C855CF1D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220C2-6687-94AE-D431-EFB40CEDE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08B54-3444-CDFE-639A-16055F9F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E5D7-5AA1-4524-9DBD-D0ACEF2C865C}" type="datetimeFigureOut">
              <a:rPr lang="en-ZA" smtClean="0"/>
              <a:t>2024/11/16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C7825-C6A6-2233-E8D9-25DA0D65A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8AD18-1026-2295-D9EF-5FB4A0D2A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7EE6-AEF5-4468-B44F-F9DF02EC5A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9520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1D4F4-8D5D-FE02-9258-89768191C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EF1F2B-E3DB-A59E-8128-55445499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E5D7-5AA1-4524-9DBD-D0ACEF2C865C}" type="datetimeFigureOut">
              <a:rPr lang="en-ZA" smtClean="0"/>
              <a:t>2024/11/16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FE7DB-C9C3-DC7E-8764-A185962B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8B037-3414-2646-3E8F-47F9310F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7EE6-AEF5-4468-B44F-F9DF02EC5A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26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9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9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7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2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5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8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8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A061-CD05-4DD2-BD6C-C0A6E7B7931E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0127-2E4F-4720-A546-49D7111EB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9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C5858-79F9-BD18-E721-581203B9C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06E11-A508-AE4A-F4D6-8A05400AF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99F18-1B9A-A34F-B590-1FD4BB7EC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D5E5D7-5AA1-4524-9DBD-D0ACEF2C865C}" type="datetimeFigureOut">
              <a:rPr lang="en-ZA" smtClean="0"/>
              <a:t>2024/11/16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735C3-4294-092C-2B79-7CEA041AA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609E-1556-4D69-FAB0-DF32642D6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CC7EE6-AEF5-4468-B44F-F9DF02EC5A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416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Nosisa.dube@gmail.com" TargetMode="External"/><Relationship Id="rId4" Type="http://schemas.openxmlformats.org/officeDocument/2006/relationships/hyperlink" Target="mailto:Nosisa.dube@nrf.ac.z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1" b="22064"/>
          <a:stretch/>
        </p:blipFill>
        <p:spPr>
          <a:xfrm>
            <a:off x="-5515" y="3470130"/>
            <a:ext cx="5076056" cy="243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337800"/>
            <a:ext cx="8858941" cy="21057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Research Assessment: </a:t>
            </a:r>
          </a:p>
          <a:p>
            <a:pPr algn="r"/>
            <a:r>
              <a:rPr lang="en-US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Regional Perspectives and Unifying Actions </a:t>
            </a:r>
          </a:p>
          <a:p>
            <a:pPr algn="r">
              <a:lnSpc>
                <a:spcPct val="150000"/>
              </a:lnSpc>
            </a:pPr>
            <a:r>
              <a:rPr lang="en-US" sz="16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The World Science Forum (2024: Budapest (Hungary) </a:t>
            </a:r>
          </a:p>
          <a:p>
            <a:pPr algn="r">
              <a:lnSpc>
                <a:spcPct val="150000"/>
              </a:lnSpc>
            </a:pPr>
            <a:r>
              <a:rPr lang="en-US" sz="16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22 November 2024 </a:t>
            </a:r>
          </a:p>
          <a:p>
            <a:pPr algn="r">
              <a:lnSpc>
                <a:spcPct val="150000"/>
              </a:lnSpc>
            </a:pPr>
            <a:r>
              <a:rPr lang="en-US" sz="16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4FA4AB-FD0A-B348-C9BA-2D793F73D679}"/>
              </a:ext>
            </a:extLst>
          </p:cNvPr>
          <p:cNvSpPr txBox="1"/>
          <p:nvPr/>
        </p:nvSpPr>
        <p:spPr>
          <a:xfrm>
            <a:off x="2429892" y="1967154"/>
            <a:ext cx="6447181" cy="260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500"/>
              </a:spcBef>
            </a:pPr>
            <a:r>
              <a:rPr lang="en-ZA" sz="1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Nosisa Dube </a:t>
            </a:r>
          </a:p>
          <a:p>
            <a:pPr algn="r">
              <a:spcBef>
                <a:spcPts val="500"/>
              </a:spcBef>
            </a:pPr>
            <a:r>
              <a:rPr lang="en-ZA" sz="1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National Research Foundation South Africa</a:t>
            </a:r>
          </a:p>
          <a:p>
            <a:pPr algn="r">
              <a:spcBef>
                <a:spcPts val="500"/>
              </a:spcBef>
            </a:pPr>
            <a:r>
              <a:rPr lang="en-ZA" sz="1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Evaluation and Impact Assessment Specialist</a:t>
            </a:r>
          </a:p>
          <a:p>
            <a:pPr algn="r">
              <a:spcBef>
                <a:spcPts val="500"/>
              </a:spcBef>
            </a:pPr>
            <a:r>
              <a:rPr lang="en-ZA" sz="1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Director: Reviews and Evaluations</a:t>
            </a:r>
          </a:p>
          <a:p>
            <a:pPr algn="r">
              <a:spcBef>
                <a:spcPts val="500"/>
              </a:spcBef>
            </a:pPr>
            <a:r>
              <a:rPr lang="en-ZA" sz="1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Global Research Council RRA Working Group (TFG1 Co-Lead)</a:t>
            </a:r>
          </a:p>
          <a:p>
            <a:pPr algn="r">
              <a:spcBef>
                <a:spcPts val="500"/>
              </a:spcBef>
            </a:pPr>
            <a:r>
              <a:rPr lang="en-ZA" sz="12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RoRI</a:t>
            </a:r>
            <a:r>
              <a:rPr lang="en-ZA" sz="1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Consortium (</a:t>
            </a:r>
            <a:r>
              <a:rPr lang="en-ZA" sz="12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AGoRRA</a:t>
            </a:r>
            <a:r>
              <a:rPr lang="en-ZA" sz="1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Co-Chairperson)</a:t>
            </a:r>
          </a:p>
          <a:p>
            <a:pPr algn="r">
              <a:spcBef>
                <a:spcPts val="500"/>
              </a:spcBef>
              <a:spcAft>
                <a:spcPts val="1000"/>
              </a:spcAft>
            </a:pPr>
            <a:endParaRPr lang="en-ZA" sz="12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  <a:p>
            <a:pPr algn="r">
              <a:spcAft>
                <a:spcPts val="600"/>
              </a:spcAft>
            </a:pPr>
            <a:r>
              <a:rPr lang="en-US" sz="1200" dirty="0">
                <a:solidFill>
                  <a:srgbClr val="0E0E54"/>
                </a:solidFill>
                <a:latin typeface="Poppins" panose="00000500000000000000" pitchFamily="2" charset="0"/>
                <a:hlinkClick r:id="rId4"/>
              </a:rPr>
              <a:t>Nosisa.dube@nrf.ac.za</a:t>
            </a:r>
            <a:r>
              <a:rPr lang="en-US" sz="1200" dirty="0">
                <a:solidFill>
                  <a:srgbClr val="0E0E54"/>
                </a:solidFill>
                <a:latin typeface="Poppins" panose="00000500000000000000" pitchFamily="2" charset="0"/>
              </a:rPr>
              <a:t>; </a:t>
            </a:r>
            <a:r>
              <a:rPr lang="en-US" sz="1200" dirty="0">
                <a:solidFill>
                  <a:srgbClr val="0E0E54"/>
                </a:solidFill>
                <a:latin typeface="Poppins" panose="00000500000000000000" pitchFamily="2" charset="0"/>
                <a:hlinkClick r:id="rId5"/>
              </a:rPr>
              <a:t>Nosisa.dube@gmail.com</a:t>
            </a:r>
            <a:r>
              <a:rPr lang="en-US" sz="1200" dirty="0">
                <a:solidFill>
                  <a:srgbClr val="0E0E54"/>
                </a:solidFill>
                <a:latin typeface="Poppins" panose="00000500000000000000" pitchFamily="2" charset="0"/>
              </a:rPr>
              <a:t> </a:t>
            </a:r>
          </a:p>
          <a:p>
            <a:pPr algn="r">
              <a:spcAft>
                <a:spcPts val="600"/>
              </a:spcAft>
            </a:pP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</a:rPr>
              <a:t>+27 82 824 4659; +2712 481 4312; +2711 312 0208</a:t>
            </a:r>
            <a:r>
              <a:rPr lang="en-ZA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algn="r">
              <a:spcAft>
                <a:spcPts val="600"/>
              </a:spcAft>
            </a:pPr>
            <a:r>
              <a:rPr lang="en-ZA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South Africa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99619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2EFB9-B41F-BC70-EA72-A13D91085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5130-7B11-083A-BC4E-E88B95363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23" y="188942"/>
            <a:ext cx="7646280" cy="260581"/>
          </a:xfrm>
        </p:spPr>
        <p:txBody>
          <a:bodyPr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+mn-cs"/>
              </a:rPr>
              <a:t>What, Why and How we Assess in the SSA Region</a:t>
            </a:r>
            <a:endParaRPr kumimoji="0" lang="en-US" sz="2000" b="1" i="0" u="none" strike="noStrike" kern="1200" cap="none" spc="0" normalizeH="0" baseline="0" noProof="0" dirty="0">
              <a:ln/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96909A-3B08-F96C-180F-68606D98487A}"/>
              </a:ext>
            </a:extLst>
          </p:cNvPr>
          <p:cNvCxnSpPr>
            <a:cxnSpLocks/>
          </p:cNvCxnSpPr>
          <p:nvPr/>
        </p:nvCxnSpPr>
        <p:spPr>
          <a:xfrm>
            <a:off x="0" y="643735"/>
            <a:ext cx="9144000" cy="252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8CA03F19-FCA8-BA75-7874-583CE13E86F3}"/>
              </a:ext>
            </a:extLst>
          </p:cNvPr>
          <p:cNvGrpSpPr/>
          <p:nvPr/>
        </p:nvGrpSpPr>
        <p:grpSpPr>
          <a:xfrm>
            <a:off x="19557" y="2339394"/>
            <a:ext cx="8954672" cy="1504371"/>
            <a:chOff x="-1471" y="2394303"/>
            <a:chExt cx="8991753" cy="1070231"/>
          </a:xfrm>
        </p:grpSpPr>
        <p:grpSp>
          <p:nvGrpSpPr>
            <p:cNvPr id="1044" name="Group 1043">
              <a:extLst>
                <a:ext uri="{FF2B5EF4-FFF2-40B4-BE49-F238E27FC236}">
                  <a16:creationId xmlns:a16="http://schemas.microsoft.com/office/drawing/2014/main" id="{5F48291D-1B3F-D9A1-23E3-3C29373CE7FF}"/>
                </a:ext>
              </a:extLst>
            </p:cNvPr>
            <p:cNvGrpSpPr/>
            <p:nvPr/>
          </p:nvGrpSpPr>
          <p:grpSpPr>
            <a:xfrm>
              <a:off x="356346" y="2394303"/>
              <a:ext cx="8633936" cy="1070231"/>
              <a:chOff x="-46574" y="2392827"/>
              <a:chExt cx="9038109" cy="1302742"/>
            </a:xfrm>
          </p:grpSpPr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B1B93C00-680C-F4B4-ADFA-B32640A2664C}"/>
                  </a:ext>
                </a:extLst>
              </p:cNvPr>
              <p:cNvSpPr/>
              <p:nvPr/>
            </p:nvSpPr>
            <p:spPr>
              <a:xfrm>
                <a:off x="-46574" y="2396717"/>
                <a:ext cx="2333689" cy="1298852"/>
              </a:xfrm>
              <a:prstGeom prst="rect">
                <a:avLst/>
              </a:prstGeom>
              <a:ln w="317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7" name="TextBox 1036">
                <a:extLst>
                  <a:ext uri="{FF2B5EF4-FFF2-40B4-BE49-F238E27FC236}">
                    <a16:creationId xmlns:a16="http://schemas.microsoft.com/office/drawing/2014/main" id="{8E7354E5-0F2A-3918-9367-3286003127AC}"/>
                  </a:ext>
                </a:extLst>
              </p:cNvPr>
              <p:cNvSpPr txBox="1"/>
              <p:nvPr/>
            </p:nvSpPr>
            <p:spPr>
              <a:xfrm>
                <a:off x="-791" y="2431155"/>
                <a:ext cx="2199627" cy="12625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171450" indent="-171450" algn="just">
                  <a:lnSpc>
                    <a:spcPts val="1200"/>
                  </a:lnSpc>
                  <a:buFont typeface="Wingdings" panose="05000000000000000000" pitchFamily="2" charset="2"/>
                  <a:buChar char="Ø"/>
                </a:pPr>
                <a:r>
                  <a:rPr lang="en-US" sz="800" kern="0" dirty="0">
                    <a:solidFill>
                      <a:schemeClr val="bg2">
                        <a:lumMod val="25000"/>
                      </a:schemeClr>
                    </a:solidFill>
                    <a:latin typeface="Poppins Light" panose="00000400000000000000" pitchFamily="2" charset="0"/>
                    <a:cs typeface="Poppins Light" panose="00000400000000000000" pitchFamily="2" charset="0"/>
                  </a:rPr>
                  <a:t>To benchmark Researchers against their global peers</a:t>
                </a:r>
              </a:p>
              <a:p>
                <a:pPr marL="171450" indent="-171450" algn="just">
                  <a:buFont typeface="Wingdings" panose="05000000000000000000" pitchFamily="2" charset="2"/>
                  <a:buChar char="Ø"/>
                </a:pPr>
                <a:endParaRPr lang="en-US" sz="400" kern="0" dirty="0">
                  <a:solidFill>
                    <a:schemeClr val="bg2">
                      <a:lumMod val="25000"/>
                    </a:schemeClr>
                  </a:solidFill>
                  <a:latin typeface="Poppins Light" panose="00000400000000000000" pitchFamily="2" charset="0"/>
                  <a:cs typeface="Poppins Light" panose="00000400000000000000" pitchFamily="2" charset="0"/>
                </a:endParaRPr>
              </a:p>
              <a:p>
                <a:pPr marL="171450" indent="-180000" algn="just">
                  <a:lnSpc>
                    <a:spcPts val="1200"/>
                  </a:lnSpc>
                  <a:buFont typeface="Wingdings" panose="05000000000000000000" pitchFamily="2" charset="2"/>
                  <a:buChar char="Ø"/>
                </a:pPr>
                <a:r>
                  <a:rPr lang="en-US" sz="800" kern="0" dirty="0">
                    <a:solidFill>
                      <a:schemeClr val="bg2">
                        <a:lumMod val="25000"/>
                      </a:schemeClr>
                    </a:solidFill>
                    <a:latin typeface="Poppins Light" panose="00000400000000000000" pitchFamily="2" charset="0"/>
                    <a:cs typeface="Poppins Light" panose="00000400000000000000" pitchFamily="2" charset="0"/>
                  </a:rPr>
                  <a:t>Research Institutions use Rating of individual researchers for: </a:t>
                </a:r>
              </a:p>
              <a:p>
                <a:pPr marL="355600" lvl="1" indent="-177800" algn="just">
                  <a:lnSpc>
                    <a:spcPts val="1200"/>
                  </a:lnSpc>
                  <a:buFont typeface="Wingdings" panose="05000000000000000000" pitchFamily="2" charset="2"/>
                  <a:buChar char="Ø"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Poppins Light" panose="00000400000000000000" pitchFamily="2" charset="0"/>
                    <a:cs typeface="Poppins Light" panose="00000400000000000000" pitchFamily="2" charset="0"/>
                  </a:rPr>
                  <a:t>Recruitment and hiring,</a:t>
                </a:r>
              </a:p>
              <a:p>
                <a:pPr marL="355600" lvl="1" indent="-177800" algn="just">
                  <a:lnSpc>
                    <a:spcPts val="1200"/>
                  </a:lnSpc>
                  <a:buFont typeface="Wingdings" panose="05000000000000000000" pitchFamily="2" charset="2"/>
                  <a:buChar char="Ø"/>
                </a:pPr>
                <a:r>
                  <a:rPr lang="en-US" sz="800" kern="0" dirty="0">
                    <a:solidFill>
                      <a:schemeClr val="bg2">
                        <a:lumMod val="25000"/>
                      </a:schemeClr>
                    </a:solidFill>
                    <a:latin typeface="Poppins Light" panose="00000400000000000000" pitchFamily="2" charset="0"/>
                    <a:cs typeface="Poppins Light" panose="00000400000000000000" pitchFamily="2" charset="0"/>
                  </a:rPr>
                  <a:t>Promotions</a:t>
                </a: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Poppins Light" panose="00000400000000000000" pitchFamily="2" charset="0"/>
                    <a:cs typeface="Poppins Light" panose="00000400000000000000" pitchFamily="2" charset="0"/>
                  </a:rPr>
                  <a:t> &amp; career progression, </a:t>
                </a:r>
                <a:endParaRPr lang="en-US" sz="800" kern="0" dirty="0">
                  <a:solidFill>
                    <a:schemeClr val="bg2">
                      <a:lumMod val="25000"/>
                    </a:schemeClr>
                  </a:solidFill>
                  <a:latin typeface="Poppins Light" panose="00000400000000000000" pitchFamily="2" charset="0"/>
                  <a:cs typeface="Poppins Light" panose="00000400000000000000" pitchFamily="2" charset="0"/>
                </a:endParaRPr>
              </a:p>
              <a:p>
                <a:pPr marL="355600" lvl="1" indent="-177800">
                  <a:lnSpc>
                    <a:spcPts val="1200"/>
                  </a:lnSpc>
                  <a:buFont typeface="Wingdings" panose="05000000000000000000" pitchFamily="2" charset="2"/>
                  <a:buChar char="Ø"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Poppins Light" panose="00000400000000000000" pitchFamily="2" charset="0"/>
                    <a:cs typeface="Poppins Light" panose="00000400000000000000" pitchFamily="2" charset="0"/>
                  </a:rPr>
                  <a:t>Recognition, rewards &amp; </a:t>
                </a:r>
                <a:r>
                  <a:rPr lang="en-US" sz="800" kern="0" dirty="0">
                    <a:solidFill>
                      <a:schemeClr val="bg2">
                        <a:lumMod val="25000"/>
                      </a:schemeClr>
                    </a:solidFill>
                    <a:latin typeface="Poppins Light" panose="00000400000000000000" pitchFamily="2" charset="0"/>
                    <a:cs typeface="Poppins Light" panose="00000400000000000000" pitchFamily="2" charset="0"/>
                  </a:rPr>
                  <a:t>incentives</a:t>
                </a:r>
              </a:p>
              <a:p>
                <a:pPr marL="355600" lvl="1" indent="-177800">
                  <a:lnSpc>
                    <a:spcPts val="1200"/>
                  </a:lnSpc>
                  <a:buFont typeface="Wingdings" panose="05000000000000000000" pitchFamily="2" charset="2"/>
                  <a:buChar char="Ø"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Poppins Light" panose="00000400000000000000" pitchFamily="2" charset="0"/>
                    <a:ea typeface="+mn-ea"/>
                    <a:cs typeface="Poppins Light" panose="00000400000000000000" pitchFamily="2" charset="0"/>
                  </a:rPr>
                  <a:t>Access high-end funding </a:t>
                </a:r>
                <a:endParaRPr lang="en-US" sz="800" kern="0" dirty="0">
                  <a:solidFill>
                    <a:schemeClr val="bg2">
                      <a:lumMod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  <a:p>
                <a:pPr marL="355600" lvl="1" indent="-177800">
                  <a:lnSpc>
                    <a:spcPts val="1200"/>
                  </a:lnSpc>
                  <a:buFont typeface="Wingdings" panose="05000000000000000000" pitchFamily="2" charset="2"/>
                  <a:buChar char="Ø"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rPr>
                  <a:t>Review Career progression</a:t>
                </a:r>
              </a:p>
              <a:p>
                <a:pPr marL="355600" lvl="1" indent="-177800">
                  <a:buFont typeface="Wingdings" panose="05000000000000000000" pitchFamily="2" charset="2"/>
                  <a:buChar char="Ø"/>
                </a:pPr>
                <a:endPara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endParaRPr>
              </a:p>
              <a:p>
                <a:pPr marL="88900" algn="just">
                  <a:tabLst>
                    <a:tab pos="1885950" algn="l"/>
                  </a:tabLst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endParaRPr>
              </a:p>
              <a:p>
                <a:pPr marL="171450" indent="-180000">
                  <a:buFont typeface="Wingdings" panose="05000000000000000000" pitchFamily="2" charset="2"/>
                  <a:buChar char="Ø"/>
                </a:pPr>
                <a:endPara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endParaRPr>
              </a:p>
              <a:p>
                <a:pPr marL="171450" indent="-180000">
                  <a:buFont typeface="Wingdings" panose="05000000000000000000" pitchFamily="2" charset="2"/>
                  <a:buChar char="Ø"/>
                </a:pPr>
                <a:endParaRPr lang="en-US" sz="400" kern="0" dirty="0">
                  <a:solidFill>
                    <a:schemeClr val="bg2">
                      <a:lumMod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  <a:p>
                <a:pPr marL="171450" indent="-180000">
                  <a:buFont typeface="Wingdings" panose="05000000000000000000" pitchFamily="2" charset="2"/>
                  <a:buChar char="Ø"/>
                </a:pPr>
                <a:endPara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endParaRPr>
              </a:p>
              <a:p>
                <a:pPr marL="171450" indent="-180000">
                  <a:buFont typeface="Wingdings" panose="05000000000000000000" pitchFamily="2" charset="2"/>
                  <a:buChar char="Ø"/>
                </a:pPr>
                <a:endParaRPr lang="en-US" sz="400" kern="0" dirty="0">
                  <a:solidFill>
                    <a:schemeClr val="bg2">
                      <a:lumMod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  <a:p>
                <a:pPr marL="171450" indent="-180000">
                  <a:buFont typeface="Wingdings" panose="05000000000000000000" pitchFamily="2" charset="2"/>
                  <a:buChar char="Ø"/>
                </a:pPr>
                <a:endPara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endParaRPr>
              </a:p>
              <a:p>
                <a:pPr marL="171450" indent="-180000">
                  <a:buFont typeface="Wingdings" panose="05000000000000000000" pitchFamily="2" charset="2"/>
                  <a:buChar char="Ø"/>
                </a:pPr>
                <a:endPara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endParaRPr>
              </a:p>
              <a:p>
                <a:pPr>
                  <a:lnSpc>
                    <a:spcPts val="1200"/>
                  </a:lnSpc>
                </a:pPr>
                <a:endParaRPr lang="en-IN" sz="800" dirty="0">
                  <a:solidFill>
                    <a:schemeClr val="bg2">
                      <a:lumMod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70F81F95-A490-1A26-02AE-DE44E9EB0ED3}"/>
                  </a:ext>
                </a:extLst>
              </p:cNvPr>
              <p:cNvSpPr/>
              <p:nvPr/>
            </p:nvSpPr>
            <p:spPr>
              <a:xfrm>
                <a:off x="2368061" y="2396717"/>
                <a:ext cx="2265140" cy="1298852"/>
              </a:xfrm>
              <a:prstGeom prst="rect">
                <a:avLst/>
              </a:prstGeom>
              <a:ln w="3175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39" name="Rectangle 1038">
                <a:extLst>
                  <a:ext uri="{FF2B5EF4-FFF2-40B4-BE49-F238E27FC236}">
                    <a16:creationId xmlns:a16="http://schemas.microsoft.com/office/drawing/2014/main" id="{6F69EC45-613F-86C7-1CB4-C8F18C9662CE}"/>
                  </a:ext>
                </a:extLst>
              </p:cNvPr>
              <p:cNvSpPr/>
              <p:nvPr/>
            </p:nvSpPr>
            <p:spPr>
              <a:xfrm>
                <a:off x="4693077" y="2392827"/>
                <a:ext cx="2357172" cy="1302134"/>
              </a:xfrm>
              <a:prstGeom prst="rect">
                <a:avLst/>
              </a:prstGeom>
              <a:ln w="31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9666C8AB-2D8F-E180-5516-5E97F68A97E0}"/>
                  </a:ext>
                </a:extLst>
              </p:cNvPr>
              <p:cNvSpPr/>
              <p:nvPr/>
            </p:nvSpPr>
            <p:spPr>
              <a:xfrm>
                <a:off x="7136392" y="2396717"/>
                <a:ext cx="1855143" cy="1297006"/>
              </a:xfrm>
              <a:prstGeom prst="rect">
                <a:avLst/>
              </a:prstGeom>
              <a:ln w="3175"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41" name="TextBox 1040">
                <a:extLst>
                  <a:ext uri="{FF2B5EF4-FFF2-40B4-BE49-F238E27FC236}">
                    <a16:creationId xmlns:a16="http://schemas.microsoft.com/office/drawing/2014/main" id="{F497CB17-764D-ED9A-9ABB-0602401E14C1}"/>
                  </a:ext>
                </a:extLst>
              </p:cNvPr>
              <p:cNvSpPr txBox="1"/>
              <p:nvPr/>
            </p:nvSpPr>
            <p:spPr>
              <a:xfrm>
                <a:off x="2408106" y="2468255"/>
                <a:ext cx="2183111" cy="11798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171450" indent="-171450">
                  <a:lnSpc>
                    <a:spcPts val="1200"/>
                  </a:lnSpc>
                  <a:buFont typeface="Wingdings" panose="05000000000000000000" pitchFamily="2" charset="2"/>
                  <a:buChar char="Ø"/>
                </a:pPr>
                <a:r>
                  <a:rPr lang="en-US" sz="8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 Light" panose="00000400000000000000" pitchFamily="2" charset="0"/>
                    <a:cs typeface="Poppins Light" panose="00000400000000000000" pitchFamily="2" charset="0"/>
                  </a:rPr>
                  <a:t>To select research projects for funding support</a:t>
                </a:r>
              </a:p>
              <a:p>
                <a:pPr marL="171450" indent="-171450">
                  <a:lnSpc>
                    <a:spcPts val="1200"/>
                  </a:lnSpc>
                  <a:buFont typeface="Wingdings" panose="05000000000000000000" pitchFamily="2" charset="2"/>
                  <a:buChar char="Ø"/>
                </a:pPr>
                <a:r>
                  <a:rPr lang="en-US" sz="8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 Light" panose="00000400000000000000" pitchFamily="2" charset="0"/>
                    <a:cs typeface="Poppins Light" panose="00000400000000000000" pitchFamily="2" charset="0"/>
                  </a:rPr>
                  <a:t>To monitor the progress of ongoing projects</a:t>
                </a:r>
              </a:p>
              <a:p>
                <a:pPr marL="171450" indent="-171450">
                  <a:lnSpc>
                    <a:spcPts val="1200"/>
                  </a:lnSpc>
                  <a:buFont typeface="Wingdings" panose="05000000000000000000" pitchFamily="2" charset="2"/>
                  <a:buChar char="Ø"/>
                </a:pPr>
                <a:r>
                  <a:rPr lang="en-US" sz="8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 Light" panose="00000400000000000000" pitchFamily="2" charset="0"/>
                    <a:cs typeface="Poppins Light" panose="00000400000000000000" pitchFamily="2" charset="0"/>
                  </a:rPr>
                  <a:t>To evaluate performance of completed projects </a:t>
                </a:r>
              </a:p>
              <a:p>
                <a:pPr marL="171450" indent="-171450">
                  <a:lnSpc>
                    <a:spcPts val="1200"/>
                  </a:lnSpc>
                  <a:buFont typeface="Wingdings" panose="05000000000000000000" pitchFamily="2" charset="2"/>
                  <a:buChar char="Ø"/>
                </a:pPr>
                <a:r>
                  <a:rPr lang="en-US" sz="8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 Light" panose="00000400000000000000" pitchFamily="2" charset="0"/>
                    <a:cs typeface="Poppins Light" panose="00000400000000000000" pitchFamily="2" charset="0"/>
                  </a:rPr>
                  <a:t>To support relevant,, collaborative and impactful research.</a:t>
                </a:r>
              </a:p>
              <a:p>
                <a:pPr marL="171450" indent="-171450">
                  <a:lnSpc>
                    <a:spcPts val="1200"/>
                  </a:lnSpc>
                  <a:buFont typeface="Wingdings" panose="05000000000000000000" pitchFamily="2" charset="2"/>
                  <a:buChar char="Ø"/>
                </a:pPr>
                <a:endParaRPr lang="en-US" sz="8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 Light" panose="00000400000000000000" pitchFamily="2" charset="0"/>
                  <a:cs typeface="Poppins Light" panose="00000400000000000000" pitchFamily="2" charset="0"/>
                </a:endParaRPr>
              </a:p>
            </p:txBody>
          </p:sp>
          <p:sp>
            <p:nvSpPr>
              <p:cNvPr id="1042" name="TextBox 1041">
                <a:extLst>
                  <a:ext uri="{FF2B5EF4-FFF2-40B4-BE49-F238E27FC236}">
                    <a16:creationId xmlns:a16="http://schemas.microsoft.com/office/drawing/2014/main" id="{08FDC8DA-EDBB-6162-F8C1-E2E86EEB53BF}"/>
                  </a:ext>
                </a:extLst>
              </p:cNvPr>
              <p:cNvSpPr txBox="1"/>
              <p:nvPr/>
            </p:nvSpPr>
            <p:spPr>
              <a:xfrm>
                <a:off x="4722566" y="2461363"/>
                <a:ext cx="2327683" cy="10129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177800" indent="-177800">
                  <a:lnSpc>
                    <a:spcPts val="1200"/>
                  </a:lnSpc>
                  <a:buFont typeface="Wingdings" panose="05000000000000000000" pitchFamily="2" charset="2"/>
                  <a:buChar char="Ø"/>
                </a:pPr>
                <a:r>
                  <a:rPr lang="en-US" sz="8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 Poppins Light"/>
                    <a:cs typeface="Poppins" panose="00000500000000000000" pitchFamily="2" charset="0"/>
                  </a:rPr>
                  <a:t>To track programs are yielding that expected results</a:t>
                </a:r>
              </a:p>
              <a:p>
                <a:pPr marL="177800" indent="-177800">
                  <a:lnSpc>
                    <a:spcPts val="1200"/>
                  </a:lnSpc>
                  <a:buFont typeface="Wingdings" panose="05000000000000000000" pitchFamily="2" charset="2"/>
                  <a:buChar char="Ø"/>
                </a:pPr>
                <a:r>
                  <a:rPr lang="en-US" sz="8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 Poppins Light"/>
                    <a:cs typeface="Poppins" panose="00000500000000000000" pitchFamily="2" charset="0"/>
                  </a:rPr>
                  <a:t>To inform approaches to future funding interventions</a:t>
                </a:r>
              </a:p>
              <a:p>
                <a:pPr marL="177800" indent="-177800">
                  <a:lnSpc>
                    <a:spcPts val="1200"/>
                  </a:lnSpc>
                  <a:buFont typeface="Wingdings" panose="05000000000000000000" pitchFamily="2" charset="2"/>
                  <a:buChar char="Ø"/>
                </a:pPr>
                <a:r>
                  <a:rPr lang="en-US" sz="8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 Poppins Light"/>
                    <a:cs typeface="Poppins" panose="00000500000000000000" pitchFamily="2" charset="0"/>
                  </a:rPr>
                  <a:t>To assess research </a:t>
                </a:r>
                <a:r>
                  <a:rPr lang="en-US" sz="800" kern="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 Poppins Light"/>
                    <a:cs typeface="Poppins" panose="00000500000000000000" pitchFamily="2" charset="0"/>
                  </a:rPr>
                  <a:t>programme</a:t>
                </a:r>
                <a:r>
                  <a:rPr lang="en-US" sz="8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 Poppins Light"/>
                    <a:cs typeface="Poppins" panose="00000500000000000000" pitchFamily="2" charset="0"/>
                  </a:rPr>
                  <a:t> contributions  to knowledge advancement, human capacity development and research capabilities</a:t>
                </a:r>
              </a:p>
              <a:p>
                <a:pPr marL="177800" indent="-177800">
                  <a:lnSpc>
                    <a:spcPts val="1200"/>
                  </a:lnSpc>
                  <a:buFont typeface="Wingdings" panose="05000000000000000000" pitchFamily="2" charset="2"/>
                  <a:buChar char="Ø"/>
                </a:pPr>
                <a:endParaRPr lang="en-IN" sz="9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 Poppins Light"/>
                  <a:cs typeface="Poppins" panose="00000500000000000000" pitchFamily="2" charset="0"/>
                </a:endParaRPr>
              </a:p>
            </p:txBody>
          </p:sp>
          <p:sp>
            <p:nvSpPr>
              <p:cNvPr id="1043" name="TextBox 1042">
                <a:extLst>
                  <a:ext uri="{FF2B5EF4-FFF2-40B4-BE49-F238E27FC236}">
                    <a16:creationId xmlns:a16="http://schemas.microsoft.com/office/drawing/2014/main" id="{F3CF321D-C987-4364-A28F-AA3B9FB94C3E}"/>
                  </a:ext>
                </a:extLst>
              </p:cNvPr>
              <p:cNvSpPr txBox="1"/>
              <p:nvPr/>
            </p:nvSpPr>
            <p:spPr>
              <a:xfrm>
                <a:off x="7240755" y="2468254"/>
                <a:ext cx="1664635" cy="1132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177800" indent="-177800">
                  <a:lnSpc>
                    <a:spcPts val="1200"/>
                  </a:lnSpc>
                  <a:buFont typeface="Wingdings" panose="05000000000000000000" pitchFamily="2" charset="2"/>
                  <a:buChar char="Ø"/>
                </a:pPr>
                <a:r>
                  <a:rPr lang="en-US" sz="8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 Poppins Light"/>
                    <a:cs typeface="Poppins" panose="00000500000000000000" pitchFamily="2" charset="0"/>
                  </a:rPr>
                  <a:t>To account for Public investment; </a:t>
                </a:r>
              </a:p>
              <a:p>
                <a:pPr marL="177800" indent="-177800">
                  <a:lnSpc>
                    <a:spcPts val="1200"/>
                  </a:lnSpc>
                  <a:buFont typeface="Wingdings" panose="05000000000000000000" pitchFamily="2" charset="2"/>
                  <a:buChar char="Ø"/>
                </a:pPr>
                <a:r>
                  <a:rPr lang="en-IN" sz="8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 Poppins Light"/>
                    <a:cs typeface="Poppins" panose="00000500000000000000" pitchFamily="2" charset="0"/>
                  </a:rPr>
                  <a:t>To ensure continued organisational performance, relevance and sustainability</a:t>
                </a:r>
              </a:p>
              <a:p>
                <a:pPr marL="177800" indent="-177800">
                  <a:lnSpc>
                    <a:spcPts val="1200"/>
                  </a:lnSpc>
                  <a:buFont typeface="Wingdings" panose="05000000000000000000" pitchFamily="2" charset="2"/>
                  <a:buChar char="Ø"/>
                </a:pPr>
                <a:r>
                  <a:rPr lang="en-US" sz="8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 Poppins Light"/>
                    <a:cs typeface="Poppins" panose="00000500000000000000" pitchFamily="2" charset="0"/>
                  </a:rPr>
                  <a:t>To informing decisions on </a:t>
                </a:r>
                <a:r>
                  <a:rPr lang="en-US" sz="800" kern="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 Poppins Light"/>
                    <a:cs typeface="Poppins" panose="00000500000000000000" pitchFamily="2" charset="0"/>
                  </a:rPr>
                  <a:t>organisational</a:t>
                </a:r>
                <a:r>
                  <a:rPr lang="en-US" sz="8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 Poppins Light"/>
                    <a:cs typeface="Poppins" panose="00000500000000000000" pitchFamily="2" charset="0"/>
                  </a:rPr>
                  <a:t> priorities </a:t>
                </a:r>
              </a:p>
              <a:p>
                <a:pPr marL="177800" indent="-177800">
                  <a:lnSpc>
                    <a:spcPts val="1200"/>
                  </a:lnSpc>
                  <a:buFont typeface="Wingdings" panose="05000000000000000000" pitchFamily="2" charset="2"/>
                  <a:buChar char="Ø"/>
                </a:pPr>
                <a:r>
                  <a:rPr lang="en-US" sz="800" kern="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 Poppins Light"/>
                    <a:cs typeface="Poppins" panose="00000500000000000000" pitchFamily="2" charset="0"/>
                  </a:rPr>
                  <a:t>Magane</a:t>
                </a:r>
                <a:endParaRPr lang="en-US" sz="8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 Poppins Light"/>
                  <a:cs typeface="Poppins" panose="00000500000000000000" pitchFamily="2" charset="0"/>
                </a:endParaRPr>
              </a:p>
              <a:p>
                <a:pPr marL="177800" indent="-177800">
                  <a:buFont typeface="Wingdings" panose="05000000000000000000" pitchFamily="2" charset="2"/>
                  <a:buChar char="Ø"/>
                </a:pPr>
                <a:endParaRPr lang="en-US" sz="8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 Poppins Light"/>
                  <a:cs typeface="Poppins" panose="00000500000000000000" pitchFamily="2" charset="0"/>
                </a:endParaRPr>
              </a:p>
              <a:p>
                <a:pPr marL="177800" indent="-177800">
                  <a:buFont typeface="Wingdings" panose="05000000000000000000" pitchFamily="2" charset="2"/>
                  <a:buChar char="Ø"/>
                </a:pPr>
                <a:endParaRPr lang="en-IN" sz="8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 Poppins Light"/>
                  <a:cs typeface="Poppins" panose="00000500000000000000" pitchFamily="2" charset="0"/>
                </a:endParaRPr>
              </a:p>
            </p:txBody>
          </p:sp>
        </p:grpSp>
        <p:sp>
          <p:nvSpPr>
            <p:cNvPr id="1049" name="Rectangle 1048">
              <a:extLst>
                <a:ext uri="{FF2B5EF4-FFF2-40B4-BE49-F238E27FC236}">
                  <a16:creationId xmlns:a16="http://schemas.microsoft.com/office/drawing/2014/main" id="{17FBA903-C3D2-58EF-3EFF-41F5933C134D}"/>
                </a:ext>
              </a:extLst>
            </p:cNvPr>
            <p:cNvSpPr/>
            <p:nvPr/>
          </p:nvSpPr>
          <p:spPr>
            <a:xfrm>
              <a:off x="-1471" y="2397499"/>
              <a:ext cx="280490" cy="1065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ZA" sz="1000" dirty="0">
                  <a:ln w="0"/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 panose="00000500000000000000" pitchFamily="2" charset="0"/>
                  <a:cs typeface="Poppins" panose="00000500000000000000" pitchFamily="2" charset="0"/>
                </a:rPr>
                <a:t>Why</a:t>
              </a:r>
              <a:r>
                <a:rPr lang="en-ZA" sz="1000" dirty="0">
                  <a:ln w="0"/>
                  <a:solidFill>
                    <a:schemeClr val="accent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ZA" sz="1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Poppins" panose="00000500000000000000" pitchFamily="2" charset="0"/>
                  <a:cs typeface="Poppins" panose="00000500000000000000" pitchFamily="2" charset="0"/>
                </a:rPr>
                <a:t>(Purpose)</a:t>
              </a:r>
            </a:p>
          </p:txBody>
        </p:sp>
      </p:grpSp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63A53AFE-0A26-10AC-6589-EBAA7A815530}"/>
              </a:ext>
            </a:extLst>
          </p:cNvPr>
          <p:cNvGrpSpPr/>
          <p:nvPr/>
        </p:nvGrpSpPr>
        <p:grpSpPr>
          <a:xfrm>
            <a:off x="34868" y="694497"/>
            <a:ext cx="8857408" cy="1565505"/>
            <a:chOff x="22367" y="690442"/>
            <a:chExt cx="8857408" cy="159639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C96539B-756A-7708-4F6F-0A7B6D8A0978}"/>
                </a:ext>
              </a:extLst>
            </p:cNvPr>
            <p:cNvGrpSpPr/>
            <p:nvPr/>
          </p:nvGrpSpPr>
          <p:grpSpPr>
            <a:xfrm>
              <a:off x="607230" y="1255856"/>
              <a:ext cx="8272545" cy="965678"/>
              <a:chOff x="-46724" y="2419820"/>
              <a:chExt cx="8672947" cy="1038183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2FA3455-499C-58F9-C28F-121F538FF1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40115" y="3123640"/>
                <a:ext cx="0" cy="220726"/>
              </a:xfrm>
              <a:prstGeom prst="line">
                <a:avLst/>
              </a:prstGeom>
              <a:ln>
                <a:solidFill>
                  <a:schemeClr val="accent3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BD65061-4BAD-F56C-803C-79298BD66BD8}"/>
                  </a:ext>
                </a:extLst>
              </p:cNvPr>
              <p:cNvGrpSpPr/>
              <p:nvPr/>
            </p:nvGrpSpPr>
            <p:grpSpPr>
              <a:xfrm>
                <a:off x="-46724" y="2419820"/>
                <a:ext cx="8672947" cy="1038183"/>
                <a:chOff x="-46724" y="2419820"/>
                <a:chExt cx="8672947" cy="1038183"/>
              </a:xfrm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D624A009-16E0-BF15-C7F3-B44ACF875E7C}"/>
                    </a:ext>
                  </a:extLst>
                </p:cNvPr>
                <p:cNvSpPr/>
                <p:nvPr/>
              </p:nvSpPr>
              <p:spPr>
                <a:xfrm>
                  <a:off x="-46724" y="2461808"/>
                  <a:ext cx="1963183" cy="877073"/>
                </a:xfrm>
                <a:custGeom>
                  <a:avLst/>
                  <a:gdLst>
                    <a:gd name="connsiteX0" fmla="*/ 0 w 2171700"/>
                    <a:gd name="connsiteY0" fmla="*/ 182880 h 1455420"/>
                    <a:gd name="connsiteX1" fmla="*/ 1376680 w 2171700"/>
                    <a:gd name="connsiteY1" fmla="*/ 182880 h 1455420"/>
                    <a:gd name="connsiteX2" fmla="*/ 1376680 w 2171700"/>
                    <a:gd name="connsiteY2" fmla="*/ 0 h 1455420"/>
                    <a:gd name="connsiteX3" fmla="*/ 1455420 w 2171700"/>
                    <a:gd name="connsiteY3" fmla="*/ 0 h 1455420"/>
                    <a:gd name="connsiteX4" fmla="*/ 2171700 w 2171700"/>
                    <a:gd name="connsiteY4" fmla="*/ 734060 h 1455420"/>
                    <a:gd name="connsiteX5" fmla="*/ 1445260 w 2171700"/>
                    <a:gd name="connsiteY5" fmla="*/ 1455420 h 1455420"/>
                    <a:gd name="connsiteX6" fmla="*/ 1381760 w 2171700"/>
                    <a:gd name="connsiteY6" fmla="*/ 1455420 h 1455420"/>
                    <a:gd name="connsiteX7" fmla="*/ 1381760 w 2171700"/>
                    <a:gd name="connsiteY7" fmla="*/ 1264920 h 1455420"/>
                    <a:gd name="connsiteX0" fmla="*/ 0 w 2171700"/>
                    <a:gd name="connsiteY0" fmla="*/ 260773 h 1533313"/>
                    <a:gd name="connsiteX1" fmla="*/ 1376680 w 2171700"/>
                    <a:gd name="connsiteY1" fmla="*/ 260773 h 1533313"/>
                    <a:gd name="connsiteX2" fmla="*/ 1376680 w 2171700"/>
                    <a:gd name="connsiteY2" fmla="*/ 77893 h 1533313"/>
                    <a:gd name="connsiteX3" fmla="*/ 1455420 w 2171700"/>
                    <a:gd name="connsiteY3" fmla="*/ 77893 h 1533313"/>
                    <a:gd name="connsiteX4" fmla="*/ 2171700 w 2171700"/>
                    <a:gd name="connsiteY4" fmla="*/ 811953 h 1533313"/>
                    <a:gd name="connsiteX5" fmla="*/ 1445260 w 2171700"/>
                    <a:gd name="connsiteY5" fmla="*/ 1533313 h 1533313"/>
                    <a:gd name="connsiteX6" fmla="*/ 1381760 w 2171700"/>
                    <a:gd name="connsiteY6" fmla="*/ 1533313 h 1533313"/>
                    <a:gd name="connsiteX7" fmla="*/ 1381760 w 2171700"/>
                    <a:gd name="connsiteY7" fmla="*/ 1342813 h 1533313"/>
                    <a:gd name="connsiteX0" fmla="*/ 0 w 2171700"/>
                    <a:gd name="connsiteY0" fmla="*/ 241300 h 1513840"/>
                    <a:gd name="connsiteX1" fmla="*/ 1376680 w 2171700"/>
                    <a:gd name="connsiteY1" fmla="*/ 241300 h 1513840"/>
                    <a:gd name="connsiteX2" fmla="*/ 1376680 w 2171700"/>
                    <a:gd name="connsiteY2" fmla="*/ 58420 h 1513840"/>
                    <a:gd name="connsiteX3" fmla="*/ 1455420 w 2171700"/>
                    <a:gd name="connsiteY3" fmla="*/ 58420 h 1513840"/>
                    <a:gd name="connsiteX4" fmla="*/ 2171700 w 2171700"/>
                    <a:gd name="connsiteY4" fmla="*/ 792480 h 1513840"/>
                    <a:gd name="connsiteX5" fmla="*/ 1445260 w 2171700"/>
                    <a:gd name="connsiteY5" fmla="*/ 1513840 h 1513840"/>
                    <a:gd name="connsiteX6" fmla="*/ 1381760 w 2171700"/>
                    <a:gd name="connsiteY6" fmla="*/ 1513840 h 1513840"/>
                    <a:gd name="connsiteX7" fmla="*/ 1381760 w 2171700"/>
                    <a:gd name="connsiteY7" fmla="*/ 1323340 h 1513840"/>
                    <a:gd name="connsiteX0" fmla="*/ 0 w 2171700"/>
                    <a:gd name="connsiteY0" fmla="*/ 235374 h 1507914"/>
                    <a:gd name="connsiteX1" fmla="*/ 1376680 w 2171700"/>
                    <a:gd name="connsiteY1" fmla="*/ 235374 h 1507914"/>
                    <a:gd name="connsiteX2" fmla="*/ 1376680 w 2171700"/>
                    <a:gd name="connsiteY2" fmla="*/ 52494 h 1507914"/>
                    <a:gd name="connsiteX3" fmla="*/ 1455420 w 2171700"/>
                    <a:gd name="connsiteY3" fmla="*/ 52494 h 1507914"/>
                    <a:gd name="connsiteX4" fmla="*/ 2171700 w 2171700"/>
                    <a:gd name="connsiteY4" fmla="*/ 786554 h 1507914"/>
                    <a:gd name="connsiteX5" fmla="*/ 1445260 w 2171700"/>
                    <a:gd name="connsiteY5" fmla="*/ 1507914 h 1507914"/>
                    <a:gd name="connsiteX6" fmla="*/ 1381760 w 2171700"/>
                    <a:gd name="connsiteY6" fmla="*/ 1507914 h 1507914"/>
                    <a:gd name="connsiteX7" fmla="*/ 1381760 w 2171700"/>
                    <a:gd name="connsiteY7" fmla="*/ 1317414 h 1507914"/>
                    <a:gd name="connsiteX0" fmla="*/ 0 w 2171700"/>
                    <a:gd name="connsiteY0" fmla="*/ 240347 h 1512887"/>
                    <a:gd name="connsiteX1" fmla="*/ 1376680 w 2171700"/>
                    <a:gd name="connsiteY1" fmla="*/ 240347 h 1512887"/>
                    <a:gd name="connsiteX2" fmla="*/ 1376680 w 2171700"/>
                    <a:gd name="connsiteY2" fmla="*/ 57467 h 1512887"/>
                    <a:gd name="connsiteX3" fmla="*/ 1455420 w 2171700"/>
                    <a:gd name="connsiteY3" fmla="*/ 57467 h 1512887"/>
                    <a:gd name="connsiteX4" fmla="*/ 2171700 w 2171700"/>
                    <a:gd name="connsiteY4" fmla="*/ 791527 h 1512887"/>
                    <a:gd name="connsiteX5" fmla="*/ 1445260 w 2171700"/>
                    <a:gd name="connsiteY5" fmla="*/ 1512887 h 1512887"/>
                    <a:gd name="connsiteX6" fmla="*/ 1381760 w 2171700"/>
                    <a:gd name="connsiteY6" fmla="*/ 1512887 h 1512887"/>
                    <a:gd name="connsiteX7" fmla="*/ 1381760 w 2171700"/>
                    <a:gd name="connsiteY7" fmla="*/ 1322387 h 1512887"/>
                    <a:gd name="connsiteX0" fmla="*/ 0 w 2171700"/>
                    <a:gd name="connsiteY0" fmla="*/ 240347 h 1568767"/>
                    <a:gd name="connsiteX1" fmla="*/ 1376680 w 2171700"/>
                    <a:gd name="connsiteY1" fmla="*/ 240347 h 1568767"/>
                    <a:gd name="connsiteX2" fmla="*/ 1376680 w 2171700"/>
                    <a:gd name="connsiteY2" fmla="*/ 57467 h 1568767"/>
                    <a:gd name="connsiteX3" fmla="*/ 1455420 w 2171700"/>
                    <a:gd name="connsiteY3" fmla="*/ 57467 h 1568767"/>
                    <a:gd name="connsiteX4" fmla="*/ 2171700 w 2171700"/>
                    <a:gd name="connsiteY4" fmla="*/ 791527 h 1568767"/>
                    <a:gd name="connsiteX5" fmla="*/ 1445260 w 2171700"/>
                    <a:gd name="connsiteY5" fmla="*/ 1512887 h 1568767"/>
                    <a:gd name="connsiteX6" fmla="*/ 1381760 w 2171700"/>
                    <a:gd name="connsiteY6" fmla="*/ 1512887 h 1568767"/>
                    <a:gd name="connsiteX7" fmla="*/ 1381760 w 2171700"/>
                    <a:gd name="connsiteY7" fmla="*/ 1322387 h 1568767"/>
                    <a:gd name="connsiteX0" fmla="*/ 0 w 2171700"/>
                    <a:gd name="connsiteY0" fmla="*/ 240347 h 1572310"/>
                    <a:gd name="connsiteX1" fmla="*/ 1376680 w 2171700"/>
                    <a:gd name="connsiteY1" fmla="*/ 240347 h 1572310"/>
                    <a:gd name="connsiteX2" fmla="*/ 1376680 w 2171700"/>
                    <a:gd name="connsiteY2" fmla="*/ 57467 h 1572310"/>
                    <a:gd name="connsiteX3" fmla="*/ 1455420 w 2171700"/>
                    <a:gd name="connsiteY3" fmla="*/ 57467 h 1572310"/>
                    <a:gd name="connsiteX4" fmla="*/ 2171700 w 2171700"/>
                    <a:gd name="connsiteY4" fmla="*/ 791527 h 1572310"/>
                    <a:gd name="connsiteX5" fmla="*/ 1445260 w 2171700"/>
                    <a:gd name="connsiteY5" fmla="*/ 1512887 h 1572310"/>
                    <a:gd name="connsiteX6" fmla="*/ 1381760 w 2171700"/>
                    <a:gd name="connsiteY6" fmla="*/ 1512887 h 1572310"/>
                    <a:gd name="connsiteX7" fmla="*/ 1381760 w 2171700"/>
                    <a:gd name="connsiteY7" fmla="*/ 1322387 h 1572310"/>
                    <a:gd name="connsiteX0" fmla="*/ 0 w 2171700"/>
                    <a:gd name="connsiteY0" fmla="*/ 240347 h 1562185"/>
                    <a:gd name="connsiteX1" fmla="*/ 1376680 w 2171700"/>
                    <a:gd name="connsiteY1" fmla="*/ 240347 h 1562185"/>
                    <a:gd name="connsiteX2" fmla="*/ 1376680 w 2171700"/>
                    <a:gd name="connsiteY2" fmla="*/ 57467 h 1562185"/>
                    <a:gd name="connsiteX3" fmla="*/ 1455420 w 2171700"/>
                    <a:gd name="connsiteY3" fmla="*/ 57467 h 1562185"/>
                    <a:gd name="connsiteX4" fmla="*/ 2171700 w 2171700"/>
                    <a:gd name="connsiteY4" fmla="*/ 791527 h 1562185"/>
                    <a:gd name="connsiteX5" fmla="*/ 1445260 w 2171700"/>
                    <a:gd name="connsiteY5" fmla="*/ 1512887 h 1562185"/>
                    <a:gd name="connsiteX6" fmla="*/ 1381760 w 2171700"/>
                    <a:gd name="connsiteY6" fmla="*/ 1512887 h 1562185"/>
                    <a:gd name="connsiteX7" fmla="*/ 1381760 w 2171700"/>
                    <a:gd name="connsiteY7" fmla="*/ 1322387 h 1562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71700" h="1562185">
                      <a:moveTo>
                        <a:pt x="0" y="240347"/>
                      </a:moveTo>
                      <a:lnTo>
                        <a:pt x="1376680" y="240347"/>
                      </a:lnTo>
                      <a:lnTo>
                        <a:pt x="1376680" y="57467"/>
                      </a:lnTo>
                      <a:cubicBezTo>
                        <a:pt x="1368637" y="-60643"/>
                        <a:pt x="1427268" y="36512"/>
                        <a:pt x="1455420" y="57467"/>
                      </a:cubicBezTo>
                      <a:lnTo>
                        <a:pt x="2171700" y="791527"/>
                      </a:lnTo>
                      <a:lnTo>
                        <a:pt x="1445260" y="1512887"/>
                      </a:lnTo>
                      <a:cubicBezTo>
                        <a:pt x="1422188" y="1528127"/>
                        <a:pt x="1372447" y="1615757"/>
                        <a:pt x="1381760" y="1512887"/>
                      </a:cubicBezTo>
                      <a:lnTo>
                        <a:pt x="1381760" y="1322387"/>
                      </a:lnTo>
                    </a:path>
                  </a:pathLst>
                </a:custGeom>
                <a:noFill/>
                <a:ln w="3175">
                  <a:gradFill>
                    <a:gsLst>
                      <a:gs pos="100000">
                        <a:schemeClr val="accent1"/>
                      </a:gs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42466BF3-9590-9E43-6F2A-79131E9785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7755" y="3168380"/>
                  <a:ext cx="1" cy="236108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prstDash val="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57A63BD-B19D-BC60-07B4-2A5A6978B7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7148" y="3203747"/>
                  <a:ext cx="0" cy="254256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  <a:prstDash val="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A33650F3-411A-A9B8-E921-7704EAF32365}"/>
                    </a:ext>
                  </a:extLst>
                </p:cNvPr>
                <p:cNvGrpSpPr/>
                <p:nvPr/>
              </p:nvGrpSpPr>
              <p:grpSpPr>
                <a:xfrm>
                  <a:off x="191357" y="2419820"/>
                  <a:ext cx="8434866" cy="949268"/>
                  <a:chOff x="157339" y="2787013"/>
                  <a:chExt cx="8434866" cy="949268"/>
                </a:xfrm>
              </p:grpSpPr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5BD9FB16-16B0-10FE-FDBB-ADBC42860C6F}"/>
                      </a:ext>
                    </a:extLst>
                  </p:cNvPr>
                  <p:cNvSpPr/>
                  <p:nvPr/>
                </p:nvSpPr>
                <p:spPr>
                  <a:xfrm>
                    <a:off x="2177235" y="2787013"/>
                    <a:ext cx="1963183" cy="927106"/>
                  </a:xfrm>
                  <a:custGeom>
                    <a:avLst/>
                    <a:gdLst>
                      <a:gd name="connsiteX0" fmla="*/ 0 w 2171700"/>
                      <a:gd name="connsiteY0" fmla="*/ 182880 h 1455420"/>
                      <a:gd name="connsiteX1" fmla="*/ 1376680 w 2171700"/>
                      <a:gd name="connsiteY1" fmla="*/ 182880 h 1455420"/>
                      <a:gd name="connsiteX2" fmla="*/ 1376680 w 2171700"/>
                      <a:gd name="connsiteY2" fmla="*/ 0 h 1455420"/>
                      <a:gd name="connsiteX3" fmla="*/ 1455420 w 2171700"/>
                      <a:gd name="connsiteY3" fmla="*/ 0 h 1455420"/>
                      <a:gd name="connsiteX4" fmla="*/ 2171700 w 2171700"/>
                      <a:gd name="connsiteY4" fmla="*/ 734060 h 1455420"/>
                      <a:gd name="connsiteX5" fmla="*/ 1445260 w 2171700"/>
                      <a:gd name="connsiteY5" fmla="*/ 1455420 h 1455420"/>
                      <a:gd name="connsiteX6" fmla="*/ 1381760 w 2171700"/>
                      <a:gd name="connsiteY6" fmla="*/ 1455420 h 1455420"/>
                      <a:gd name="connsiteX7" fmla="*/ 1381760 w 2171700"/>
                      <a:gd name="connsiteY7" fmla="*/ 1264920 h 1455420"/>
                      <a:gd name="connsiteX0" fmla="*/ 0 w 2171700"/>
                      <a:gd name="connsiteY0" fmla="*/ 260773 h 1533313"/>
                      <a:gd name="connsiteX1" fmla="*/ 1376680 w 2171700"/>
                      <a:gd name="connsiteY1" fmla="*/ 260773 h 1533313"/>
                      <a:gd name="connsiteX2" fmla="*/ 1376680 w 2171700"/>
                      <a:gd name="connsiteY2" fmla="*/ 77893 h 1533313"/>
                      <a:gd name="connsiteX3" fmla="*/ 1455420 w 2171700"/>
                      <a:gd name="connsiteY3" fmla="*/ 77893 h 1533313"/>
                      <a:gd name="connsiteX4" fmla="*/ 2171700 w 2171700"/>
                      <a:gd name="connsiteY4" fmla="*/ 811953 h 1533313"/>
                      <a:gd name="connsiteX5" fmla="*/ 1445260 w 2171700"/>
                      <a:gd name="connsiteY5" fmla="*/ 1533313 h 1533313"/>
                      <a:gd name="connsiteX6" fmla="*/ 1381760 w 2171700"/>
                      <a:gd name="connsiteY6" fmla="*/ 1533313 h 1533313"/>
                      <a:gd name="connsiteX7" fmla="*/ 1381760 w 2171700"/>
                      <a:gd name="connsiteY7" fmla="*/ 1342813 h 1533313"/>
                      <a:gd name="connsiteX0" fmla="*/ 0 w 2171700"/>
                      <a:gd name="connsiteY0" fmla="*/ 241300 h 1513840"/>
                      <a:gd name="connsiteX1" fmla="*/ 1376680 w 2171700"/>
                      <a:gd name="connsiteY1" fmla="*/ 241300 h 1513840"/>
                      <a:gd name="connsiteX2" fmla="*/ 1376680 w 2171700"/>
                      <a:gd name="connsiteY2" fmla="*/ 58420 h 1513840"/>
                      <a:gd name="connsiteX3" fmla="*/ 1455420 w 2171700"/>
                      <a:gd name="connsiteY3" fmla="*/ 58420 h 1513840"/>
                      <a:gd name="connsiteX4" fmla="*/ 2171700 w 2171700"/>
                      <a:gd name="connsiteY4" fmla="*/ 792480 h 1513840"/>
                      <a:gd name="connsiteX5" fmla="*/ 1445260 w 2171700"/>
                      <a:gd name="connsiteY5" fmla="*/ 1513840 h 1513840"/>
                      <a:gd name="connsiteX6" fmla="*/ 1381760 w 2171700"/>
                      <a:gd name="connsiteY6" fmla="*/ 1513840 h 1513840"/>
                      <a:gd name="connsiteX7" fmla="*/ 1381760 w 2171700"/>
                      <a:gd name="connsiteY7" fmla="*/ 1323340 h 1513840"/>
                      <a:gd name="connsiteX0" fmla="*/ 0 w 2171700"/>
                      <a:gd name="connsiteY0" fmla="*/ 235374 h 1507914"/>
                      <a:gd name="connsiteX1" fmla="*/ 1376680 w 2171700"/>
                      <a:gd name="connsiteY1" fmla="*/ 235374 h 1507914"/>
                      <a:gd name="connsiteX2" fmla="*/ 1376680 w 2171700"/>
                      <a:gd name="connsiteY2" fmla="*/ 52494 h 1507914"/>
                      <a:gd name="connsiteX3" fmla="*/ 1455420 w 2171700"/>
                      <a:gd name="connsiteY3" fmla="*/ 52494 h 1507914"/>
                      <a:gd name="connsiteX4" fmla="*/ 2171700 w 2171700"/>
                      <a:gd name="connsiteY4" fmla="*/ 786554 h 1507914"/>
                      <a:gd name="connsiteX5" fmla="*/ 1445260 w 2171700"/>
                      <a:gd name="connsiteY5" fmla="*/ 1507914 h 1507914"/>
                      <a:gd name="connsiteX6" fmla="*/ 1381760 w 2171700"/>
                      <a:gd name="connsiteY6" fmla="*/ 1507914 h 1507914"/>
                      <a:gd name="connsiteX7" fmla="*/ 1381760 w 2171700"/>
                      <a:gd name="connsiteY7" fmla="*/ 1317414 h 1507914"/>
                      <a:gd name="connsiteX0" fmla="*/ 0 w 2171700"/>
                      <a:gd name="connsiteY0" fmla="*/ 240347 h 1512887"/>
                      <a:gd name="connsiteX1" fmla="*/ 1376680 w 2171700"/>
                      <a:gd name="connsiteY1" fmla="*/ 240347 h 1512887"/>
                      <a:gd name="connsiteX2" fmla="*/ 1376680 w 2171700"/>
                      <a:gd name="connsiteY2" fmla="*/ 57467 h 1512887"/>
                      <a:gd name="connsiteX3" fmla="*/ 1455420 w 2171700"/>
                      <a:gd name="connsiteY3" fmla="*/ 57467 h 1512887"/>
                      <a:gd name="connsiteX4" fmla="*/ 2171700 w 2171700"/>
                      <a:gd name="connsiteY4" fmla="*/ 791527 h 1512887"/>
                      <a:gd name="connsiteX5" fmla="*/ 1445260 w 2171700"/>
                      <a:gd name="connsiteY5" fmla="*/ 1512887 h 1512887"/>
                      <a:gd name="connsiteX6" fmla="*/ 1381760 w 2171700"/>
                      <a:gd name="connsiteY6" fmla="*/ 1512887 h 1512887"/>
                      <a:gd name="connsiteX7" fmla="*/ 1381760 w 2171700"/>
                      <a:gd name="connsiteY7" fmla="*/ 1322387 h 1512887"/>
                      <a:gd name="connsiteX0" fmla="*/ 0 w 2171700"/>
                      <a:gd name="connsiteY0" fmla="*/ 240347 h 1568767"/>
                      <a:gd name="connsiteX1" fmla="*/ 1376680 w 2171700"/>
                      <a:gd name="connsiteY1" fmla="*/ 240347 h 1568767"/>
                      <a:gd name="connsiteX2" fmla="*/ 1376680 w 2171700"/>
                      <a:gd name="connsiteY2" fmla="*/ 57467 h 1568767"/>
                      <a:gd name="connsiteX3" fmla="*/ 1455420 w 2171700"/>
                      <a:gd name="connsiteY3" fmla="*/ 57467 h 1568767"/>
                      <a:gd name="connsiteX4" fmla="*/ 2171700 w 2171700"/>
                      <a:gd name="connsiteY4" fmla="*/ 791527 h 1568767"/>
                      <a:gd name="connsiteX5" fmla="*/ 1445260 w 2171700"/>
                      <a:gd name="connsiteY5" fmla="*/ 1512887 h 1568767"/>
                      <a:gd name="connsiteX6" fmla="*/ 1381760 w 2171700"/>
                      <a:gd name="connsiteY6" fmla="*/ 1512887 h 1568767"/>
                      <a:gd name="connsiteX7" fmla="*/ 1381760 w 2171700"/>
                      <a:gd name="connsiteY7" fmla="*/ 1322387 h 1568767"/>
                      <a:gd name="connsiteX0" fmla="*/ 0 w 2171700"/>
                      <a:gd name="connsiteY0" fmla="*/ 240347 h 1572310"/>
                      <a:gd name="connsiteX1" fmla="*/ 1376680 w 2171700"/>
                      <a:gd name="connsiteY1" fmla="*/ 240347 h 1572310"/>
                      <a:gd name="connsiteX2" fmla="*/ 1376680 w 2171700"/>
                      <a:gd name="connsiteY2" fmla="*/ 57467 h 1572310"/>
                      <a:gd name="connsiteX3" fmla="*/ 1455420 w 2171700"/>
                      <a:gd name="connsiteY3" fmla="*/ 57467 h 1572310"/>
                      <a:gd name="connsiteX4" fmla="*/ 2171700 w 2171700"/>
                      <a:gd name="connsiteY4" fmla="*/ 791527 h 1572310"/>
                      <a:gd name="connsiteX5" fmla="*/ 1445260 w 2171700"/>
                      <a:gd name="connsiteY5" fmla="*/ 1512887 h 1572310"/>
                      <a:gd name="connsiteX6" fmla="*/ 1381760 w 2171700"/>
                      <a:gd name="connsiteY6" fmla="*/ 1512887 h 1572310"/>
                      <a:gd name="connsiteX7" fmla="*/ 1381760 w 2171700"/>
                      <a:gd name="connsiteY7" fmla="*/ 1322387 h 1572310"/>
                      <a:gd name="connsiteX0" fmla="*/ 0 w 2171700"/>
                      <a:gd name="connsiteY0" fmla="*/ 240347 h 1562185"/>
                      <a:gd name="connsiteX1" fmla="*/ 1376680 w 2171700"/>
                      <a:gd name="connsiteY1" fmla="*/ 240347 h 1562185"/>
                      <a:gd name="connsiteX2" fmla="*/ 1376680 w 2171700"/>
                      <a:gd name="connsiteY2" fmla="*/ 57467 h 1562185"/>
                      <a:gd name="connsiteX3" fmla="*/ 1455420 w 2171700"/>
                      <a:gd name="connsiteY3" fmla="*/ 57467 h 1562185"/>
                      <a:gd name="connsiteX4" fmla="*/ 2171700 w 2171700"/>
                      <a:gd name="connsiteY4" fmla="*/ 791527 h 1562185"/>
                      <a:gd name="connsiteX5" fmla="*/ 1445260 w 2171700"/>
                      <a:gd name="connsiteY5" fmla="*/ 1512887 h 1562185"/>
                      <a:gd name="connsiteX6" fmla="*/ 1381760 w 2171700"/>
                      <a:gd name="connsiteY6" fmla="*/ 1512887 h 1562185"/>
                      <a:gd name="connsiteX7" fmla="*/ 1381760 w 2171700"/>
                      <a:gd name="connsiteY7" fmla="*/ 1322387 h 1562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71700" h="1562185">
                        <a:moveTo>
                          <a:pt x="0" y="240347"/>
                        </a:moveTo>
                        <a:lnTo>
                          <a:pt x="1376680" y="240347"/>
                        </a:lnTo>
                        <a:lnTo>
                          <a:pt x="1376680" y="57467"/>
                        </a:lnTo>
                        <a:cubicBezTo>
                          <a:pt x="1368637" y="-60643"/>
                          <a:pt x="1427268" y="36512"/>
                          <a:pt x="1455420" y="57467"/>
                        </a:cubicBezTo>
                        <a:lnTo>
                          <a:pt x="2171700" y="791527"/>
                        </a:lnTo>
                        <a:lnTo>
                          <a:pt x="1445260" y="1512887"/>
                        </a:lnTo>
                        <a:cubicBezTo>
                          <a:pt x="1422188" y="1528127"/>
                          <a:pt x="1372447" y="1615757"/>
                          <a:pt x="1381760" y="1512887"/>
                        </a:cubicBezTo>
                        <a:lnTo>
                          <a:pt x="1381760" y="1322387"/>
                        </a:lnTo>
                      </a:path>
                    </a:pathLst>
                  </a:custGeom>
                  <a:noFill/>
                  <a:ln w="3175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1A4B73BC-4D1C-2375-535D-04864D391C79}"/>
                      </a:ext>
                    </a:extLst>
                  </p:cNvPr>
                  <p:cNvSpPr/>
                  <p:nvPr/>
                </p:nvSpPr>
                <p:spPr>
                  <a:xfrm>
                    <a:off x="4459571" y="2839501"/>
                    <a:ext cx="1963183" cy="896780"/>
                  </a:xfrm>
                  <a:custGeom>
                    <a:avLst/>
                    <a:gdLst>
                      <a:gd name="connsiteX0" fmla="*/ 0 w 2171700"/>
                      <a:gd name="connsiteY0" fmla="*/ 182880 h 1455420"/>
                      <a:gd name="connsiteX1" fmla="*/ 1376680 w 2171700"/>
                      <a:gd name="connsiteY1" fmla="*/ 182880 h 1455420"/>
                      <a:gd name="connsiteX2" fmla="*/ 1376680 w 2171700"/>
                      <a:gd name="connsiteY2" fmla="*/ 0 h 1455420"/>
                      <a:gd name="connsiteX3" fmla="*/ 1455420 w 2171700"/>
                      <a:gd name="connsiteY3" fmla="*/ 0 h 1455420"/>
                      <a:gd name="connsiteX4" fmla="*/ 2171700 w 2171700"/>
                      <a:gd name="connsiteY4" fmla="*/ 734060 h 1455420"/>
                      <a:gd name="connsiteX5" fmla="*/ 1445260 w 2171700"/>
                      <a:gd name="connsiteY5" fmla="*/ 1455420 h 1455420"/>
                      <a:gd name="connsiteX6" fmla="*/ 1381760 w 2171700"/>
                      <a:gd name="connsiteY6" fmla="*/ 1455420 h 1455420"/>
                      <a:gd name="connsiteX7" fmla="*/ 1381760 w 2171700"/>
                      <a:gd name="connsiteY7" fmla="*/ 1264920 h 1455420"/>
                      <a:gd name="connsiteX0" fmla="*/ 0 w 2171700"/>
                      <a:gd name="connsiteY0" fmla="*/ 260773 h 1533313"/>
                      <a:gd name="connsiteX1" fmla="*/ 1376680 w 2171700"/>
                      <a:gd name="connsiteY1" fmla="*/ 260773 h 1533313"/>
                      <a:gd name="connsiteX2" fmla="*/ 1376680 w 2171700"/>
                      <a:gd name="connsiteY2" fmla="*/ 77893 h 1533313"/>
                      <a:gd name="connsiteX3" fmla="*/ 1455420 w 2171700"/>
                      <a:gd name="connsiteY3" fmla="*/ 77893 h 1533313"/>
                      <a:gd name="connsiteX4" fmla="*/ 2171700 w 2171700"/>
                      <a:gd name="connsiteY4" fmla="*/ 811953 h 1533313"/>
                      <a:gd name="connsiteX5" fmla="*/ 1445260 w 2171700"/>
                      <a:gd name="connsiteY5" fmla="*/ 1533313 h 1533313"/>
                      <a:gd name="connsiteX6" fmla="*/ 1381760 w 2171700"/>
                      <a:gd name="connsiteY6" fmla="*/ 1533313 h 1533313"/>
                      <a:gd name="connsiteX7" fmla="*/ 1381760 w 2171700"/>
                      <a:gd name="connsiteY7" fmla="*/ 1342813 h 1533313"/>
                      <a:gd name="connsiteX0" fmla="*/ 0 w 2171700"/>
                      <a:gd name="connsiteY0" fmla="*/ 241300 h 1513840"/>
                      <a:gd name="connsiteX1" fmla="*/ 1376680 w 2171700"/>
                      <a:gd name="connsiteY1" fmla="*/ 241300 h 1513840"/>
                      <a:gd name="connsiteX2" fmla="*/ 1376680 w 2171700"/>
                      <a:gd name="connsiteY2" fmla="*/ 58420 h 1513840"/>
                      <a:gd name="connsiteX3" fmla="*/ 1455420 w 2171700"/>
                      <a:gd name="connsiteY3" fmla="*/ 58420 h 1513840"/>
                      <a:gd name="connsiteX4" fmla="*/ 2171700 w 2171700"/>
                      <a:gd name="connsiteY4" fmla="*/ 792480 h 1513840"/>
                      <a:gd name="connsiteX5" fmla="*/ 1445260 w 2171700"/>
                      <a:gd name="connsiteY5" fmla="*/ 1513840 h 1513840"/>
                      <a:gd name="connsiteX6" fmla="*/ 1381760 w 2171700"/>
                      <a:gd name="connsiteY6" fmla="*/ 1513840 h 1513840"/>
                      <a:gd name="connsiteX7" fmla="*/ 1381760 w 2171700"/>
                      <a:gd name="connsiteY7" fmla="*/ 1323340 h 1513840"/>
                      <a:gd name="connsiteX0" fmla="*/ 0 w 2171700"/>
                      <a:gd name="connsiteY0" fmla="*/ 235374 h 1507914"/>
                      <a:gd name="connsiteX1" fmla="*/ 1376680 w 2171700"/>
                      <a:gd name="connsiteY1" fmla="*/ 235374 h 1507914"/>
                      <a:gd name="connsiteX2" fmla="*/ 1376680 w 2171700"/>
                      <a:gd name="connsiteY2" fmla="*/ 52494 h 1507914"/>
                      <a:gd name="connsiteX3" fmla="*/ 1455420 w 2171700"/>
                      <a:gd name="connsiteY3" fmla="*/ 52494 h 1507914"/>
                      <a:gd name="connsiteX4" fmla="*/ 2171700 w 2171700"/>
                      <a:gd name="connsiteY4" fmla="*/ 786554 h 1507914"/>
                      <a:gd name="connsiteX5" fmla="*/ 1445260 w 2171700"/>
                      <a:gd name="connsiteY5" fmla="*/ 1507914 h 1507914"/>
                      <a:gd name="connsiteX6" fmla="*/ 1381760 w 2171700"/>
                      <a:gd name="connsiteY6" fmla="*/ 1507914 h 1507914"/>
                      <a:gd name="connsiteX7" fmla="*/ 1381760 w 2171700"/>
                      <a:gd name="connsiteY7" fmla="*/ 1317414 h 1507914"/>
                      <a:gd name="connsiteX0" fmla="*/ 0 w 2171700"/>
                      <a:gd name="connsiteY0" fmla="*/ 240347 h 1512887"/>
                      <a:gd name="connsiteX1" fmla="*/ 1376680 w 2171700"/>
                      <a:gd name="connsiteY1" fmla="*/ 240347 h 1512887"/>
                      <a:gd name="connsiteX2" fmla="*/ 1376680 w 2171700"/>
                      <a:gd name="connsiteY2" fmla="*/ 57467 h 1512887"/>
                      <a:gd name="connsiteX3" fmla="*/ 1455420 w 2171700"/>
                      <a:gd name="connsiteY3" fmla="*/ 57467 h 1512887"/>
                      <a:gd name="connsiteX4" fmla="*/ 2171700 w 2171700"/>
                      <a:gd name="connsiteY4" fmla="*/ 791527 h 1512887"/>
                      <a:gd name="connsiteX5" fmla="*/ 1445260 w 2171700"/>
                      <a:gd name="connsiteY5" fmla="*/ 1512887 h 1512887"/>
                      <a:gd name="connsiteX6" fmla="*/ 1381760 w 2171700"/>
                      <a:gd name="connsiteY6" fmla="*/ 1512887 h 1512887"/>
                      <a:gd name="connsiteX7" fmla="*/ 1381760 w 2171700"/>
                      <a:gd name="connsiteY7" fmla="*/ 1322387 h 1512887"/>
                      <a:gd name="connsiteX0" fmla="*/ 0 w 2171700"/>
                      <a:gd name="connsiteY0" fmla="*/ 240347 h 1568767"/>
                      <a:gd name="connsiteX1" fmla="*/ 1376680 w 2171700"/>
                      <a:gd name="connsiteY1" fmla="*/ 240347 h 1568767"/>
                      <a:gd name="connsiteX2" fmla="*/ 1376680 w 2171700"/>
                      <a:gd name="connsiteY2" fmla="*/ 57467 h 1568767"/>
                      <a:gd name="connsiteX3" fmla="*/ 1455420 w 2171700"/>
                      <a:gd name="connsiteY3" fmla="*/ 57467 h 1568767"/>
                      <a:gd name="connsiteX4" fmla="*/ 2171700 w 2171700"/>
                      <a:gd name="connsiteY4" fmla="*/ 791527 h 1568767"/>
                      <a:gd name="connsiteX5" fmla="*/ 1445260 w 2171700"/>
                      <a:gd name="connsiteY5" fmla="*/ 1512887 h 1568767"/>
                      <a:gd name="connsiteX6" fmla="*/ 1381760 w 2171700"/>
                      <a:gd name="connsiteY6" fmla="*/ 1512887 h 1568767"/>
                      <a:gd name="connsiteX7" fmla="*/ 1381760 w 2171700"/>
                      <a:gd name="connsiteY7" fmla="*/ 1322387 h 1568767"/>
                      <a:gd name="connsiteX0" fmla="*/ 0 w 2171700"/>
                      <a:gd name="connsiteY0" fmla="*/ 240347 h 1572310"/>
                      <a:gd name="connsiteX1" fmla="*/ 1376680 w 2171700"/>
                      <a:gd name="connsiteY1" fmla="*/ 240347 h 1572310"/>
                      <a:gd name="connsiteX2" fmla="*/ 1376680 w 2171700"/>
                      <a:gd name="connsiteY2" fmla="*/ 57467 h 1572310"/>
                      <a:gd name="connsiteX3" fmla="*/ 1455420 w 2171700"/>
                      <a:gd name="connsiteY3" fmla="*/ 57467 h 1572310"/>
                      <a:gd name="connsiteX4" fmla="*/ 2171700 w 2171700"/>
                      <a:gd name="connsiteY4" fmla="*/ 791527 h 1572310"/>
                      <a:gd name="connsiteX5" fmla="*/ 1445260 w 2171700"/>
                      <a:gd name="connsiteY5" fmla="*/ 1512887 h 1572310"/>
                      <a:gd name="connsiteX6" fmla="*/ 1381760 w 2171700"/>
                      <a:gd name="connsiteY6" fmla="*/ 1512887 h 1572310"/>
                      <a:gd name="connsiteX7" fmla="*/ 1381760 w 2171700"/>
                      <a:gd name="connsiteY7" fmla="*/ 1322387 h 1572310"/>
                      <a:gd name="connsiteX0" fmla="*/ 0 w 2171700"/>
                      <a:gd name="connsiteY0" fmla="*/ 240347 h 1562185"/>
                      <a:gd name="connsiteX1" fmla="*/ 1376680 w 2171700"/>
                      <a:gd name="connsiteY1" fmla="*/ 240347 h 1562185"/>
                      <a:gd name="connsiteX2" fmla="*/ 1376680 w 2171700"/>
                      <a:gd name="connsiteY2" fmla="*/ 57467 h 1562185"/>
                      <a:gd name="connsiteX3" fmla="*/ 1455420 w 2171700"/>
                      <a:gd name="connsiteY3" fmla="*/ 57467 h 1562185"/>
                      <a:gd name="connsiteX4" fmla="*/ 2171700 w 2171700"/>
                      <a:gd name="connsiteY4" fmla="*/ 791527 h 1562185"/>
                      <a:gd name="connsiteX5" fmla="*/ 1445260 w 2171700"/>
                      <a:gd name="connsiteY5" fmla="*/ 1512887 h 1562185"/>
                      <a:gd name="connsiteX6" fmla="*/ 1381760 w 2171700"/>
                      <a:gd name="connsiteY6" fmla="*/ 1512887 h 1562185"/>
                      <a:gd name="connsiteX7" fmla="*/ 1381760 w 2171700"/>
                      <a:gd name="connsiteY7" fmla="*/ 1322387 h 1562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71700" h="1562185">
                        <a:moveTo>
                          <a:pt x="0" y="240347"/>
                        </a:moveTo>
                        <a:lnTo>
                          <a:pt x="1376680" y="240347"/>
                        </a:lnTo>
                        <a:lnTo>
                          <a:pt x="1376680" y="57467"/>
                        </a:lnTo>
                        <a:cubicBezTo>
                          <a:pt x="1368637" y="-60643"/>
                          <a:pt x="1427268" y="36512"/>
                          <a:pt x="1455420" y="57467"/>
                        </a:cubicBezTo>
                        <a:lnTo>
                          <a:pt x="2171700" y="791527"/>
                        </a:lnTo>
                        <a:lnTo>
                          <a:pt x="1445260" y="1512887"/>
                        </a:lnTo>
                        <a:cubicBezTo>
                          <a:pt x="1422188" y="1528127"/>
                          <a:pt x="1372447" y="1615757"/>
                          <a:pt x="1381760" y="1512887"/>
                        </a:cubicBezTo>
                        <a:lnTo>
                          <a:pt x="1381760" y="1322387"/>
                        </a:lnTo>
                      </a:path>
                    </a:pathLst>
                  </a:custGeom>
                  <a:noFill/>
                  <a:ln w="3175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/>
                        </a:gs>
                      </a:gsLst>
                      <a:lin ang="0" scaled="1"/>
                      <a:tileRect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23" name="Freeform: Shape 22">
                    <a:extLst>
                      <a:ext uri="{FF2B5EF4-FFF2-40B4-BE49-F238E27FC236}">
                        <a16:creationId xmlns:a16="http://schemas.microsoft.com/office/drawing/2014/main" id="{76619FC8-E1F8-A76A-93E5-87D1BA34D138}"/>
                      </a:ext>
                    </a:extLst>
                  </p:cNvPr>
                  <p:cNvSpPr/>
                  <p:nvPr/>
                </p:nvSpPr>
                <p:spPr>
                  <a:xfrm>
                    <a:off x="6741909" y="2825585"/>
                    <a:ext cx="1850296" cy="910696"/>
                  </a:xfrm>
                  <a:custGeom>
                    <a:avLst/>
                    <a:gdLst>
                      <a:gd name="connsiteX0" fmla="*/ 0 w 2171700"/>
                      <a:gd name="connsiteY0" fmla="*/ 182880 h 1455420"/>
                      <a:gd name="connsiteX1" fmla="*/ 1376680 w 2171700"/>
                      <a:gd name="connsiteY1" fmla="*/ 182880 h 1455420"/>
                      <a:gd name="connsiteX2" fmla="*/ 1376680 w 2171700"/>
                      <a:gd name="connsiteY2" fmla="*/ 0 h 1455420"/>
                      <a:gd name="connsiteX3" fmla="*/ 1455420 w 2171700"/>
                      <a:gd name="connsiteY3" fmla="*/ 0 h 1455420"/>
                      <a:gd name="connsiteX4" fmla="*/ 2171700 w 2171700"/>
                      <a:gd name="connsiteY4" fmla="*/ 734060 h 1455420"/>
                      <a:gd name="connsiteX5" fmla="*/ 1445260 w 2171700"/>
                      <a:gd name="connsiteY5" fmla="*/ 1455420 h 1455420"/>
                      <a:gd name="connsiteX6" fmla="*/ 1381760 w 2171700"/>
                      <a:gd name="connsiteY6" fmla="*/ 1455420 h 1455420"/>
                      <a:gd name="connsiteX7" fmla="*/ 1381760 w 2171700"/>
                      <a:gd name="connsiteY7" fmla="*/ 1264920 h 1455420"/>
                      <a:gd name="connsiteX0" fmla="*/ 0 w 2171700"/>
                      <a:gd name="connsiteY0" fmla="*/ 260773 h 1533313"/>
                      <a:gd name="connsiteX1" fmla="*/ 1376680 w 2171700"/>
                      <a:gd name="connsiteY1" fmla="*/ 260773 h 1533313"/>
                      <a:gd name="connsiteX2" fmla="*/ 1376680 w 2171700"/>
                      <a:gd name="connsiteY2" fmla="*/ 77893 h 1533313"/>
                      <a:gd name="connsiteX3" fmla="*/ 1455420 w 2171700"/>
                      <a:gd name="connsiteY3" fmla="*/ 77893 h 1533313"/>
                      <a:gd name="connsiteX4" fmla="*/ 2171700 w 2171700"/>
                      <a:gd name="connsiteY4" fmla="*/ 811953 h 1533313"/>
                      <a:gd name="connsiteX5" fmla="*/ 1445260 w 2171700"/>
                      <a:gd name="connsiteY5" fmla="*/ 1533313 h 1533313"/>
                      <a:gd name="connsiteX6" fmla="*/ 1381760 w 2171700"/>
                      <a:gd name="connsiteY6" fmla="*/ 1533313 h 1533313"/>
                      <a:gd name="connsiteX7" fmla="*/ 1381760 w 2171700"/>
                      <a:gd name="connsiteY7" fmla="*/ 1342813 h 1533313"/>
                      <a:gd name="connsiteX0" fmla="*/ 0 w 2171700"/>
                      <a:gd name="connsiteY0" fmla="*/ 241300 h 1513840"/>
                      <a:gd name="connsiteX1" fmla="*/ 1376680 w 2171700"/>
                      <a:gd name="connsiteY1" fmla="*/ 241300 h 1513840"/>
                      <a:gd name="connsiteX2" fmla="*/ 1376680 w 2171700"/>
                      <a:gd name="connsiteY2" fmla="*/ 58420 h 1513840"/>
                      <a:gd name="connsiteX3" fmla="*/ 1455420 w 2171700"/>
                      <a:gd name="connsiteY3" fmla="*/ 58420 h 1513840"/>
                      <a:gd name="connsiteX4" fmla="*/ 2171700 w 2171700"/>
                      <a:gd name="connsiteY4" fmla="*/ 792480 h 1513840"/>
                      <a:gd name="connsiteX5" fmla="*/ 1445260 w 2171700"/>
                      <a:gd name="connsiteY5" fmla="*/ 1513840 h 1513840"/>
                      <a:gd name="connsiteX6" fmla="*/ 1381760 w 2171700"/>
                      <a:gd name="connsiteY6" fmla="*/ 1513840 h 1513840"/>
                      <a:gd name="connsiteX7" fmla="*/ 1381760 w 2171700"/>
                      <a:gd name="connsiteY7" fmla="*/ 1323340 h 1513840"/>
                      <a:gd name="connsiteX0" fmla="*/ 0 w 2171700"/>
                      <a:gd name="connsiteY0" fmla="*/ 235374 h 1507914"/>
                      <a:gd name="connsiteX1" fmla="*/ 1376680 w 2171700"/>
                      <a:gd name="connsiteY1" fmla="*/ 235374 h 1507914"/>
                      <a:gd name="connsiteX2" fmla="*/ 1376680 w 2171700"/>
                      <a:gd name="connsiteY2" fmla="*/ 52494 h 1507914"/>
                      <a:gd name="connsiteX3" fmla="*/ 1455420 w 2171700"/>
                      <a:gd name="connsiteY3" fmla="*/ 52494 h 1507914"/>
                      <a:gd name="connsiteX4" fmla="*/ 2171700 w 2171700"/>
                      <a:gd name="connsiteY4" fmla="*/ 786554 h 1507914"/>
                      <a:gd name="connsiteX5" fmla="*/ 1445260 w 2171700"/>
                      <a:gd name="connsiteY5" fmla="*/ 1507914 h 1507914"/>
                      <a:gd name="connsiteX6" fmla="*/ 1381760 w 2171700"/>
                      <a:gd name="connsiteY6" fmla="*/ 1507914 h 1507914"/>
                      <a:gd name="connsiteX7" fmla="*/ 1381760 w 2171700"/>
                      <a:gd name="connsiteY7" fmla="*/ 1317414 h 1507914"/>
                      <a:gd name="connsiteX0" fmla="*/ 0 w 2171700"/>
                      <a:gd name="connsiteY0" fmla="*/ 240347 h 1512887"/>
                      <a:gd name="connsiteX1" fmla="*/ 1376680 w 2171700"/>
                      <a:gd name="connsiteY1" fmla="*/ 240347 h 1512887"/>
                      <a:gd name="connsiteX2" fmla="*/ 1376680 w 2171700"/>
                      <a:gd name="connsiteY2" fmla="*/ 57467 h 1512887"/>
                      <a:gd name="connsiteX3" fmla="*/ 1455420 w 2171700"/>
                      <a:gd name="connsiteY3" fmla="*/ 57467 h 1512887"/>
                      <a:gd name="connsiteX4" fmla="*/ 2171700 w 2171700"/>
                      <a:gd name="connsiteY4" fmla="*/ 791527 h 1512887"/>
                      <a:gd name="connsiteX5" fmla="*/ 1445260 w 2171700"/>
                      <a:gd name="connsiteY5" fmla="*/ 1512887 h 1512887"/>
                      <a:gd name="connsiteX6" fmla="*/ 1381760 w 2171700"/>
                      <a:gd name="connsiteY6" fmla="*/ 1512887 h 1512887"/>
                      <a:gd name="connsiteX7" fmla="*/ 1381760 w 2171700"/>
                      <a:gd name="connsiteY7" fmla="*/ 1322387 h 1512887"/>
                      <a:gd name="connsiteX0" fmla="*/ 0 w 2171700"/>
                      <a:gd name="connsiteY0" fmla="*/ 240347 h 1568767"/>
                      <a:gd name="connsiteX1" fmla="*/ 1376680 w 2171700"/>
                      <a:gd name="connsiteY1" fmla="*/ 240347 h 1568767"/>
                      <a:gd name="connsiteX2" fmla="*/ 1376680 w 2171700"/>
                      <a:gd name="connsiteY2" fmla="*/ 57467 h 1568767"/>
                      <a:gd name="connsiteX3" fmla="*/ 1455420 w 2171700"/>
                      <a:gd name="connsiteY3" fmla="*/ 57467 h 1568767"/>
                      <a:gd name="connsiteX4" fmla="*/ 2171700 w 2171700"/>
                      <a:gd name="connsiteY4" fmla="*/ 791527 h 1568767"/>
                      <a:gd name="connsiteX5" fmla="*/ 1445260 w 2171700"/>
                      <a:gd name="connsiteY5" fmla="*/ 1512887 h 1568767"/>
                      <a:gd name="connsiteX6" fmla="*/ 1381760 w 2171700"/>
                      <a:gd name="connsiteY6" fmla="*/ 1512887 h 1568767"/>
                      <a:gd name="connsiteX7" fmla="*/ 1381760 w 2171700"/>
                      <a:gd name="connsiteY7" fmla="*/ 1322387 h 1568767"/>
                      <a:gd name="connsiteX0" fmla="*/ 0 w 2171700"/>
                      <a:gd name="connsiteY0" fmla="*/ 240347 h 1572310"/>
                      <a:gd name="connsiteX1" fmla="*/ 1376680 w 2171700"/>
                      <a:gd name="connsiteY1" fmla="*/ 240347 h 1572310"/>
                      <a:gd name="connsiteX2" fmla="*/ 1376680 w 2171700"/>
                      <a:gd name="connsiteY2" fmla="*/ 57467 h 1572310"/>
                      <a:gd name="connsiteX3" fmla="*/ 1455420 w 2171700"/>
                      <a:gd name="connsiteY3" fmla="*/ 57467 h 1572310"/>
                      <a:gd name="connsiteX4" fmla="*/ 2171700 w 2171700"/>
                      <a:gd name="connsiteY4" fmla="*/ 791527 h 1572310"/>
                      <a:gd name="connsiteX5" fmla="*/ 1445260 w 2171700"/>
                      <a:gd name="connsiteY5" fmla="*/ 1512887 h 1572310"/>
                      <a:gd name="connsiteX6" fmla="*/ 1381760 w 2171700"/>
                      <a:gd name="connsiteY6" fmla="*/ 1512887 h 1572310"/>
                      <a:gd name="connsiteX7" fmla="*/ 1381760 w 2171700"/>
                      <a:gd name="connsiteY7" fmla="*/ 1322387 h 1572310"/>
                      <a:gd name="connsiteX0" fmla="*/ 0 w 2171700"/>
                      <a:gd name="connsiteY0" fmla="*/ 240347 h 1562185"/>
                      <a:gd name="connsiteX1" fmla="*/ 1376680 w 2171700"/>
                      <a:gd name="connsiteY1" fmla="*/ 240347 h 1562185"/>
                      <a:gd name="connsiteX2" fmla="*/ 1376680 w 2171700"/>
                      <a:gd name="connsiteY2" fmla="*/ 57467 h 1562185"/>
                      <a:gd name="connsiteX3" fmla="*/ 1455420 w 2171700"/>
                      <a:gd name="connsiteY3" fmla="*/ 57467 h 1562185"/>
                      <a:gd name="connsiteX4" fmla="*/ 2171700 w 2171700"/>
                      <a:gd name="connsiteY4" fmla="*/ 791527 h 1562185"/>
                      <a:gd name="connsiteX5" fmla="*/ 1445260 w 2171700"/>
                      <a:gd name="connsiteY5" fmla="*/ 1512887 h 1562185"/>
                      <a:gd name="connsiteX6" fmla="*/ 1381760 w 2171700"/>
                      <a:gd name="connsiteY6" fmla="*/ 1512887 h 1562185"/>
                      <a:gd name="connsiteX7" fmla="*/ 1381760 w 2171700"/>
                      <a:gd name="connsiteY7" fmla="*/ 1322387 h 1562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71700" h="1562185">
                        <a:moveTo>
                          <a:pt x="0" y="240347"/>
                        </a:moveTo>
                        <a:lnTo>
                          <a:pt x="1376680" y="240347"/>
                        </a:lnTo>
                        <a:lnTo>
                          <a:pt x="1376680" y="57467"/>
                        </a:lnTo>
                        <a:cubicBezTo>
                          <a:pt x="1368637" y="-60643"/>
                          <a:pt x="1427268" y="36512"/>
                          <a:pt x="1455420" y="57467"/>
                        </a:cubicBezTo>
                        <a:lnTo>
                          <a:pt x="2171700" y="791527"/>
                        </a:lnTo>
                        <a:lnTo>
                          <a:pt x="1445260" y="1512887"/>
                        </a:lnTo>
                        <a:cubicBezTo>
                          <a:pt x="1422188" y="1528127"/>
                          <a:pt x="1372447" y="1615757"/>
                          <a:pt x="1381760" y="1512887"/>
                        </a:cubicBezTo>
                        <a:lnTo>
                          <a:pt x="1381760" y="1322387"/>
                        </a:lnTo>
                      </a:path>
                    </a:pathLst>
                  </a:custGeom>
                  <a:noFill/>
                  <a:ln w="3175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/>
                        </a:gs>
                      </a:gsLst>
                      <a:lin ang="0" scaled="1"/>
                      <a:tileRect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D82E5B45-C044-E011-5A18-487D48A646BB}"/>
                      </a:ext>
                    </a:extLst>
                  </p:cNvPr>
                  <p:cNvSpPr txBox="1"/>
                  <p:nvPr/>
                </p:nvSpPr>
                <p:spPr>
                  <a:xfrm>
                    <a:off x="1257033" y="3155535"/>
                    <a:ext cx="343364" cy="2977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accent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01</a:t>
                    </a:r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5BB3DBF3-BE91-4CF3-51F4-3B1EF6A7B706}"/>
                      </a:ext>
                    </a:extLst>
                  </p:cNvPr>
                  <p:cNvSpPr txBox="1"/>
                  <p:nvPr/>
                </p:nvSpPr>
                <p:spPr>
                  <a:xfrm>
                    <a:off x="3463911" y="3140306"/>
                    <a:ext cx="356188" cy="2812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100" b="1" dirty="0">
                        <a:solidFill>
                          <a:schemeClr val="accent2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02</a:t>
                    </a:r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6243A9F1-F841-0861-224B-77B265DC8D58}"/>
                      </a:ext>
                    </a:extLst>
                  </p:cNvPr>
                  <p:cNvSpPr txBox="1"/>
                  <p:nvPr/>
                </p:nvSpPr>
                <p:spPr>
                  <a:xfrm>
                    <a:off x="5719419" y="3161871"/>
                    <a:ext cx="360997" cy="2812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100" b="1" dirty="0">
                        <a:solidFill>
                          <a:schemeClr val="accent3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03</a:t>
                    </a:r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53514FE6-EA26-851B-06AC-DAB6E6042F58}"/>
                      </a:ext>
                    </a:extLst>
                  </p:cNvPr>
                  <p:cNvSpPr txBox="1"/>
                  <p:nvPr/>
                </p:nvSpPr>
                <p:spPr>
                  <a:xfrm>
                    <a:off x="7925875" y="3136934"/>
                    <a:ext cx="389850" cy="2977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accent4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04</a:t>
                    </a: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552EE267-EF6A-F373-4D6C-440554742113}"/>
                      </a:ext>
                    </a:extLst>
                  </p:cNvPr>
                  <p:cNvSpPr txBox="1"/>
                  <p:nvPr/>
                </p:nvSpPr>
                <p:spPr>
                  <a:xfrm>
                    <a:off x="157339" y="3150948"/>
                    <a:ext cx="1033967" cy="36397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 anchorCtr="0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</a:pPr>
                    <a:r>
                      <a:rPr lang="en-US" sz="1100" b="1" dirty="0">
                        <a:solidFill>
                          <a:schemeClr val="accent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Researchers’</a:t>
                    </a:r>
                  </a:p>
                  <a:p>
                    <a:pPr algn="ctr"/>
                    <a:r>
                      <a:rPr lang="en-US" sz="1100" b="1" kern="0" dirty="0">
                        <a:solidFill>
                          <a:schemeClr val="accent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Evaluation</a:t>
                    </a:r>
                    <a:endParaRPr lang="en-US" sz="1100" kern="0" dirty="0">
                      <a:latin typeface="Poppins" panose="00000500000000000000" pitchFamily="2" charset="0"/>
                      <a:cs typeface="Poppins" panose="00000500000000000000" pitchFamily="2" charset="0"/>
                    </a:endParaRPr>
                  </a:p>
                </p:txBody>
              </p: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FDCD5B96-6805-3E68-D8A2-36EE526AC34D}"/>
                      </a:ext>
                    </a:extLst>
                  </p:cNvPr>
                  <p:cNvSpPr txBox="1"/>
                  <p:nvPr/>
                </p:nvSpPr>
                <p:spPr>
                  <a:xfrm>
                    <a:off x="2250830" y="3018684"/>
                    <a:ext cx="1322676" cy="5567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 anchorCtr="0">
                    <a:spAutoFit/>
                  </a:bodyPr>
                  <a:lstStyle/>
                  <a:p>
                    <a:pPr algn="ctr"/>
                    <a:r>
                      <a:rPr lang="en-US" sz="1100" b="1" dirty="0">
                        <a:solidFill>
                          <a:schemeClr val="accent2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Research Proposals/</a:t>
                    </a:r>
                  </a:p>
                  <a:p>
                    <a:pPr algn="ctr"/>
                    <a:r>
                      <a:rPr lang="en-US" sz="1100" b="1" dirty="0">
                        <a:solidFill>
                          <a:schemeClr val="accent2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Projects</a:t>
                    </a:r>
                  </a:p>
                </p:txBody>
              </p: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77CDD1F3-6882-D739-854D-A2E3323D3F5D}"/>
                      </a:ext>
                    </a:extLst>
                  </p:cNvPr>
                  <p:cNvSpPr txBox="1"/>
                  <p:nvPr/>
                </p:nvSpPr>
                <p:spPr>
                  <a:xfrm>
                    <a:off x="4741728" y="3105904"/>
                    <a:ext cx="884411" cy="36397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 anchorCtr="0">
                    <a:spAutoFit/>
                  </a:bodyPr>
                  <a:lstStyle/>
                  <a:p>
                    <a:pPr algn="ctr"/>
                    <a:r>
                      <a:rPr lang="en-US" sz="1100" b="1" dirty="0">
                        <a:solidFill>
                          <a:schemeClr val="accent3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Programs</a:t>
                    </a:r>
                  </a:p>
                  <a:p>
                    <a:pPr algn="ctr"/>
                    <a:r>
                      <a:rPr lang="en-US" sz="1100" b="1" kern="0" dirty="0">
                        <a:solidFill>
                          <a:schemeClr val="accent3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Evaluation</a:t>
                    </a:r>
                    <a:endParaRPr lang="en-US" sz="1100" kern="0" dirty="0">
                      <a:solidFill>
                        <a:schemeClr val="accent3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endParaRPr>
                  </a:p>
                </p:txBody>
              </p: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87B26CF3-E956-CCB0-08A7-D1A103D20505}"/>
                      </a:ext>
                    </a:extLst>
                  </p:cNvPr>
                  <p:cNvCxnSpPr>
                    <a:cxnSpLocks/>
                    <a:stCxn id="78" idx="2"/>
                  </p:cNvCxnSpPr>
                  <p:nvPr/>
                </p:nvCxnSpPr>
                <p:spPr>
                  <a:xfrm>
                    <a:off x="7457720" y="3439896"/>
                    <a:ext cx="0" cy="262090"/>
                  </a:xfrm>
                  <a:prstGeom prst="line">
                    <a:avLst/>
                  </a:prstGeom>
                  <a:ln>
                    <a:solidFill>
                      <a:schemeClr val="accent4"/>
                    </a:solidFill>
                    <a:prstDash val="dash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2AFA697F-7331-FF83-8DA3-34B6E4B889C1}"/>
                      </a:ext>
                    </a:extLst>
                  </p:cNvPr>
                  <p:cNvSpPr txBox="1"/>
                  <p:nvPr/>
                </p:nvSpPr>
                <p:spPr>
                  <a:xfrm>
                    <a:off x="6972208" y="3075923"/>
                    <a:ext cx="971025" cy="36397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 anchorCtr="0">
                    <a:spAutoFit/>
                  </a:bodyPr>
                  <a:lstStyle/>
                  <a:p>
                    <a:pPr algn="ctr"/>
                    <a:r>
                      <a:rPr lang="en-US" sz="1100" b="1" dirty="0">
                        <a:solidFill>
                          <a:schemeClr val="accent4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 Institutions’</a:t>
                    </a:r>
                  </a:p>
                  <a:p>
                    <a:pPr algn="ctr"/>
                    <a:r>
                      <a:rPr lang="en-US" sz="1100" b="1" kern="0" dirty="0">
                        <a:solidFill>
                          <a:schemeClr val="accent4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rPr>
                      <a:t>Evaluation</a:t>
                    </a:r>
                    <a:endParaRPr lang="en-US" sz="1100" kern="0" dirty="0">
                      <a:solidFill>
                        <a:schemeClr val="accent4"/>
                      </a:solidFill>
                      <a:latin typeface="Poppins" panose="00000500000000000000" pitchFamily="2" charset="0"/>
                      <a:cs typeface="Poppins" panose="00000500000000000000" pitchFamily="2" charset="0"/>
                    </a:endParaRPr>
                  </a:p>
                </p:txBody>
              </p:sp>
            </p:grpSp>
          </p:grp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22BD83B-37C7-0FDE-8D4C-07C5B25BF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08" t="677" b="4095"/>
            <a:stretch/>
          </p:blipFill>
          <p:spPr>
            <a:xfrm>
              <a:off x="1012099" y="759379"/>
              <a:ext cx="444171" cy="472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E60A435A-FBCD-57DD-AA49-EB04BF5D1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5739" t="10653" r="16585"/>
            <a:stretch/>
          </p:blipFill>
          <p:spPr>
            <a:xfrm>
              <a:off x="7323510" y="746970"/>
              <a:ext cx="616962" cy="567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1045" name="Rectangle 1044">
              <a:extLst>
                <a:ext uri="{FF2B5EF4-FFF2-40B4-BE49-F238E27FC236}">
                  <a16:creationId xmlns:a16="http://schemas.microsoft.com/office/drawing/2014/main" id="{80EA599D-15B9-1EED-1B45-DEB4944E67D7}"/>
                </a:ext>
              </a:extLst>
            </p:cNvPr>
            <p:cNvSpPr/>
            <p:nvPr/>
          </p:nvSpPr>
          <p:spPr>
            <a:xfrm>
              <a:off x="22367" y="775447"/>
              <a:ext cx="270585" cy="1511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ZA" sz="1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Poppins" panose="00000500000000000000" pitchFamily="2" charset="0"/>
                  <a:cs typeface="Poppins" panose="00000500000000000000" pitchFamily="2" charset="0"/>
                </a:rPr>
                <a:t>What we assess</a:t>
              </a:r>
            </a:p>
          </p:txBody>
        </p:sp>
        <p:pic>
          <p:nvPicPr>
            <p:cNvPr id="1051" name="Picture 1050">
              <a:extLst>
                <a:ext uri="{FF2B5EF4-FFF2-40B4-BE49-F238E27FC236}">
                  <a16:creationId xmlns:a16="http://schemas.microsoft.com/office/drawing/2014/main" id="{E495DE74-1704-1DA5-D1D6-12A4EC642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62747" y="719786"/>
              <a:ext cx="695004" cy="573074"/>
            </a:xfrm>
            <a:prstGeom prst="rect">
              <a:avLst/>
            </a:prstGeom>
          </p:spPr>
        </p:pic>
        <p:pic>
          <p:nvPicPr>
            <p:cNvPr id="1052" name="Picture 1051">
              <a:extLst>
                <a:ext uri="{FF2B5EF4-FFF2-40B4-BE49-F238E27FC236}">
                  <a16:creationId xmlns:a16="http://schemas.microsoft.com/office/drawing/2014/main" id="{46979494-4B6C-05C6-5830-B0746F371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9776" y="690442"/>
              <a:ext cx="835224" cy="719390"/>
            </a:xfrm>
            <a:prstGeom prst="rect">
              <a:avLst/>
            </a:prstGeom>
          </p:spPr>
        </p:pic>
      </p:grp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98B465EC-E09D-F3BF-37CD-D3D657E81504}"/>
              </a:ext>
            </a:extLst>
          </p:cNvPr>
          <p:cNvSpPr/>
          <p:nvPr/>
        </p:nvSpPr>
        <p:spPr>
          <a:xfrm>
            <a:off x="42257" y="4082182"/>
            <a:ext cx="279334" cy="6174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ZA" sz="1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How </a:t>
            </a:r>
          </a:p>
        </p:txBody>
      </p:sp>
      <p:sp>
        <p:nvSpPr>
          <p:cNvPr id="1057" name="TextBox 1056">
            <a:extLst>
              <a:ext uri="{FF2B5EF4-FFF2-40B4-BE49-F238E27FC236}">
                <a16:creationId xmlns:a16="http://schemas.microsoft.com/office/drawing/2014/main" id="{63510782-7C3B-5694-CD8E-AB7E624065C1}"/>
              </a:ext>
            </a:extLst>
          </p:cNvPr>
          <p:cNvSpPr txBox="1"/>
          <p:nvPr/>
        </p:nvSpPr>
        <p:spPr>
          <a:xfrm>
            <a:off x="371223" y="3955165"/>
            <a:ext cx="8603006" cy="984971"/>
          </a:xfrm>
          <a:prstGeom prst="rect">
            <a:avLst/>
          </a:prstGeom>
          <a:ln w="254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marL="93663" algn="just">
              <a:lnSpc>
                <a:spcPct val="150000"/>
              </a:lnSpc>
            </a:pPr>
            <a:r>
              <a:rPr lang="en-US" sz="1000" b="1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</a:rPr>
              <a:t>Processes:  </a:t>
            </a:r>
            <a:r>
              <a:rPr lang="en-US" sz="1000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</a:rPr>
              <a:t>Mono, Multi, Trans disciplinary panels, </a:t>
            </a:r>
          </a:p>
          <a:p>
            <a:pPr marL="93663" algn="just">
              <a:lnSpc>
                <a:spcPct val="150000"/>
              </a:lnSpc>
            </a:pPr>
            <a:r>
              <a:rPr lang="en-US" sz="1000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</a:rPr>
              <a:t>Interviews key stakeholders (beneficiaries) – comprehensive open reviews. </a:t>
            </a:r>
          </a:p>
          <a:p>
            <a:pPr marL="93663" algn="just">
              <a:lnSpc>
                <a:spcPct val="150000"/>
              </a:lnSpc>
            </a:pPr>
            <a:r>
              <a:rPr lang="en-US" sz="1000" b="1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</a:rPr>
              <a:t>Principles and approaches: </a:t>
            </a:r>
            <a:r>
              <a:rPr lang="en-US" sz="1000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</a:rPr>
              <a:t>Subscribe to the GRC RRA Dimensions, DORA principles, GRC Merit Review Principles</a:t>
            </a:r>
          </a:p>
          <a:p>
            <a:pPr marL="93663" algn="just">
              <a:lnSpc>
                <a:spcPct val="150000"/>
              </a:lnSpc>
            </a:pPr>
            <a:r>
              <a:rPr lang="en-US" sz="1000" b="1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</a:rPr>
              <a:t>Criteria: </a:t>
            </a:r>
            <a:r>
              <a:rPr lang="en-US" sz="1000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</a:rPr>
              <a:t>Relevance, Impact, implementation methods, team competences, Collaboration, transdisciplinary research</a:t>
            </a:r>
          </a:p>
          <a:p>
            <a:pPr algn="just">
              <a:lnSpc>
                <a:spcPct val="150000"/>
              </a:lnSpc>
            </a:pPr>
            <a:endParaRPr lang="en-US" sz="1000" kern="0" dirty="0">
              <a:solidFill>
                <a:schemeClr val="tx2">
                  <a:lumMod val="75000"/>
                </a:schemeClr>
              </a:solidFill>
              <a:latin typeface="Poppins ExtraLight" panose="020B0502040204020203" pitchFamily="2" charset="0"/>
              <a:cs typeface="Poppins ExtraLight" panose="020B0502040204020203" pitchFamily="2" charset="0"/>
            </a:endParaRPr>
          </a:p>
          <a:p>
            <a:pPr algn="just">
              <a:lnSpc>
                <a:spcPct val="150000"/>
              </a:lnSpc>
            </a:pPr>
            <a:endParaRPr 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Poppins ExtraLight" panose="020B0502040204020203" pitchFamily="2" charset="0"/>
              <a:cs typeface="Poppins ExtraLight" panose="020B05020402040202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21415-38D8-7206-A676-AB7F7CDBC91C}"/>
              </a:ext>
            </a:extLst>
          </p:cNvPr>
          <p:cNvSpPr txBox="1"/>
          <p:nvPr/>
        </p:nvSpPr>
        <p:spPr>
          <a:xfrm>
            <a:off x="371223" y="5019695"/>
            <a:ext cx="8603005" cy="763029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tabLst>
                <a:tab pos="7978775" algn="l"/>
                <a:tab pos="8429625" algn="l"/>
              </a:tabLst>
              <a:defRPr sz="100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</a:defRPr>
            </a:lvl1pPr>
          </a:lstStyle>
          <a:p>
            <a:r>
              <a:rPr lang="en-US" dirty="0"/>
              <a:t>We value research relevance, societal impact and knowledge advancement, transdisciplinary collaborative/engaged research addressing SDGS and pressing regional challenges that can be summed up to poverty alleviation, EDI, climate change expressed in national STI Policies.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15C73A-EF3F-A6A9-1481-017AD0FFAA7D}"/>
              </a:ext>
            </a:extLst>
          </p:cNvPr>
          <p:cNvSpPr/>
          <p:nvPr/>
        </p:nvSpPr>
        <p:spPr>
          <a:xfrm>
            <a:off x="64959" y="4940136"/>
            <a:ext cx="233931" cy="9849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ZA" sz="1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We Prioritize</a:t>
            </a:r>
          </a:p>
        </p:txBody>
      </p:sp>
    </p:spTree>
    <p:extLst>
      <p:ext uri="{BB962C8B-B14F-4D97-AF65-F5344CB8AC3E}">
        <p14:creationId xmlns:p14="http://schemas.microsoft.com/office/powerpoint/2010/main" val="31077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4FB6C-C204-4916-BDF1-94922584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16" y="163581"/>
            <a:ext cx="8438368" cy="433857"/>
          </a:xfrm>
        </p:spPr>
        <p:txBody>
          <a:bodyPr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000" b="1" dirty="0">
                <a:solidFill>
                  <a:srgbClr val="4472C4">
                    <a:lumMod val="75000"/>
                  </a:srgbClr>
                </a:solidFill>
                <a:latin typeface="Poppins" panose="00000500000000000000" pitchFamily="2" charset="0"/>
                <a:ea typeface="Calibri" panose="020F0502020204030204" pitchFamily="34" charset="0"/>
                <a:cs typeface="+mn-cs"/>
              </a:rPr>
              <a:t>Research Assessment R</a:t>
            </a:r>
            <a:r>
              <a:rPr kumimoji="0" lang="en-Z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+mn-cs"/>
              </a:rPr>
              <a:t>eform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+mn-cs"/>
              </a:rPr>
              <a:t> Efforts in the SSA Region</a:t>
            </a:r>
            <a:endParaRPr kumimoji="0" lang="en-US" sz="2000" b="1" i="0" u="none" strike="noStrike" kern="1200" cap="none" spc="0" normalizeH="0" baseline="0" noProof="0" dirty="0">
              <a:ln/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798B62-49E0-5FCF-CBBF-5EAEDD534EAC}"/>
              </a:ext>
            </a:extLst>
          </p:cNvPr>
          <p:cNvCxnSpPr>
            <a:cxnSpLocks/>
          </p:cNvCxnSpPr>
          <p:nvPr/>
        </p:nvCxnSpPr>
        <p:spPr>
          <a:xfrm>
            <a:off x="0" y="643735"/>
            <a:ext cx="9144000" cy="252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2" name="TextBox 1061">
            <a:extLst>
              <a:ext uri="{FF2B5EF4-FFF2-40B4-BE49-F238E27FC236}">
                <a16:creationId xmlns:a16="http://schemas.microsoft.com/office/drawing/2014/main" id="{5DE389E4-6BE5-AECF-E4BE-C8EA73E8B681}"/>
              </a:ext>
            </a:extLst>
          </p:cNvPr>
          <p:cNvSpPr txBox="1"/>
          <p:nvPr/>
        </p:nvSpPr>
        <p:spPr>
          <a:xfrm>
            <a:off x="266431" y="2351203"/>
            <a:ext cx="5169666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ts val="1600"/>
              </a:lnSpc>
              <a:buFont typeface="Wingdings" panose="05000000000000000000" pitchFamily="2" charset="2"/>
              <a:buChar char="Ø"/>
              <a:tabLst>
                <a:tab pos="7978775" algn="l"/>
                <a:tab pos="8429625" algn="l"/>
              </a:tabLst>
              <a:defRPr/>
            </a:pPr>
            <a:r>
              <a:rPr lang="en-US" sz="1000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</a:rPr>
              <a:t>The legislative mandate of the NRF provides the broad national intent for research that benefits society.</a:t>
            </a:r>
          </a:p>
          <a:p>
            <a:pPr marL="171450" indent="-171450" algn="just">
              <a:lnSpc>
                <a:spcPts val="1600"/>
              </a:lnSpc>
              <a:buFont typeface="Wingdings" panose="05000000000000000000" pitchFamily="2" charset="2"/>
              <a:buChar char="Ø"/>
              <a:tabLst>
                <a:tab pos="7978775" algn="l"/>
                <a:tab pos="8429625" algn="l"/>
              </a:tabLst>
              <a:defRPr/>
            </a:pPr>
            <a:r>
              <a:rPr lang="en-US" sz="1000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</a:rPr>
              <a:t>The frameworks outline the implementation and adoption of impact advancement and engaged research.</a:t>
            </a:r>
          </a:p>
          <a:p>
            <a:pPr marL="171450" indent="-171450" algn="just">
              <a:lnSpc>
                <a:spcPts val="1600"/>
              </a:lnSpc>
              <a:buFont typeface="Wingdings" panose="05000000000000000000" pitchFamily="2" charset="2"/>
              <a:buChar char="Ø"/>
              <a:tabLst>
                <a:tab pos="7978775" algn="l"/>
                <a:tab pos="8429625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+mn-cs"/>
              </a:rPr>
              <a:t>Using AI we track the demographics of funded researchers </a:t>
            </a:r>
            <a:r>
              <a:rPr lang="en-US" sz="1000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</a:rPr>
              <a:t> to </a:t>
            </a:r>
            <a:r>
              <a:rPr lang="en-US" sz="1000" dirty="0" err="1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</a:rPr>
              <a:t>honour</a:t>
            </a:r>
            <a:r>
              <a:rPr lang="en-US" sz="1000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</a:rPr>
              <a:t> our transformation agenda and harness EDI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+mn-cs"/>
              </a:rPr>
              <a:t>. We also track the number of Rated researchers </a:t>
            </a:r>
            <a:r>
              <a:rPr lang="en-US" sz="1000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</a:rPr>
              <a:t>to assess the strength of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oppins" panose="00000500000000000000" pitchFamily="2" charset="0"/>
                <a:ea typeface="Calibri" panose="020F0502020204030204" pitchFamily="34" charset="0"/>
                <a:cs typeface="+mn-cs"/>
              </a:rPr>
              <a:t>our science system </a:t>
            </a:r>
          </a:p>
          <a:p>
            <a:pPr marL="171450" indent="-171450" algn="just">
              <a:lnSpc>
                <a:spcPts val="1500"/>
              </a:lnSpc>
              <a:buFont typeface="Wingdings" panose="05000000000000000000" pitchFamily="2" charset="2"/>
              <a:buChar char="Ø"/>
              <a:tabLst>
                <a:tab pos="7978775" algn="l"/>
                <a:tab pos="8429625" algn="l"/>
              </a:tabLst>
              <a:defRPr/>
            </a:pPr>
            <a:r>
              <a:rPr lang="en-ZA" sz="1000" dirty="0">
                <a:solidFill>
                  <a:srgbClr val="0070C0"/>
                </a:solidFill>
                <a:latin typeface="Poppins" panose="00000500000000000000" pitchFamily="2" charset="0"/>
                <a:ea typeface="Calibri" panose="020F0502020204030204" pitchFamily="34" charset="0"/>
              </a:rPr>
              <a:t>We raise awareness on Research Assessment Reform nationally/regionally and internationally.</a:t>
            </a:r>
          </a:p>
        </p:txBody>
      </p:sp>
      <p:pic>
        <p:nvPicPr>
          <p:cNvPr id="1086" name="Picture 1085">
            <a:extLst>
              <a:ext uri="{FF2B5EF4-FFF2-40B4-BE49-F238E27FC236}">
                <a16:creationId xmlns:a16="http://schemas.microsoft.com/office/drawing/2014/main" id="{112054B8-C57B-E877-D83E-C97CA01270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12" b="4062"/>
          <a:stretch/>
        </p:blipFill>
        <p:spPr>
          <a:xfrm>
            <a:off x="266430" y="721164"/>
            <a:ext cx="8760711" cy="146375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87" name="Picture 1086">
            <a:extLst>
              <a:ext uri="{FF2B5EF4-FFF2-40B4-BE49-F238E27FC236}">
                <a16:creationId xmlns:a16="http://schemas.microsoft.com/office/drawing/2014/main" id="{267D8FE0-936E-8CBC-82CC-85B18CD82F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30" b="3236"/>
          <a:stretch/>
        </p:blipFill>
        <p:spPr>
          <a:xfrm>
            <a:off x="1598629" y="4423774"/>
            <a:ext cx="4203740" cy="14468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88" name="Picture 1087">
            <a:extLst>
              <a:ext uri="{FF2B5EF4-FFF2-40B4-BE49-F238E27FC236}">
                <a16:creationId xmlns:a16="http://schemas.microsoft.com/office/drawing/2014/main" id="{42F23227-60FC-89F3-7B65-54F0BF8CBE7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03" b="2705"/>
          <a:stretch/>
        </p:blipFill>
        <p:spPr>
          <a:xfrm>
            <a:off x="5915367" y="2259820"/>
            <a:ext cx="3107782" cy="361076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049138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mystifying the NRF Rating" id="{1B85A395-38E6-4209-BD55-482227BD16A2}" vid="{EFF8A4CF-5332-4F12-9DE6-195BABD101D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463</Words>
  <Application>Microsoft Office PowerPoint</Application>
  <PresentationFormat>On-screen Show (4:3)</PresentationFormat>
  <Paragraphs>73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 Poppins Light</vt:lpstr>
      <vt:lpstr>Aptos</vt:lpstr>
      <vt:lpstr>Aptos Display</vt:lpstr>
      <vt:lpstr>Arial</vt:lpstr>
      <vt:lpstr>Calibri</vt:lpstr>
      <vt:lpstr>Poppins</vt:lpstr>
      <vt:lpstr>Poppins ExtraLight</vt:lpstr>
      <vt:lpstr>Poppins Light</vt:lpstr>
      <vt:lpstr>Segoe UI</vt:lpstr>
      <vt:lpstr>Wingdings</vt:lpstr>
      <vt:lpstr>Office Theme</vt:lpstr>
      <vt:lpstr>Custom Design</vt:lpstr>
      <vt:lpstr>PowerPoint Presentation</vt:lpstr>
      <vt:lpstr>What, Why and How we Assess in the SSA Region</vt:lpstr>
      <vt:lpstr>Research Assessment Reform Efforts in the SSA Region</vt:lpstr>
    </vt:vector>
  </TitlesOfParts>
  <Company>NRF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</dc:title>
  <dc:creator>Georgiet Hammond</dc:creator>
  <cp:lastModifiedBy>Nosisa Dube</cp:lastModifiedBy>
  <cp:revision>105</cp:revision>
  <dcterms:created xsi:type="dcterms:W3CDTF">2014-05-19T08:24:04Z</dcterms:created>
  <dcterms:modified xsi:type="dcterms:W3CDTF">2024-11-22T11:23:42Z</dcterms:modified>
</cp:coreProperties>
</file>