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91" r:id="rId5"/>
    <p:sldId id="1333" r:id="rId6"/>
    <p:sldId id="2147376853" r:id="rId7"/>
    <p:sldId id="1332" r:id="rId8"/>
    <p:sldId id="1331" r:id="rId9"/>
    <p:sldId id="1334" r:id="rId10"/>
    <p:sldId id="1330" r:id="rId11"/>
    <p:sldId id="4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06F676-666B-EF77-EA47-93D35D846339}" name="Alice Holt (STI)" initials="AH" userId="Alice Holt (STI)" providerId="None"/>
  <p188:author id="{6B9741EB-8092-ADFE-FD4D-363169B61F6B}" name="VAN DE PUT Charles-Édouard, STI/PIE" initials="CV" userId="S::Charles-Edouard.VANDEPUT@oecd.org::2e783cc6-c0ad-49c0-9699-a0b877afa9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STA María José, EXD" initials="CMJE" lastIdx="2" clrIdx="0">
    <p:extLst>
      <p:ext uri="{19B8F6BF-5375-455C-9EA6-DF929625EA0E}">
        <p15:presenceInfo xmlns:p15="http://schemas.microsoft.com/office/powerpoint/2012/main" userId="S-1-5-21-2146598497-832928401-1254845835-238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B2E0E0"/>
    <a:srgbClr val="F2F2F2"/>
    <a:srgbClr val="3C55D4"/>
    <a:srgbClr val="996633"/>
    <a:srgbClr val="FFCCCC"/>
    <a:srgbClr val="FFFFFF"/>
    <a:srgbClr val="003F69"/>
    <a:srgbClr val="99D6D6"/>
    <a:srgbClr val="E0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4171B-1DC7-4A88-8AF8-C1453D98A8D6}" v="1" dt="2024-11-21T09:46:26.420"/>
    <p1510:client id="{7E764A50-8378-4E62-A9DE-5EE65A721DA8}" v="14" dt="2024-11-21T10:05:47.945"/>
    <p1510:client id="{80414DEF-891E-421E-BBD7-17441076DFFF}" v="185" dt="2024-11-21T12:02:52.907"/>
    <p1510:client id="{8AA93F4A-4E5C-4257-96B8-B027C0AF9FAA}" v="8" dt="2024-11-20T17:36:34.107"/>
    <p1510:client id="{C5A940BA-3B08-48B9-B527-707D2370F82D}" v="1" dt="2024-11-21T11:29:22.833"/>
    <p1510:client id="{E3492EBF-5C5A-43B9-AF92-013B5056A867}" v="4" dt="2024-11-21T11:39:41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69EF4-FFFC-4C8D-A8E7-64A38FB5A7F3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50889-1EE8-4CA0-BADF-3556C6688B41}">
      <dgm:prSet phldrT="[Text]" custT="1"/>
      <dgm:spPr>
        <a:xfrm>
          <a:off x="1395708" y="2506522"/>
          <a:ext cx="2517473" cy="2517473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fr-FR" sz="1800">
            <a:solidFill>
              <a:srgbClr val="E6E6E6">
                <a:lumMod val="10000"/>
              </a:srgbClr>
            </a:solidFill>
            <a:latin typeface="Arial"/>
            <a:ea typeface="+mn-ea"/>
            <a:cs typeface="+mn-cs"/>
          </a:endParaRPr>
        </a:p>
      </dgm:t>
    </dgm:pt>
    <dgm:pt modelId="{53C65497-CAE2-4253-9DBA-595E8F038060}" type="parTrans" cxnId="{7C239A5C-BACA-4DFD-91E6-F47376197277}">
      <dgm:prSet/>
      <dgm:spPr/>
      <dgm:t>
        <a:bodyPr/>
        <a:lstStyle/>
        <a:p>
          <a:endParaRPr lang="en-US"/>
        </a:p>
      </dgm:t>
    </dgm:pt>
    <dgm:pt modelId="{A73EDAE2-F71E-4636-8D49-F3DC1E969090}" type="sibTrans" cxnId="{7C239A5C-BACA-4DFD-91E6-F47376197277}">
      <dgm:prSet/>
      <dgm:spPr/>
      <dgm:t>
        <a:bodyPr/>
        <a:lstStyle/>
        <a:p>
          <a:endParaRPr lang="en-US"/>
        </a:p>
      </dgm:t>
    </dgm:pt>
    <dgm:pt modelId="{470AE354-B788-423F-9143-AFD5E73D4F30}">
      <dgm:prSet phldrT="[Text]" custT="1"/>
      <dgm:spPr>
        <a:xfrm>
          <a:off x="3918982" y="2517473"/>
          <a:ext cx="2517473" cy="2517473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 sz="1600">
            <a:solidFill>
              <a:srgbClr val="727272">
                <a:hueOff val="0"/>
                <a:satOff val="0"/>
                <a:lumOff val="0"/>
                <a:alphaOff val="0"/>
              </a:srgbClr>
            </a:solidFill>
            <a:latin typeface="Georgia"/>
            <a:ea typeface="+mn-ea"/>
            <a:cs typeface="+mn-cs"/>
          </a:endParaRPr>
        </a:p>
      </dgm:t>
    </dgm:pt>
    <dgm:pt modelId="{34718AFF-B99C-46CC-9574-41A19115BCE0}" type="parTrans" cxnId="{315C2FC3-276C-4607-A574-4537416AB575}">
      <dgm:prSet/>
      <dgm:spPr/>
      <dgm:t>
        <a:bodyPr/>
        <a:lstStyle/>
        <a:p>
          <a:endParaRPr lang="en-US"/>
        </a:p>
      </dgm:t>
    </dgm:pt>
    <dgm:pt modelId="{C218CE6B-B074-482F-B1CF-7311FEA9F797}" type="sibTrans" cxnId="{315C2FC3-276C-4607-A574-4537416AB575}">
      <dgm:prSet/>
      <dgm:spPr/>
      <dgm:t>
        <a:bodyPr/>
        <a:lstStyle/>
        <a:p>
          <a:endParaRPr lang="en-US"/>
        </a:p>
      </dgm:t>
    </dgm:pt>
    <dgm:pt modelId="{62C95F63-F41E-4E83-874E-F97C748F0003}">
      <dgm:prSet phldrT="[Text]" custT="1"/>
      <dgm:spPr>
        <a:xfrm>
          <a:off x="6470350" y="2517473"/>
          <a:ext cx="2517473" cy="2517473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pPr algn="l">
            <a:buNone/>
          </a:pPr>
          <a:endParaRPr lang="fr-FR" sz="1600">
            <a:solidFill>
              <a:srgbClr val="727272">
                <a:hueOff val="0"/>
                <a:satOff val="0"/>
                <a:lumOff val="0"/>
                <a:alphaOff val="0"/>
              </a:srgbClr>
            </a:solidFill>
            <a:latin typeface="Georgia"/>
            <a:ea typeface="+mn-ea"/>
            <a:cs typeface="+mn-cs"/>
          </a:endParaRPr>
        </a:p>
        <a:p>
          <a:pPr algn="l">
            <a:buNone/>
          </a:pPr>
          <a:endParaRPr lang="en-US" sz="1600">
            <a:solidFill>
              <a:srgbClr val="727272">
                <a:hueOff val="0"/>
                <a:satOff val="0"/>
                <a:lumOff val="0"/>
                <a:alphaOff val="0"/>
              </a:srgbClr>
            </a:solidFill>
            <a:latin typeface="Georgia"/>
            <a:ea typeface="+mn-ea"/>
            <a:cs typeface="+mn-cs"/>
          </a:endParaRPr>
        </a:p>
      </dgm:t>
    </dgm:pt>
    <dgm:pt modelId="{F116BAB0-E983-41B4-95A4-EFD61515F1B4}" type="parTrans" cxnId="{19893043-7D1F-4061-A217-8EF98D86B571}">
      <dgm:prSet/>
      <dgm:spPr/>
      <dgm:t>
        <a:bodyPr/>
        <a:lstStyle/>
        <a:p>
          <a:endParaRPr lang="en-US"/>
        </a:p>
      </dgm:t>
    </dgm:pt>
    <dgm:pt modelId="{8F480056-FA81-481A-8B3C-C8CEA9D63E43}" type="sibTrans" cxnId="{19893043-7D1F-4061-A217-8EF98D86B571}">
      <dgm:prSet/>
      <dgm:spPr/>
      <dgm:t>
        <a:bodyPr/>
        <a:lstStyle/>
        <a:p>
          <a:endParaRPr lang="en-US"/>
        </a:p>
      </dgm:t>
    </dgm:pt>
    <dgm:pt modelId="{F927AB0C-8090-44B3-BE71-CDE82E161DC7}" type="pres">
      <dgm:prSet presAssocID="{A6C69EF4-FFFC-4C8D-A8E7-64A38FB5A7F3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</dgm:pt>
    <dgm:pt modelId="{9870FA2E-B6FB-4E64-9ADF-FE15826851F0}" type="pres">
      <dgm:prSet presAssocID="{49250889-1EE8-4CA0-BADF-3556C6688B41}" presName="composite" presStyleCnt="0"/>
      <dgm:spPr/>
    </dgm:pt>
    <dgm:pt modelId="{6AFEEB36-DA3C-47D3-AEE5-46F5B0C93707}" type="pres">
      <dgm:prSet presAssocID="{49250889-1EE8-4CA0-BADF-3556C6688B41}" presName="Image" presStyleLbl="alignNode1" presStyleIdx="0" presStyleCnt="3" custLinFactNeighborX="-1284" custLinFactNeighborY="10095"/>
      <dgm:spPr>
        <a:xfrm>
          <a:off x="1417610" y="0"/>
          <a:ext cx="2517473" cy="2517473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18062" b="18062"/>
          </a:stretch>
        </a:blipFill>
        <a:ln w="19050" cap="flat" cmpd="sng" algn="ctr">
          <a:noFill/>
          <a:prstDash val="solid"/>
        </a:ln>
        <a:effectLst/>
      </dgm:spPr>
    </dgm:pt>
    <dgm:pt modelId="{FB6A8B0F-AEF1-457C-B25A-00B53A1412DB}" type="pres">
      <dgm:prSet presAssocID="{49250889-1EE8-4CA0-BADF-3556C6688B41}" presName="Accent" presStyleLbl="parChTrans1D1" presStyleIdx="0" presStyleCnt="3"/>
      <dgm:spPr>
        <a:xfrm>
          <a:off x="1433319" y="0"/>
          <a:ext cx="251" cy="5034947"/>
        </a:xfrm>
        <a:prstGeom prst="line">
          <a:avLst/>
        </a:prstGeom>
        <a:noFill/>
        <a:ln w="19050" cap="flat" cmpd="sng" algn="ctr">
          <a:solidFill>
            <a:sysClr val="window" lastClr="FFFFFF"/>
          </a:solidFill>
          <a:prstDash val="solid"/>
        </a:ln>
        <a:effectLst/>
      </dgm:spPr>
    </dgm:pt>
    <dgm:pt modelId="{E8E36867-6958-4218-BCFA-42EFB6A7D187}" type="pres">
      <dgm:prSet presAssocID="{49250889-1EE8-4CA0-BADF-3556C6688B41}" presName="Parent" presStyleLbl="revTx" presStyleIdx="0" presStyleCnt="3" custLinFactNeighborX="-3476" custLinFactNeighborY="0">
        <dgm:presLayoutVars>
          <dgm:chMax val="0"/>
          <dgm:chPref val="0"/>
          <dgm:bulletEnabled val="1"/>
        </dgm:presLayoutVars>
      </dgm:prSet>
      <dgm:spPr/>
    </dgm:pt>
    <dgm:pt modelId="{F7D4A268-BF96-4A22-A977-53BC6822FCB9}" type="pres">
      <dgm:prSet presAssocID="{A73EDAE2-F71E-4636-8D49-F3DC1E969090}" presName="sibTrans" presStyleCnt="0"/>
      <dgm:spPr/>
    </dgm:pt>
    <dgm:pt modelId="{4C605043-523E-4C88-8557-58A4D8C5F979}" type="pres">
      <dgm:prSet presAssocID="{470AE354-B788-423F-9143-AFD5E73D4F30}" presName="composite" presStyleCnt="0"/>
      <dgm:spPr/>
    </dgm:pt>
    <dgm:pt modelId="{B2D4FD81-FE2D-48AE-A5B4-4A0FC54495B0}" type="pres">
      <dgm:prSet presAssocID="{470AE354-B788-423F-9143-AFD5E73D4F30}" presName="Image" presStyleLbl="alignNode1" presStyleIdx="1" presStyleCnt="3" custLinFactNeighborY="10095"/>
      <dgm:spPr>
        <a:xfrm>
          <a:off x="3918982" y="0"/>
          <a:ext cx="2517473" cy="2517473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14054" b="14054"/>
          </a:stretch>
        </a:blipFill>
        <a:ln w="19050" cap="flat" cmpd="sng" algn="ctr">
          <a:noFill/>
          <a:prstDash val="solid"/>
        </a:ln>
        <a:effectLst/>
      </dgm:spPr>
    </dgm:pt>
    <dgm:pt modelId="{E48262F2-B21E-4063-AB2C-540D73AC63C6}" type="pres">
      <dgm:prSet presAssocID="{470AE354-B788-423F-9143-AFD5E73D4F30}" presName="Accent" presStyleLbl="parChTrans1D1" presStyleIdx="1" presStyleCnt="3"/>
      <dgm:spPr>
        <a:xfrm>
          <a:off x="3951835" y="0"/>
          <a:ext cx="251" cy="5034947"/>
        </a:xfrm>
        <a:prstGeom prst="line">
          <a:avLst/>
        </a:prstGeom>
        <a:noFill/>
        <a:ln w="19050" cap="flat" cmpd="sng" algn="ctr">
          <a:solidFill>
            <a:sysClr val="window" lastClr="FFFFFF"/>
          </a:solidFill>
          <a:prstDash val="solid"/>
        </a:ln>
        <a:effectLst/>
      </dgm:spPr>
    </dgm:pt>
    <dgm:pt modelId="{4EE7390D-8D8B-46CA-A158-3FFE6786C265}" type="pres">
      <dgm:prSet presAssocID="{470AE354-B788-423F-9143-AFD5E73D4F30}" presName="Parent" presStyleLbl="revTx" presStyleIdx="1" presStyleCnt="3" custLinFactNeighborX="-1305" custLinFactNeighborY="98">
        <dgm:presLayoutVars>
          <dgm:chMax val="0"/>
          <dgm:chPref val="0"/>
          <dgm:bulletEnabled val="1"/>
        </dgm:presLayoutVars>
      </dgm:prSet>
      <dgm:spPr/>
    </dgm:pt>
    <dgm:pt modelId="{C7349FFC-0B2E-4331-BD00-924BA818A98C}" type="pres">
      <dgm:prSet presAssocID="{C218CE6B-B074-482F-B1CF-7311FEA9F797}" presName="sibTrans" presStyleCnt="0"/>
      <dgm:spPr/>
    </dgm:pt>
    <dgm:pt modelId="{54105212-5950-435F-9D7C-2F9ABDE07B07}" type="pres">
      <dgm:prSet presAssocID="{62C95F63-F41E-4E83-874E-F97C748F0003}" presName="composite" presStyleCnt="0"/>
      <dgm:spPr/>
    </dgm:pt>
    <dgm:pt modelId="{0F449EDD-8F9B-4FEF-B49F-222542B539E2}" type="pres">
      <dgm:prSet presAssocID="{62C95F63-F41E-4E83-874E-F97C748F0003}" presName="Image" presStyleLbl="alignNode1" presStyleIdx="2" presStyleCnt="3" custLinFactNeighborX="987" custLinFactNeighborY="9138"/>
      <dgm:spPr>
        <a:xfrm>
          <a:off x="6470350" y="0"/>
          <a:ext cx="2517473" cy="2517473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t="36094" b="36094"/>
          </a:stretch>
        </a:blipFill>
        <a:ln w="19050" cap="flat" cmpd="sng" algn="ctr">
          <a:noFill/>
          <a:prstDash val="solid"/>
        </a:ln>
        <a:effectLst/>
      </dgm:spPr>
    </dgm:pt>
    <dgm:pt modelId="{E204E0CF-0BFF-41D5-83FE-A7CE62B1DDB4}" type="pres">
      <dgm:prSet presAssocID="{62C95F63-F41E-4E83-874E-F97C748F0003}" presName="Accent" presStyleLbl="parChTrans1D1" presStyleIdx="2" presStyleCnt="3"/>
      <dgm:spPr>
        <a:xfrm>
          <a:off x="6470350" y="0"/>
          <a:ext cx="251" cy="5034947"/>
        </a:xfrm>
        <a:prstGeom prst="line">
          <a:avLst/>
        </a:prstGeom>
        <a:noFill/>
        <a:ln w="19050" cap="flat" cmpd="sng" algn="ctr">
          <a:noFill/>
          <a:prstDash val="solid"/>
        </a:ln>
        <a:effectLst/>
      </dgm:spPr>
    </dgm:pt>
    <dgm:pt modelId="{998706AC-3274-4AF4-8148-B449FDED0B4B}" type="pres">
      <dgm:prSet presAssocID="{62C95F63-F41E-4E83-874E-F97C748F0003}" presName="Paren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C239A5C-BACA-4DFD-91E6-F47376197277}" srcId="{A6C69EF4-FFFC-4C8D-A8E7-64A38FB5A7F3}" destId="{49250889-1EE8-4CA0-BADF-3556C6688B41}" srcOrd="0" destOrd="0" parTransId="{53C65497-CAE2-4253-9DBA-595E8F038060}" sibTransId="{A73EDAE2-F71E-4636-8D49-F3DC1E969090}"/>
    <dgm:cxn modelId="{A77ACD42-7E26-4FB1-97A5-7DAEB72F5A26}" type="presOf" srcId="{A6C69EF4-FFFC-4C8D-A8E7-64A38FB5A7F3}" destId="{F927AB0C-8090-44B3-BE71-CDE82E161DC7}" srcOrd="0" destOrd="0" presId="urn:microsoft.com/office/officeart/2008/layout/PictureLineup"/>
    <dgm:cxn modelId="{19893043-7D1F-4061-A217-8EF98D86B571}" srcId="{A6C69EF4-FFFC-4C8D-A8E7-64A38FB5A7F3}" destId="{62C95F63-F41E-4E83-874E-F97C748F0003}" srcOrd="2" destOrd="0" parTransId="{F116BAB0-E983-41B4-95A4-EFD61515F1B4}" sibTransId="{8F480056-FA81-481A-8B3C-C8CEA9D63E43}"/>
    <dgm:cxn modelId="{6EDA4C7B-8275-4DC0-800A-6F71319D1B5D}" type="presOf" srcId="{470AE354-B788-423F-9143-AFD5E73D4F30}" destId="{4EE7390D-8D8B-46CA-A158-3FFE6786C265}" srcOrd="0" destOrd="0" presId="urn:microsoft.com/office/officeart/2008/layout/PictureLineup"/>
    <dgm:cxn modelId="{576F909B-4F74-4061-9A1F-9406E35623A0}" type="presOf" srcId="{62C95F63-F41E-4E83-874E-F97C748F0003}" destId="{998706AC-3274-4AF4-8148-B449FDED0B4B}" srcOrd="0" destOrd="0" presId="urn:microsoft.com/office/officeart/2008/layout/PictureLineup"/>
    <dgm:cxn modelId="{315C2FC3-276C-4607-A574-4537416AB575}" srcId="{A6C69EF4-FFFC-4C8D-A8E7-64A38FB5A7F3}" destId="{470AE354-B788-423F-9143-AFD5E73D4F30}" srcOrd="1" destOrd="0" parTransId="{34718AFF-B99C-46CC-9574-41A19115BCE0}" sibTransId="{C218CE6B-B074-482F-B1CF-7311FEA9F797}"/>
    <dgm:cxn modelId="{C27CFBF8-3802-4258-A8CA-850888055D3D}" type="presOf" srcId="{49250889-1EE8-4CA0-BADF-3556C6688B41}" destId="{E8E36867-6958-4218-BCFA-42EFB6A7D187}" srcOrd="0" destOrd="0" presId="urn:microsoft.com/office/officeart/2008/layout/PictureLineup"/>
    <dgm:cxn modelId="{BF15D815-5001-4CF2-9917-B7756711538F}" type="presParOf" srcId="{F927AB0C-8090-44B3-BE71-CDE82E161DC7}" destId="{9870FA2E-B6FB-4E64-9ADF-FE15826851F0}" srcOrd="0" destOrd="0" presId="urn:microsoft.com/office/officeart/2008/layout/PictureLineup"/>
    <dgm:cxn modelId="{E95EA50B-A16D-40E9-B662-E9D7A1C47EB6}" type="presParOf" srcId="{9870FA2E-B6FB-4E64-9ADF-FE15826851F0}" destId="{6AFEEB36-DA3C-47D3-AEE5-46F5B0C93707}" srcOrd="0" destOrd="0" presId="urn:microsoft.com/office/officeart/2008/layout/PictureLineup"/>
    <dgm:cxn modelId="{891B5BDD-9382-40EE-A022-879DC2EF85D4}" type="presParOf" srcId="{9870FA2E-B6FB-4E64-9ADF-FE15826851F0}" destId="{FB6A8B0F-AEF1-457C-B25A-00B53A1412DB}" srcOrd="1" destOrd="0" presId="urn:microsoft.com/office/officeart/2008/layout/PictureLineup"/>
    <dgm:cxn modelId="{E365B200-2F96-4FB3-8B83-2BFA8FFBBC9C}" type="presParOf" srcId="{9870FA2E-B6FB-4E64-9ADF-FE15826851F0}" destId="{E8E36867-6958-4218-BCFA-42EFB6A7D187}" srcOrd="2" destOrd="0" presId="urn:microsoft.com/office/officeart/2008/layout/PictureLineup"/>
    <dgm:cxn modelId="{D8676EB1-9908-4BBE-8962-BB053B568D0B}" type="presParOf" srcId="{F927AB0C-8090-44B3-BE71-CDE82E161DC7}" destId="{F7D4A268-BF96-4A22-A977-53BC6822FCB9}" srcOrd="1" destOrd="0" presId="urn:microsoft.com/office/officeart/2008/layout/PictureLineup"/>
    <dgm:cxn modelId="{62DD4FC1-1DCD-4C62-B921-441A739B9D7F}" type="presParOf" srcId="{F927AB0C-8090-44B3-BE71-CDE82E161DC7}" destId="{4C605043-523E-4C88-8557-58A4D8C5F979}" srcOrd="2" destOrd="0" presId="urn:microsoft.com/office/officeart/2008/layout/PictureLineup"/>
    <dgm:cxn modelId="{9D4389B6-6A33-43A5-89DE-47D763CCE742}" type="presParOf" srcId="{4C605043-523E-4C88-8557-58A4D8C5F979}" destId="{B2D4FD81-FE2D-48AE-A5B4-4A0FC54495B0}" srcOrd="0" destOrd="0" presId="urn:microsoft.com/office/officeart/2008/layout/PictureLineup"/>
    <dgm:cxn modelId="{49C76EB0-A460-47B8-BFFF-457615ABBB03}" type="presParOf" srcId="{4C605043-523E-4C88-8557-58A4D8C5F979}" destId="{E48262F2-B21E-4063-AB2C-540D73AC63C6}" srcOrd="1" destOrd="0" presId="urn:microsoft.com/office/officeart/2008/layout/PictureLineup"/>
    <dgm:cxn modelId="{B38FF572-4667-4BCC-ABD8-62258559FA2B}" type="presParOf" srcId="{4C605043-523E-4C88-8557-58A4D8C5F979}" destId="{4EE7390D-8D8B-46CA-A158-3FFE6786C265}" srcOrd="2" destOrd="0" presId="urn:microsoft.com/office/officeart/2008/layout/PictureLineup"/>
    <dgm:cxn modelId="{24815E23-BC4E-42A8-B3C8-424F8CCF2B96}" type="presParOf" srcId="{F927AB0C-8090-44B3-BE71-CDE82E161DC7}" destId="{C7349FFC-0B2E-4331-BD00-924BA818A98C}" srcOrd="3" destOrd="0" presId="urn:microsoft.com/office/officeart/2008/layout/PictureLineup"/>
    <dgm:cxn modelId="{905202EE-E6BF-4A10-9423-A69AD5F50702}" type="presParOf" srcId="{F927AB0C-8090-44B3-BE71-CDE82E161DC7}" destId="{54105212-5950-435F-9D7C-2F9ABDE07B07}" srcOrd="4" destOrd="0" presId="urn:microsoft.com/office/officeart/2008/layout/PictureLineup"/>
    <dgm:cxn modelId="{911FD64F-8E35-434A-A5A8-E101E8F38C64}" type="presParOf" srcId="{54105212-5950-435F-9D7C-2F9ABDE07B07}" destId="{0F449EDD-8F9B-4FEF-B49F-222542B539E2}" srcOrd="0" destOrd="0" presId="urn:microsoft.com/office/officeart/2008/layout/PictureLineup"/>
    <dgm:cxn modelId="{E915DAE0-0588-4511-8FFF-C810E9A6230D}" type="presParOf" srcId="{54105212-5950-435F-9D7C-2F9ABDE07B07}" destId="{E204E0CF-0BFF-41D5-83FE-A7CE62B1DDB4}" srcOrd="1" destOrd="0" presId="urn:microsoft.com/office/officeart/2008/layout/PictureLineup"/>
    <dgm:cxn modelId="{37ECF10C-08F5-4E30-AEAE-8C441F46AAE6}" type="presParOf" srcId="{54105212-5950-435F-9D7C-2F9ABDE07B07}" destId="{998706AC-3274-4AF4-8148-B449FDED0B4B}" srcOrd="2" destOrd="0" presId="urn:microsoft.com/office/officeart/2008/layout/PictureLineup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543425-2008-4E81-9985-7C346BEB8FE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E0F9B-F62C-4099-B5DF-538AE4A6780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>
              <a:latin typeface="+mj-lt"/>
            </a:rPr>
            <a:t>OECD Recommendation on AI (OECD “AI Principles”)</a:t>
          </a:r>
        </a:p>
      </dgm:t>
    </dgm:pt>
    <dgm:pt modelId="{EA3BAFA4-22E0-4C32-9707-EDBB3721561C}" type="parTrans" cxnId="{5388115D-51D3-48BF-A0C0-7BACA6BD44D7}">
      <dgm:prSet/>
      <dgm:spPr/>
      <dgm:t>
        <a:bodyPr/>
        <a:lstStyle/>
        <a:p>
          <a:endParaRPr lang="en-US"/>
        </a:p>
      </dgm:t>
    </dgm:pt>
    <dgm:pt modelId="{C84E387B-DECA-489C-A3FB-E6553248520B}" type="sibTrans" cxnId="{5388115D-51D3-48BF-A0C0-7BACA6BD44D7}">
      <dgm:prSet/>
      <dgm:spPr/>
      <dgm:t>
        <a:bodyPr/>
        <a:lstStyle/>
        <a:p>
          <a:endParaRPr lang="en-US"/>
        </a:p>
      </dgm:t>
    </dgm:pt>
    <dgm:pt modelId="{51A6A4E4-1F67-4297-B65D-075EB61BFE0E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z="1400">
              <a:latin typeface="+mj-lt"/>
            </a:rPr>
            <a:t>First intergovernmental standard on AI (2019), revised (2024).</a:t>
          </a:r>
        </a:p>
      </dgm:t>
    </dgm:pt>
    <dgm:pt modelId="{3C8180F7-B6AB-4649-9704-E4CE274C2F8E}" type="parTrans" cxnId="{A270290E-A1E8-420C-84D4-E1A28918F846}">
      <dgm:prSet/>
      <dgm:spPr/>
      <dgm:t>
        <a:bodyPr/>
        <a:lstStyle/>
        <a:p>
          <a:endParaRPr lang="en-US"/>
        </a:p>
      </dgm:t>
    </dgm:pt>
    <dgm:pt modelId="{68648238-B8C2-412C-A047-77244E41948A}" type="sibTrans" cxnId="{A270290E-A1E8-420C-84D4-E1A28918F846}">
      <dgm:prSet/>
      <dgm:spPr/>
      <dgm:t>
        <a:bodyPr/>
        <a:lstStyle/>
        <a:p>
          <a:endParaRPr lang="en-US"/>
        </a:p>
      </dgm:t>
    </dgm:pt>
    <dgm:pt modelId="{F6A1FDAB-0F84-4396-98E5-50B1BA36BF9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>
              <a:latin typeface="+mj-lt"/>
            </a:rPr>
            <a:t>OECD.AI Policy Observatory</a:t>
          </a:r>
        </a:p>
      </dgm:t>
    </dgm:pt>
    <dgm:pt modelId="{CCD84312-C784-4E58-B11E-6616C40038B9}" type="parTrans" cxnId="{29D41B10-B143-4696-98D5-49039C9FEBA1}">
      <dgm:prSet/>
      <dgm:spPr/>
      <dgm:t>
        <a:bodyPr/>
        <a:lstStyle/>
        <a:p>
          <a:endParaRPr lang="en-US"/>
        </a:p>
      </dgm:t>
    </dgm:pt>
    <dgm:pt modelId="{2DD682AF-BD84-4B06-A4F6-6BD334CD13B8}" type="sibTrans" cxnId="{29D41B10-B143-4696-98D5-49039C9FEBA1}">
      <dgm:prSet/>
      <dgm:spPr/>
      <dgm:t>
        <a:bodyPr/>
        <a:lstStyle/>
        <a:p>
          <a:endParaRPr lang="en-US"/>
        </a:p>
      </dgm:t>
    </dgm:pt>
    <dgm:pt modelId="{BF08D8E8-F363-4800-8053-9D02D6BED08F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z="1400">
              <a:latin typeface="+mj-lt"/>
            </a:rPr>
            <a:t>Global database of AI strategies and policies + real-time data on AI investment, research, skills, etc.</a:t>
          </a:r>
        </a:p>
      </dgm:t>
    </dgm:pt>
    <dgm:pt modelId="{4D52A153-A983-42FD-BC66-ED4C36D3BD61}" type="parTrans" cxnId="{B2634699-A8B4-40C1-A885-831F62A2784B}">
      <dgm:prSet/>
      <dgm:spPr/>
      <dgm:t>
        <a:bodyPr/>
        <a:lstStyle/>
        <a:p>
          <a:endParaRPr lang="en-US"/>
        </a:p>
      </dgm:t>
    </dgm:pt>
    <dgm:pt modelId="{3B353880-2A18-4D62-872F-72F8ED10CDAF}" type="sibTrans" cxnId="{B2634699-A8B4-40C1-A885-831F62A2784B}">
      <dgm:prSet/>
      <dgm:spPr/>
      <dgm:t>
        <a:bodyPr/>
        <a:lstStyle/>
        <a:p>
          <a:endParaRPr lang="en-US"/>
        </a:p>
      </dgm:t>
    </dgm:pt>
    <dgm:pt modelId="{3A73950C-3EBC-4230-837D-743A99F6A68B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400">
              <a:latin typeface="+mj-lt"/>
            </a:rPr>
            <a:t>AI Incidents Monitor, Catalogue of Tools and Metrics for trustworthy AI, forthcoming AI Index</a:t>
          </a:r>
        </a:p>
      </dgm:t>
    </dgm:pt>
    <dgm:pt modelId="{84B03448-14A7-42C2-A398-8D33CA58FE06}" type="parTrans" cxnId="{437346F4-B550-43AF-A17D-277552908AA9}">
      <dgm:prSet/>
      <dgm:spPr/>
      <dgm:t>
        <a:bodyPr/>
        <a:lstStyle/>
        <a:p>
          <a:endParaRPr lang="en-US"/>
        </a:p>
      </dgm:t>
    </dgm:pt>
    <dgm:pt modelId="{A530DC14-1D38-487D-9F42-499AF4587F16}" type="sibTrans" cxnId="{437346F4-B550-43AF-A17D-277552908AA9}">
      <dgm:prSet/>
      <dgm:spPr/>
      <dgm:t>
        <a:bodyPr/>
        <a:lstStyle/>
        <a:p>
          <a:endParaRPr lang="en-US"/>
        </a:p>
      </dgm:t>
    </dgm:pt>
    <dgm:pt modelId="{57757B43-CECE-4825-A1E8-03F0C7372EBC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>
              <a:latin typeface="+mj-lt"/>
            </a:rPr>
            <a:t>Enhanced collaboration w/ UN on AI</a:t>
          </a:r>
          <a:endParaRPr lang="en-US" b="1">
            <a:latin typeface="+mj-lt"/>
          </a:endParaRPr>
        </a:p>
      </dgm:t>
    </dgm:pt>
    <dgm:pt modelId="{9F117B65-260C-4E7C-9E77-8A8084DD387A}" type="parTrans" cxnId="{33373F3A-7166-4E8B-9829-DCDBCD320CA5}">
      <dgm:prSet/>
      <dgm:spPr/>
      <dgm:t>
        <a:bodyPr/>
        <a:lstStyle/>
        <a:p>
          <a:endParaRPr lang="en-US"/>
        </a:p>
      </dgm:t>
    </dgm:pt>
    <dgm:pt modelId="{23D2CF8F-1E5F-49A2-8420-2E54A43B57BD}" type="sibTrans" cxnId="{33373F3A-7166-4E8B-9829-DCDBCD320CA5}">
      <dgm:prSet/>
      <dgm:spPr/>
      <dgm:t>
        <a:bodyPr/>
        <a:lstStyle/>
        <a:p>
          <a:endParaRPr lang="en-US"/>
        </a:p>
      </dgm:t>
    </dgm:pt>
    <dgm:pt modelId="{BBE9BF39-9537-4F3E-A697-3748D8F589FF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CD67CB26-A7C0-43F2-876D-92E4E04ACABF}" type="parTrans" cxnId="{1B809D37-9E5A-489F-B101-211CE3D5E71F}">
      <dgm:prSet/>
      <dgm:spPr/>
      <dgm:t>
        <a:bodyPr/>
        <a:lstStyle/>
        <a:p>
          <a:endParaRPr lang="en-US"/>
        </a:p>
      </dgm:t>
    </dgm:pt>
    <dgm:pt modelId="{BC3ED9A6-FA18-4615-A916-934DBE2087C7}" type="sibTrans" cxnId="{1B809D37-9E5A-489F-B101-211CE3D5E71F}">
      <dgm:prSet/>
      <dgm:spPr/>
      <dgm:t>
        <a:bodyPr/>
        <a:lstStyle/>
        <a:p>
          <a:endParaRPr lang="en-US"/>
        </a:p>
      </dgm:t>
    </dgm:pt>
    <dgm:pt modelId="{A4C37598-0163-4AA5-AB77-25F17321BC99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>
              <a:latin typeface="+mj-lt"/>
            </a:rPr>
            <a:t>G7 &amp; G20 engagement </a:t>
          </a:r>
          <a:endParaRPr lang="en-US" b="1">
            <a:latin typeface="+mj-lt"/>
          </a:endParaRPr>
        </a:p>
      </dgm:t>
    </dgm:pt>
    <dgm:pt modelId="{2047B9DB-0E0E-4F47-BA01-5DC34FAA580B}" type="parTrans" cxnId="{5B635491-9058-4C44-B568-DEA59D438BF4}">
      <dgm:prSet/>
      <dgm:spPr/>
      <dgm:t>
        <a:bodyPr/>
        <a:lstStyle/>
        <a:p>
          <a:endParaRPr lang="en-US"/>
        </a:p>
      </dgm:t>
    </dgm:pt>
    <dgm:pt modelId="{F914E639-FCB0-4C43-84D6-B4C52645AB2C}" type="sibTrans" cxnId="{5B635491-9058-4C44-B568-DEA59D438BF4}">
      <dgm:prSet/>
      <dgm:spPr/>
      <dgm:t>
        <a:bodyPr/>
        <a:lstStyle/>
        <a:p>
          <a:endParaRPr lang="en-US"/>
        </a:p>
      </dgm:t>
    </dgm:pt>
    <dgm:pt modelId="{4FD809CC-5AA8-4340-9B45-A0A7750D88C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b="1">
              <a:latin typeface="+mj-lt"/>
            </a:rPr>
            <a:t>Global Partnership on AI (GPAI)</a:t>
          </a:r>
          <a:endParaRPr lang="en-US" b="1">
            <a:latin typeface="+mj-lt"/>
          </a:endParaRPr>
        </a:p>
      </dgm:t>
    </dgm:pt>
    <dgm:pt modelId="{7DD68E15-DAB6-4CDC-B891-F50C75228F98}" type="parTrans" cxnId="{13BFA69F-3908-4B59-8293-F232C1E0B7D7}">
      <dgm:prSet/>
      <dgm:spPr/>
      <dgm:t>
        <a:bodyPr/>
        <a:lstStyle/>
        <a:p>
          <a:endParaRPr lang="en-US"/>
        </a:p>
      </dgm:t>
    </dgm:pt>
    <dgm:pt modelId="{E521FAC7-EF24-4C56-8133-06F1A729B127}" type="sibTrans" cxnId="{13BFA69F-3908-4B59-8293-F232C1E0B7D7}">
      <dgm:prSet/>
      <dgm:spPr/>
      <dgm:t>
        <a:bodyPr/>
        <a:lstStyle/>
        <a:p>
          <a:endParaRPr lang="en-US"/>
        </a:p>
      </dgm:t>
    </dgm:pt>
    <dgm:pt modelId="{C3300806-F1AF-414F-9288-8CC0575E471F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OECD – GPAI joined forces through an integrated partnership on AI announced in July 2024</a:t>
          </a: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523735FE-0677-4569-A5DD-2B99A6FD6625}" type="parTrans" cxnId="{82B88081-F251-4C81-ADAB-33037B29D012}">
      <dgm:prSet/>
      <dgm:spPr/>
      <dgm:t>
        <a:bodyPr/>
        <a:lstStyle/>
        <a:p>
          <a:endParaRPr lang="en-US"/>
        </a:p>
      </dgm:t>
    </dgm:pt>
    <dgm:pt modelId="{04E5AEFE-0E58-4F3B-8B3B-9F59BF016875}" type="sibTrans" cxnId="{82B88081-F251-4C81-ADAB-33037B29D012}">
      <dgm:prSet/>
      <dgm:spPr/>
      <dgm:t>
        <a:bodyPr/>
        <a:lstStyle/>
        <a:p>
          <a:endParaRPr lang="en-US"/>
        </a:p>
      </dgm:t>
    </dgm:pt>
    <dgm:pt modelId="{3CEDA013-60F9-4DCE-AA57-17AB4037445E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Informing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G20 discussions on AI, information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integrity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and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connectivity</a:t>
          </a: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DE7BC101-64D0-4565-8701-F5FF51002EE3}" type="parTrans" cxnId="{AEA1C866-DA98-43CF-B157-5B6C14A65DAD}">
      <dgm:prSet/>
      <dgm:spPr/>
      <dgm:t>
        <a:bodyPr/>
        <a:lstStyle/>
        <a:p>
          <a:endParaRPr lang="en-US"/>
        </a:p>
      </dgm:t>
    </dgm:pt>
    <dgm:pt modelId="{BAA4643B-C827-40CC-9176-BE0C4E9EDD93}" type="sibTrans" cxnId="{AEA1C866-DA98-43CF-B157-5B6C14A65DAD}">
      <dgm:prSet/>
      <dgm:spPr/>
      <dgm:t>
        <a:bodyPr/>
        <a:lstStyle/>
        <a:p>
          <a:endParaRPr lang="en-US"/>
        </a:p>
      </dgm:t>
    </dgm:pt>
    <dgm:pt modelId="{23D3261B-8B52-449D-B535-547EE86D5869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Forum for inclusive dialogue on AI incl. 44 countries across six continents and open to new members</a:t>
          </a: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D0C18754-5205-4F2F-ADD1-EF3187476B75}" type="parTrans" cxnId="{DFFCB722-490A-4407-8452-A1A06AB1A1D9}">
      <dgm:prSet/>
      <dgm:spPr/>
      <dgm:t>
        <a:bodyPr/>
        <a:lstStyle/>
        <a:p>
          <a:endParaRPr lang="en-US"/>
        </a:p>
      </dgm:t>
    </dgm:pt>
    <dgm:pt modelId="{6CF3C2CB-5730-4C41-B453-7DE099532FC0}" type="sibTrans" cxnId="{DFFCB722-490A-4407-8452-A1A06AB1A1D9}">
      <dgm:prSet/>
      <dgm:spPr/>
      <dgm:t>
        <a:bodyPr/>
        <a:lstStyle/>
        <a:p>
          <a:endParaRPr lang="en-US"/>
        </a:p>
      </dgm:t>
    </dgm:pt>
    <dgm:pt modelId="{D7654593-5785-4F04-889B-ACE63377A820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Focusing on scientific and evidence-based assessments of AI’s opportunities and risks. </a:t>
          </a: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BAC4F3B2-7BCA-4EFB-A13C-69DAA457B339}" type="parTrans" cxnId="{277E021A-118A-4BEF-AE15-A200D43D04C1}">
      <dgm:prSet/>
      <dgm:spPr/>
      <dgm:t>
        <a:bodyPr/>
        <a:lstStyle/>
        <a:p>
          <a:endParaRPr lang="en-US"/>
        </a:p>
      </dgm:t>
    </dgm:pt>
    <dgm:pt modelId="{2F8F71A4-1D3D-4820-8DA6-EC85EE8647D2}" type="sibTrans" cxnId="{277E021A-118A-4BEF-AE15-A200D43D04C1}">
      <dgm:prSet/>
      <dgm:spPr/>
      <dgm:t>
        <a:bodyPr/>
        <a:lstStyle/>
        <a:p>
          <a:endParaRPr lang="en-US"/>
        </a:p>
      </dgm:t>
    </dgm:pt>
    <dgm:pt modelId="{705746C3-43FC-48F4-BFB6-89217EE3D902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103F3BD8-95B8-4E8E-B695-5F47E2BE3380}" type="parTrans" cxnId="{C5B8EB7C-0003-40A4-8A5A-5E850787FF32}">
      <dgm:prSet/>
      <dgm:spPr/>
      <dgm:t>
        <a:bodyPr/>
        <a:lstStyle/>
        <a:p>
          <a:endParaRPr lang="en-US"/>
        </a:p>
      </dgm:t>
    </dgm:pt>
    <dgm:pt modelId="{240280B7-2457-4C05-9E4E-F4E800001CD1}" type="sibTrans" cxnId="{C5B8EB7C-0003-40A4-8A5A-5E850787FF32}">
      <dgm:prSet/>
      <dgm:spPr/>
      <dgm:t>
        <a:bodyPr/>
        <a:lstStyle/>
        <a:p>
          <a:endParaRPr lang="en-US"/>
        </a:p>
      </dgm:t>
    </dgm:pt>
    <dgm:pt modelId="{F8F4D24D-A9F6-400B-8C79-43E7C19DFACF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Supporting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the G7 to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advance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the Hiroshima AI Process (HAIP)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through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the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development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of a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reporting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framework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for the HAIP Code of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Conduct</a:t>
          </a: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gm:t>
    </dgm:pt>
    <dgm:pt modelId="{E1F5148F-058C-478C-B392-7E46CE49DF5E}" type="parTrans" cxnId="{22EED7C9-0C14-4CAB-BD92-42467CECC96E}">
      <dgm:prSet/>
      <dgm:spPr/>
      <dgm:t>
        <a:bodyPr/>
        <a:lstStyle/>
        <a:p>
          <a:endParaRPr lang="en-US"/>
        </a:p>
      </dgm:t>
    </dgm:pt>
    <dgm:pt modelId="{119B252A-A92A-4BA7-A05E-01E5F0F2D00D}" type="sibTrans" cxnId="{22EED7C9-0C14-4CAB-BD92-42467CECC96E}">
      <dgm:prSet/>
      <dgm:spPr/>
      <dgm:t>
        <a:bodyPr/>
        <a:lstStyle/>
        <a:p>
          <a:endParaRPr lang="en-US"/>
        </a:p>
      </dgm:t>
    </dgm:pt>
    <dgm:pt modelId="{34EF2218-519B-4458-9F50-203D11940C52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Supports the implementation of the GDC (objective 5)</a:t>
          </a:r>
        </a:p>
      </dgm:t>
    </dgm:pt>
    <dgm:pt modelId="{F1F48582-05C3-4196-A5B8-966C02DB34B8}" type="parTrans" cxnId="{988CA70B-3BBC-4F3E-A93F-55F157B8B398}">
      <dgm:prSet/>
      <dgm:spPr/>
    </dgm:pt>
    <dgm:pt modelId="{293EE9B0-6D2A-46A9-ACB3-F3DBDB40C3A3}" type="sibTrans" cxnId="{988CA70B-3BBC-4F3E-A93F-55F157B8B398}">
      <dgm:prSet/>
      <dgm:spPr/>
    </dgm:pt>
    <dgm:pt modelId="{39CA74D3-DCFB-45F3-A288-EC5CE6A8E302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sz="1400">
              <a:latin typeface="+mj-lt"/>
            </a:rPr>
            <a:t>Revision reflect new technology and policy development, incl. gen AI, information integrity &amp; sustainability</a:t>
          </a:r>
        </a:p>
      </dgm:t>
    </dgm:pt>
    <dgm:pt modelId="{26FDDAC9-5A90-438E-87A8-B8C8DC1C4E2B}" type="parTrans" cxnId="{6925E279-81B2-4864-90BA-DE8D6E9D9FD2}">
      <dgm:prSet/>
      <dgm:spPr/>
    </dgm:pt>
    <dgm:pt modelId="{16BC0D45-CB3C-4818-B4A6-81208A511F8E}" type="sibTrans" cxnId="{6925E279-81B2-4864-90BA-DE8D6E9D9FD2}">
      <dgm:prSet/>
      <dgm:spPr/>
    </dgm:pt>
    <dgm:pt modelId="{86A4F486-8765-4F68-9D03-69DB0178C649}" type="pres">
      <dgm:prSet presAssocID="{F3543425-2008-4E81-9985-7C346BEB8FEF}" presName="Name0" presStyleCnt="0">
        <dgm:presLayoutVars>
          <dgm:dir/>
          <dgm:animLvl val="lvl"/>
          <dgm:resizeHandles val="exact"/>
        </dgm:presLayoutVars>
      </dgm:prSet>
      <dgm:spPr/>
    </dgm:pt>
    <dgm:pt modelId="{6DA538CA-A836-4E8B-A745-C21410B5F182}" type="pres">
      <dgm:prSet presAssocID="{C65E0F9B-F62C-4099-B5DF-538AE4A6780A}" presName="linNode" presStyleCnt="0"/>
      <dgm:spPr/>
    </dgm:pt>
    <dgm:pt modelId="{23C7A879-FB50-47B1-8056-7CACBB141CF9}" type="pres">
      <dgm:prSet presAssocID="{C65E0F9B-F62C-4099-B5DF-538AE4A6780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A12AAC35-0B13-4EEF-8CD5-9F58C3CD7228}" type="pres">
      <dgm:prSet presAssocID="{C65E0F9B-F62C-4099-B5DF-538AE4A6780A}" presName="descendantText" presStyleLbl="alignAccFollowNode1" presStyleIdx="0" presStyleCnt="5">
        <dgm:presLayoutVars>
          <dgm:bulletEnabled val="1"/>
        </dgm:presLayoutVars>
      </dgm:prSet>
      <dgm:spPr/>
    </dgm:pt>
    <dgm:pt modelId="{77E0A2E3-DC1C-4211-8137-42C6F5547D19}" type="pres">
      <dgm:prSet presAssocID="{C84E387B-DECA-489C-A3FB-E6553248520B}" presName="sp" presStyleCnt="0"/>
      <dgm:spPr/>
    </dgm:pt>
    <dgm:pt modelId="{F9842B4E-9A5B-43C7-89A4-1A1EB24E311A}" type="pres">
      <dgm:prSet presAssocID="{F6A1FDAB-0F84-4396-98E5-50B1BA36BF9A}" presName="linNode" presStyleCnt="0"/>
      <dgm:spPr/>
    </dgm:pt>
    <dgm:pt modelId="{3DD82360-C8EF-471B-AD8F-61CF913AA0EA}" type="pres">
      <dgm:prSet presAssocID="{F6A1FDAB-0F84-4396-98E5-50B1BA36BF9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260812C0-3426-47C4-9CE9-D208763D1729}" type="pres">
      <dgm:prSet presAssocID="{F6A1FDAB-0F84-4396-98E5-50B1BA36BF9A}" presName="descendantText" presStyleLbl="alignAccFollowNode1" presStyleIdx="1" presStyleCnt="5">
        <dgm:presLayoutVars>
          <dgm:bulletEnabled val="1"/>
        </dgm:presLayoutVars>
      </dgm:prSet>
      <dgm:spPr/>
    </dgm:pt>
    <dgm:pt modelId="{7BA4C054-12A5-4CA6-9FED-637CE4E71097}" type="pres">
      <dgm:prSet presAssocID="{2DD682AF-BD84-4B06-A4F6-6BD334CD13B8}" presName="sp" presStyleCnt="0"/>
      <dgm:spPr/>
    </dgm:pt>
    <dgm:pt modelId="{FA5AA092-3955-46BD-9A8A-947666E0D120}" type="pres">
      <dgm:prSet presAssocID="{4FD809CC-5AA8-4340-9B45-A0A7750D88C7}" presName="linNode" presStyleCnt="0"/>
      <dgm:spPr/>
    </dgm:pt>
    <dgm:pt modelId="{4E305EF4-3955-417E-855B-B9B72D1B011A}" type="pres">
      <dgm:prSet presAssocID="{4FD809CC-5AA8-4340-9B45-A0A7750D88C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118C1DA4-4C53-42D7-ADCF-4ADA4478B2E9}" type="pres">
      <dgm:prSet presAssocID="{4FD809CC-5AA8-4340-9B45-A0A7750D88C7}" presName="descendantText" presStyleLbl="alignAccFollowNode1" presStyleIdx="2" presStyleCnt="5" custLinFactNeighborY="4949">
        <dgm:presLayoutVars>
          <dgm:bulletEnabled val="1"/>
        </dgm:presLayoutVars>
      </dgm:prSet>
      <dgm:spPr/>
    </dgm:pt>
    <dgm:pt modelId="{444BD269-B6EB-4631-8CA4-CF9EEF339DEE}" type="pres">
      <dgm:prSet presAssocID="{E521FAC7-EF24-4C56-8133-06F1A729B127}" presName="sp" presStyleCnt="0"/>
      <dgm:spPr/>
    </dgm:pt>
    <dgm:pt modelId="{B137C324-FBF6-4C82-B447-D7BC437CB47B}" type="pres">
      <dgm:prSet presAssocID="{57757B43-CECE-4825-A1E8-03F0C7372EBC}" presName="linNode" presStyleCnt="0"/>
      <dgm:spPr/>
    </dgm:pt>
    <dgm:pt modelId="{683D86E3-9A0A-4893-B626-22C2FED86225}" type="pres">
      <dgm:prSet presAssocID="{57757B43-CECE-4825-A1E8-03F0C7372EB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EF22A6F0-A199-4C9F-99E1-A7951FED9A08}" type="pres">
      <dgm:prSet presAssocID="{57757B43-CECE-4825-A1E8-03F0C7372EBC}" presName="descendantText" presStyleLbl="alignAccFollowNode1" presStyleIdx="3" presStyleCnt="5">
        <dgm:presLayoutVars>
          <dgm:bulletEnabled val="1"/>
        </dgm:presLayoutVars>
      </dgm:prSet>
      <dgm:spPr/>
    </dgm:pt>
    <dgm:pt modelId="{DF678C0B-73E1-4BF7-9FF7-58D8450C53F2}" type="pres">
      <dgm:prSet presAssocID="{23D2CF8F-1E5F-49A2-8420-2E54A43B57BD}" presName="sp" presStyleCnt="0"/>
      <dgm:spPr/>
    </dgm:pt>
    <dgm:pt modelId="{F89B012A-6005-4F5A-99AF-DC1DE0B751E7}" type="pres">
      <dgm:prSet presAssocID="{A4C37598-0163-4AA5-AB77-25F17321BC99}" presName="linNode" presStyleCnt="0"/>
      <dgm:spPr/>
    </dgm:pt>
    <dgm:pt modelId="{632DDE1E-C669-4959-8EBA-AFD1F128752C}" type="pres">
      <dgm:prSet presAssocID="{A4C37598-0163-4AA5-AB77-25F17321BC99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404220A7-710F-435D-99AF-8B2A258C6A8A}" type="pres">
      <dgm:prSet presAssocID="{A4C37598-0163-4AA5-AB77-25F17321BC99}" presName="descendantText" presStyleLbl="alignAccFollowNode1" presStyleIdx="4" presStyleCnt="5" custLinFactNeighborX="-1206">
        <dgm:presLayoutVars>
          <dgm:bulletEnabled val="1"/>
        </dgm:presLayoutVars>
      </dgm:prSet>
      <dgm:spPr/>
    </dgm:pt>
  </dgm:ptLst>
  <dgm:cxnLst>
    <dgm:cxn modelId="{19658D0A-3CDF-46CB-A579-FCEF023EE0BF}" type="presOf" srcId="{D7654593-5785-4F04-889B-ACE63377A820}" destId="{EF22A6F0-A199-4C9F-99E1-A7951FED9A08}" srcOrd="0" destOrd="1" presId="urn:microsoft.com/office/officeart/2005/8/layout/vList5"/>
    <dgm:cxn modelId="{988CA70B-3BBC-4F3E-A93F-55F157B8B398}" srcId="{57757B43-CECE-4825-A1E8-03F0C7372EBC}" destId="{34EF2218-519B-4458-9F50-203D11940C52}" srcOrd="2" destOrd="0" parTransId="{F1F48582-05C3-4196-A5B8-966C02DB34B8}" sibTransId="{293EE9B0-6D2A-46A9-ACB3-F3DBDB40C3A3}"/>
    <dgm:cxn modelId="{A270290E-A1E8-420C-84D4-E1A28918F846}" srcId="{C65E0F9B-F62C-4099-B5DF-538AE4A6780A}" destId="{51A6A4E4-1F67-4297-B65D-075EB61BFE0E}" srcOrd="0" destOrd="0" parTransId="{3C8180F7-B6AB-4649-9704-E4CE274C2F8E}" sibTransId="{68648238-B8C2-412C-A047-77244E41948A}"/>
    <dgm:cxn modelId="{29D41B10-B143-4696-98D5-49039C9FEBA1}" srcId="{F3543425-2008-4E81-9985-7C346BEB8FEF}" destId="{F6A1FDAB-0F84-4396-98E5-50B1BA36BF9A}" srcOrd="1" destOrd="0" parTransId="{CCD84312-C784-4E58-B11E-6616C40038B9}" sibTransId="{2DD682AF-BD84-4B06-A4F6-6BD334CD13B8}"/>
    <dgm:cxn modelId="{16EEF510-B1B6-4F6A-BA4C-281931D39155}" type="presOf" srcId="{3A73950C-3EBC-4230-837D-743A99F6A68B}" destId="{260812C0-3426-47C4-9CE9-D208763D1729}" srcOrd="0" destOrd="1" presId="urn:microsoft.com/office/officeart/2005/8/layout/vList5"/>
    <dgm:cxn modelId="{B530C815-3280-494B-A58E-DD47CBC80D66}" type="presOf" srcId="{BBE9BF39-9537-4F3E-A697-3748D8F589FF}" destId="{EF22A6F0-A199-4C9F-99E1-A7951FED9A08}" srcOrd="0" destOrd="0" presId="urn:microsoft.com/office/officeart/2005/8/layout/vList5"/>
    <dgm:cxn modelId="{277E021A-118A-4BEF-AE15-A200D43D04C1}" srcId="{57757B43-CECE-4825-A1E8-03F0C7372EBC}" destId="{D7654593-5785-4F04-889B-ACE63377A820}" srcOrd="1" destOrd="0" parTransId="{BAC4F3B2-7BCA-4EFB-A13C-69DAA457B339}" sibTransId="{2F8F71A4-1D3D-4820-8DA6-EC85EE8647D2}"/>
    <dgm:cxn modelId="{DFFCB722-490A-4407-8452-A1A06AB1A1D9}" srcId="{4FD809CC-5AA8-4340-9B45-A0A7750D88C7}" destId="{23D3261B-8B52-449D-B535-547EE86D5869}" srcOrd="1" destOrd="0" parTransId="{D0C18754-5205-4F2F-ADD1-EF3187476B75}" sibTransId="{6CF3C2CB-5730-4C41-B453-7DE099532FC0}"/>
    <dgm:cxn modelId="{CD380429-70C6-4D35-B1AC-B35CAA7469C9}" type="presOf" srcId="{A4C37598-0163-4AA5-AB77-25F17321BC99}" destId="{632DDE1E-C669-4959-8EBA-AFD1F128752C}" srcOrd="0" destOrd="0" presId="urn:microsoft.com/office/officeart/2005/8/layout/vList5"/>
    <dgm:cxn modelId="{9979A632-35FB-4416-BFC4-BB19FD3C22A3}" type="presOf" srcId="{3CEDA013-60F9-4DCE-AA57-17AB4037445E}" destId="{404220A7-710F-435D-99AF-8B2A258C6A8A}" srcOrd="0" destOrd="0" presId="urn:microsoft.com/office/officeart/2005/8/layout/vList5"/>
    <dgm:cxn modelId="{1B809D37-9E5A-489F-B101-211CE3D5E71F}" srcId="{57757B43-CECE-4825-A1E8-03F0C7372EBC}" destId="{BBE9BF39-9537-4F3E-A697-3748D8F589FF}" srcOrd="0" destOrd="0" parTransId="{CD67CB26-A7C0-43F2-876D-92E4E04ACABF}" sibTransId="{BC3ED9A6-FA18-4615-A916-934DBE2087C7}"/>
    <dgm:cxn modelId="{280CA937-79F5-4395-9925-82BA0F9B490A}" type="presOf" srcId="{F3543425-2008-4E81-9985-7C346BEB8FEF}" destId="{86A4F486-8765-4F68-9D03-69DB0178C649}" srcOrd="0" destOrd="0" presId="urn:microsoft.com/office/officeart/2005/8/layout/vList5"/>
    <dgm:cxn modelId="{33373F3A-7166-4E8B-9829-DCDBCD320CA5}" srcId="{F3543425-2008-4E81-9985-7C346BEB8FEF}" destId="{57757B43-CECE-4825-A1E8-03F0C7372EBC}" srcOrd="3" destOrd="0" parTransId="{9F117B65-260C-4E7C-9E77-8A8084DD387A}" sibTransId="{23D2CF8F-1E5F-49A2-8420-2E54A43B57BD}"/>
    <dgm:cxn modelId="{5388115D-51D3-48BF-A0C0-7BACA6BD44D7}" srcId="{F3543425-2008-4E81-9985-7C346BEB8FEF}" destId="{C65E0F9B-F62C-4099-B5DF-538AE4A6780A}" srcOrd="0" destOrd="0" parTransId="{EA3BAFA4-22E0-4C32-9707-EDBB3721561C}" sibTransId="{C84E387B-DECA-489C-A3FB-E6553248520B}"/>
    <dgm:cxn modelId="{AEA1C866-DA98-43CF-B157-5B6C14A65DAD}" srcId="{A4C37598-0163-4AA5-AB77-25F17321BC99}" destId="{3CEDA013-60F9-4DCE-AA57-17AB4037445E}" srcOrd="0" destOrd="0" parTransId="{DE7BC101-64D0-4565-8701-F5FF51002EE3}" sibTransId="{BAA4643B-C827-40CC-9176-BE0C4E9EDD93}"/>
    <dgm:cxn modelId="{9E965C48-2C4D-472F-870D-46A2D1FDCA26}" type="presOf" srcId="{C3300806-F1AF-414F-9288-8CC0575E471F}" destId="{118C1DA4-4C53-42D7-ADCF-4ADA4478B2E9}" srcOrd="0" destOrd="0" presId="urn:microsoft.com/office/officeart/2005/8/layout/vList5"/>
    <dgm:cxn modelId="{9664F472-C239-4E6B-9D0D-1F7B4E7B2CEA}" type="presOf" srcId="{C65E0F9B-F62C-4099-B5DF-538AE4A6780A}" destId="{23C7A879-FB50-47B1-8056-7CACBB141CF9}" srcOrd="0" destOrd="0" presId="urn:microsoft.com/office/officeart/2005/8/layout/vList5"/>
    <dgm:cxn modelId="{6925E279-81B2-4864-90BA-DE8D6E9D9FD2}" srcId="{C65E0F9B-F62C-4099-B5DF-538AE4A6780A}" destId="{39CA74D3-DCFB-45F3-A288-EC5CE6A8E302}" srcOrd="1" destOrd="0" parTransId="{26FDDAC9-5A90-438E-87A8-B8C8DC1C4E2B}" sibTransId="{16BC0D45-CB3C-4818-B4A6-81208A511F8E}"/>
    <dgm:cxn modelId="{E3C9ED59-7A51-459B-8ACB-789F80879D58}" type="presOf" srcId="{BF08D8E8-F363-4800-8053-9D02D6BED08F}" destId="{260812C0-3426-47C4-9CE9-D208763D1729}" srcOrd="0" destOrd="0" presId="urn:microsoft.com/office/officeart/2005/8/layout/vList5"/>
    <dgm:cxn modelId="{C5B8EB7C-0003-40A4-8A5A-5E850787FF32}" srcId="{57757B43-CECE-4825-A1E8-03F0C7372EBC}" destId="{705746C3-43FC-48F4-BFB6-89217EE3D902}" srcOrd="3" destOrd="0" parTransId="{103F3BD8-95B8-4E8E-B695-5F47E2BE3380}" sibTransId="{240280B7-2457-4C05-9E4E-F4E800001CD1}"/>
    <dgm:cxn modelId="{82B88081-F251-4C81-ADAB-33037B29D012}" srcId="{4FD809CC-5AA8-4340-9B45-A0A7750D88C7}" destId="{C3300806-F1AF-414F-9288-8CC0575E471F}" srcOrd="0" destOrd="0" parTransId="{523735FE-0677-4569-A5DD-2B99A6FD6625}" sibTransId="{04E5AEFE-0E58-4F3B-8B3B-9F59BF016875}"/>
    <dgm:cxn modelId="{9A935184-C63F-40CF-A6DA-8F007336360B}" type="presOf" srcId="{4FD809CC-5AA8-4340-9B45-A0A7750D88C7}" destId="{4E305EF4-3955-417E-855B-B9B72D1B011A}" srcOrd="0" destOrd="0" presId="urn:microsoft.com/office/officeart/2005/8/layout/vList5"/>
    <dgm:cxn modelId="{65B88A85-AFE9-4AC1-8A54-20AE85A03297}" type="presOf" srcId="{23D3261B-8B52-449D-B535-547EE86D5869}" destId="{118C1DA4-4C53-42D7-ADCF-4ADA4478B2E9}" srcOrd="0" destOrd="1" presId="urn:microsoft.com/office/officeart/2005/8/layout/vList5"/>
    <dgm:cxn modelId="{5B635491-9058-4C44-B568-DEA59D438BF4}" srcId="{F3543425-2008-4E81-9985-7C346BEB8FEF}" destId="{A4C37598-0163-4AA5-AB77-25F17321BC99}" srcOrd="4" destOrd="0" parTransId="{2047B9DB-0E0E-4F47-BA01-5DC34FAA580B}" sibTransId="{F914E639-FCB0-4C43-84D6-B4C52645AB2C}"/>
    <dgm:cxn modelId="{2F6E1B92-F195-481E-825D-AA5BC1DC4514}" type="presOf" srcId="{39CA74D3-DCFB-45F3-A288-EC5CE6A8E302}" destId="{A12AAC35-0B13-4EEF-8CD5-9F58C3CD7228}" srcOrd="0" destOrd="1" presId="urn:microsoft.com/office/officeart/2005/8/layout/vList5"/>
    <dgm:cxn modelId="{B2634699-A8B4-40C1-A885-831F62A2784B}" srcId="{F6A1FDAB-0F84-4396-98E5-50B1BA36BF9A}" destId="{BF08D8E8-F363-4800-8053-9D02D6BED08F}" srcOrd="0" destOrd="0" parTransId="{4D52A153-A983-42FD-BC66-ED4C36D3BD61}" sibTransId="{3B353880-2A18-4D62-872F-72F8ED10CDAF}"/>
    <dgm:cxn modelId="{13BFA69F-3908-4B59-8293-F232C1E0B7D7}" srcId="{F3543425-2008-4E81-9985-7C346BEB8FEF}" destId="{4FD809CC-5AA8-4340-9B45-A0A7750D88C7}" srcOrd="2" destOrd="0" parTransId="{7DD68E15-DAB6-4CDC-B891-F50C75228F98}" sibTransId="{E521FAC7-EF24-4C56-8133-06F1A729B127}"/>
    <dgm:cxn modelId="{E4B188A7-C799-44D2-B3EF-19A87B30D778}" type="presOf" srcId="{F6A1FDAB-0F84-4396-98E5-50B1BA36BF9A}" destId="{3DD82360-C8EF-471B-AD8F-61CF913AA0EA}" srcOrd="0" destOrd="0" presId="urn:microsoft.com/office/officeart/2005/8/layout/vList5"/>
    <dgm:cxn modelId="{4E2D97B2-F38E-4D89-B07D-445F55DD4F74}" type="presOf" srcId="{F8F4D24D-A9F6-400B-8C79-43E7C19DFACF}" destId="{404220A7-710F-435D-99AF-8B2A258C6A8A}" srcOrd="0" destOrd="1" presId="urn:microsoft.com/office/officeart/2005/8/layout/vList5"/>
    <dgm:cxn modelId="{22EED7C9-0C14-4CAB-BD92-42467CECC96E}" srcId="{A4C37598-0163-4AA5-AB77-25F17321BC99}" destId="{F8F4D24D-A9F6-400B-8C79-43E7C19DFACF}" srcOrd="1" destOrd="0" parTransId="{E1F5148F-058C-478C-B392-7E46CE49DF5E}" sibTransId="{119B252A-A92A-4BA7-A05E-01E5F0F2D00D}"/>
    <dgm:cxn modelId="{31431DD5-6765-4DC4-B586-E00A1DA258C3}" type="presOf" srcId="{57757B43-CECE-4825-A1E8-03F0C7372EBC}" destId="{683D86E3-9A0A-4893-B626-22C2FED86225}" srcOrd="0" destOrd="0" presId="urn:microsoft.com/office/officeart/2005/8/layout/vList5"/>
    <dgm:cxn modelId="{86545EE6-5887-4DAC-AD7E-5F98CD6F0340}" type="presOf" srcId="{51A6A4E4-1F67-4297-B65D-075EB61BFE0E}" destId="{A12AAC35-0B13-4EEF-8CD5-9F58C3CD7228}" srcOrd="0" destOrd="0" presId="urn:microsoft.com/office/officeart/2005/8/layout/vList5"/>
    <dgm:cxn modelId="{F17670E8-337D-41A6-AD25-AD109E6292F3}" type="presOf" srcId="{705746C3-43FC-48F4-BFB6-89217EE3D902}" destId="{EF22A6F0-A199-4C9F-99E1-A7951FED9A08}" srcOrd="0" destOrd="3" presId="urn:microsoft.com/office/officeart/2005/8/layout/vList5"/>
    <dgm:cxn modelId="{437346F4-B550-43AF-A17D-277552908AA9}" srcId="{F6A1FDAB-0F84-4396-98E5-50B1BA36BF9A}" destId="{3A73950C-3EBC-4230-837D-743A99F6A68B}" srcOrd="1" destOrd="0" parTransId="{84B03448-14A7-42C2-A398-8D33CA58FE06}" sibTransId="{A530DC14-1D38-487D-9F42-499AF4587F16}"/>
    <dgm:cxn modelId="{53E538FE-AAF0-4565-9DAC-E8A1BDF27AD6}" type="presOf" srcId="{34EF2218-519B-4458-9F50-203D11940C52}" destId="{EF22A6F0-A199-4C9F-99E1-A7951FED9A08}" srcOrd="0" destOrd="2" presId="urn:microsoft.com/office/officeart/2005/8/layout/vList5"/>
    <dgm:cxn modelId="{2C63B932-B9D3-434D-BB2B-ADEB1F59C649}" type="presParOf" srcId="{86A4F486-8765-4F68-9D03-69DB0178C649}" destId="{6DA538CA-A836-4E8B-A745-C21410B5F182}" srcOrd="0" destOrd="0" presId="urn:microsoft.com/office/officeart/2005/8/layout/vList5"/>
    <dgm:cxn modelId="{3905C1C6-A216-40C1-8859-513945B2904B}" type="presParOf" srcId="{6DA538CA-A836-4E8B-A745-C21410B5F182}" destId="{23C7A879-FB50-47B1-8056-7CACBB141CF9}" srcOrd="0" destOrd="0" presId="urn:microsoft.com/office/officeart/2005/8/layout/vList5"/>
    <dgm:cxn modelId="{09189258-DD43-4D10-96A8-1184A8EC3767}" type="presParOf" srcId="{6DA538CA-A836-4E8B-A745-C21410B5F182}" destId="{A12AAC35-0B13-4EEF-8CD5-9F58C3CD7228}" srcOrd="1" destOrd="0" presId="urn:microsoft.com/office/officeart/2005/8/layout/vList5"/>
    <dgm:cxn modelId="{2DBAD22D-7831-42EA-971D-F2E360C4C60F}" type="presParOf" srcId="{86A4F486-8765-4F68-9D03-69DB0178C649}" destId="{77E0A2E3-DC1C-4211-8137-42C6F5547D19}" srcOrd="1" destOrd="0" presId="urn:microsoft.com/office/officeart/2005/8/layout/vList5"/>
    <dgm:cxn modelId="{CAC959C4-789D-4E65-9608-E3B465A1408E}" type="presParOf" srcId="{86A4F486-8765-4F68-9D03-69DB0178C649}" destId="{F9842B4E-9A5B-43C7-89A4-1A1EB24E311A}" srcOrd="2" destOrd="0" presId="urn:microsoft.com/office/officeart/2005/8/layout/vList5"/>
    <dgm:cxn modelId="{0A92897B-0C95-4B8A-A606-7CB7D0E7C610}" type="presParOf" srcId="{F9842B4E-9A5B-43C7-89A4-1A1EB24E311A}" destId="{3DD82360-C8EF-471B-AD8F-61CF913AA0EA}" srcOrd="0" destOrd="0" presId="urn:microsoft.com/office/officeart/2005/8/layout/vList5"/>
    <dgm:cxn modelId="{5240D95B-D096-4FD3-BC68-8A0A36FF1A25}" type="presParOf" srcId="{F9842B4E-9A5B-43C7-89A4-1A1EB24E311A}" destId="{260812C0-3426-47C4-9CE9-D208763D1729}" srcOrd="1" destOrd="0" presId="urn:microsoft.com/office/officeart/2005/8/layout/vList5"/>
    <dgm:cxn modelId="{02658200-AC11-4630-ABE9-E93CEEB361E0}" type="presParOf" srcId="{86A4F486-8765-4F68-9D03-69DB0178C649}" destId="{7BA4C054-12A5-4CA6-9FED-637CE4E71097}" srcOrd="3" destOrd="0" presId="urn:microsoft.com/office/officeart/2005/8/layout/vList5"/>
    <dgm:cxn modelId="{F6FA337F-9990-4C6B-B1C8-EE397CC84097}" type="presParOf" srcId="{86A4F486-8765-4F68-9D03-69DB0178C649}" destId="{FA5AA092-3955-46BD-9A8A-947666E0D120}" srcOrd="4" destOrd="0" presId="urn:microsoft.com/office/officeart/2005/8/layout/vList5"/>
    <dgm:cxn modelId="{19FF5AEF-9435-4C0F-95C7-63A71F26BEAD}" type="presParOf" srcId="{FA5AA092-3955-46BD-9A8A-947666E0D120}" destId="{4E305EF4-3955-417E-855B-B9B72D1B011A}" srcOrd="0" destOrd="0" presId="urn:microsoft.com/office/officeart/2005/8/layout/vList5"/>
    <dgm:cxn modelId="{4F353774-EB60-4C8C-BE49-72FF2258FCCB}" type="presParOf" srcId="{FA5AA092-3955-46BD-9A8A-947666E0D120}" destId="{118C1DA4-4C53-42D7-ADCF-4ADA4478B2E9}" srcOrd="1" destOrd="0" presId="urn:microsoft.com/office/officeart/2005/8/layout/vList5"/>
    <dgm:cxn modelId="{1925542A-DA3A-45D2-86FB-53D808101476}" type="presParOf" srcId="{86A4F486-8765-4F68-9D03-69DB0178C649}" destId="{444BD269-B6EB-4631-8CA4-CF9EEF339DEE}" srcOrd="5" destOrd="0" presId="urn:microsoft.com/office/officeart/2005/8/layout/vList5"/>
    <dgm:cxn modelId="{2C04C5BC-F46C-40DD-9B7D-D4B027815AF2}" type="presParOf" srcId="{86A4F486-8765-4F68-9D03-69DB0178C649}" destId="{B137C324-FBF6-4C82-B447-D7BC437CB47B}" srcOrd="6" destOrd="0" presId="urn:microsoft.com/office/officeart/2005/8/layout/vList5"/>
    <dgm:cxn modelId="{7E9F6AA0-9565-4B10-BC9C-586B27D58833}" type="presParOf" srcId="{B137C324-FBF6-4C82-B447-D7BC437CB47B}" destId="{683D86E3-9A0A-4893-B626-22C2FED86225}" srcOrd="0" destOrd="0" presId="urn:microsoft.com/office/officeart/2005/8/layout/vList5"/>
    <dgm:cxn modelId="{887AC5D9-62F0-459E-9E4F-492EB1F2753F}" type="presParOf" srcId="{B137C324-FBF6-4C82-B447-D7BC437CB47B}" destId="{EF22A6F0-A199-4C9F-99E1-A7951FED9A08}" srcOrd="1" destOrd="0" presId="urn:microsoft.com/office/officeart/2005/8/layout/vList5"/>
    <dgm:cxn modelId="{1AEB3C08-A49E-40C7-A206-9EA55351391E}" type="presParOf" srcId="{86A4F486-8765-4F68-9D03-69DB0178C649}" destId="{DF678C0B-73E1-4BF7-9FF7-58D8450C53F2}" srcOrd="7" destOrd="0" presId="urn:microsoft.com/office/officeart/2005/8/layout/vList5"/>
    <dgm:cxn modelId="{F3C38766-80CF-4C7F-8CF9-F38272F5134C}" type="presParOf" srcId="{86A4F486-8765-4F68-9D03-69DB0178C649}" destId="{F89B012A-6005-4F5A-99AF-DC1DE0B751E7}" srcOrd="8" destOrd="0" presId="urn:microsoft.com/office/officeart/2005/8/layout/vList5"/>
    <dgm:cxn modelId="{F54EB8F1-6EB4-48EC-B173-02E46BD51DEC}" type="presParOf" srcId="{F89B012A-6005-4F5A-99AF-DC1DE0B751E7}" destId="{632DDE1E-C669-4959-8EBA-AFD1F128752C}" srcOrd="0" destOrd="0" presId="urn:microsoft.com/office/officeart/2005/8/layout/vList5"/>
    <dgm:cxn modelId="{84715BDD-A5AB-402F-9E72-42DBEE314657}" type="presParOf" srcId="{F89B012A-6005-4F5A-99AF-DC1DE0B751E7}" destId="{404220A7-710F-435D-99AF-8B2A258C6A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EEB36-DA3C-47D3-AEE5-46F5B0C93707}">
      <dsp:nvSpPr>
        <dsp:cNvPr id="0" name=""/>
        <dsp:cNvSpPr/>
      </dsp:nvSpPr>
      <dsp:spPr>
        <a:xfrm>
          <a:off x="1400995" y="254138"/>
          <a:ext cx="2517473" cy="2517473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18062" b="18062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A8B0F-AEF1-457C-B25A-00B53A1412DB}">
      <dsp:nvSpPr>
        <dsp:cNvPr id="0" name=""/>
        <dsp:cNvSpPr/>
      </dsp:nvSpPr>
      <dsp:spPr>
        <a:xfrm>
          <a:off x="1433319" y="0"/>
          <a:ext cx="251" cy="5034947"/>
        </a:xfrm>
        <a:prstGeom prst="line">
          <a:avLst/>
        </a:prstGeom>
        <a:noFill/>
        <a:ln w="1905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36867-6958-4218-BCFA-42EFB6A7D187}">
      <dsp:nvSpPr>
        <dsp:cNvPr id="0" name=""/>
        <dsp:cNvSpPr/>
      </dsp:nvSpPr>
      <dsp:spPr>
        <a:xfrm>
          <a:off x="1345812" y="2517473"/>
          <a:ext cx="2517473" cy="2517473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>
            <a:solidFill>
              <a:srgbClr val="E6E6E6">
                <a:lumMod val="10000"/>
              </a:srgbClr>
            </a:solidFill>
            <a:latin typeface="Arial"/>
            <a:ea typeface="+mn-ea"/>
            <a:cs typeface="+mn-cs"/>
          </a:endParaRPr>
        </a:p>
      </dsp:txBody>
      <dsp:txXfrm>
        <a:off x="1345812" y="2517473"/>
        <a:ext cx="2517473" cy="2517473"/>
      </dsp:txXfrm>
    </dsp:sp>
    <dsp:sp modelId="{B2D4FD81-FE2D-48AE-A5B4-4A0FC54495B0}">
      <dsp:nvSpPr>
        <dsp:cNvPr id="0" name=""/>
        <dsp:cNvSpPr/>
      </dsp:nvSpPr>
      <dsp:spPr>
        <a:xfrm>
          <a:off x="3951835" y="254138"/>
          <a:ext cx="2517473" cy="2517473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14054" b="14054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262F2-B21E-4063-AB2C-540D73AC63C6}">
      <dsp:nvSpPr>
        <dsp:cNvPr id="0" name=""/>
        <dsp:cNvSpPr/>
      </dsp:nvSpPr>
      <dsp:spPr>
        <a:xfrm>
          <a:off x="3951835" y="0"/>
          <a:ext cx="251" cy="5034947"/>
        </a:xfrm>
        <a:prstGeom prst="line">
          <a:avLst/>
        </a:prstGeom>
        <a:noFill/>
        <a:ln w="19050" cap="flat" cmpd="sng" algn="ctr">
          <a:solidFill>
            <a:sysClr val="window" lastClr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390D-8D8B-46CA-A158-3FFE6786C265}">
      <dsp:nvSpPr>
        <dsp:cNvPr id="0" name=""/>
        <dsp:cNvSpPr/>
      </dsp:nvSpPr>
      <dsp:spPr>
        <a:xfrm>
          <a:off x="3918982" y="2517473"/>
          <a:ext cx="2517473" cy="2517473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rgbClr val="727272">
                <a:hueOff val="0"/>
                <a:satOff val="0"/>
                <a:lumOff val="0"/>
                <a:alphaOff val="0"/>
              </a:srgbClr>
            </a:solidFill>
            <a:latin typeface="Georgia"/>
            <a:ea typeface="+mn-ea"/>
            <a:cs typeface="+mn-cs"/>
          </a:endParaRPr>
        </a:p>
      </dsp:txBody>
      <dsp:txXfrm>
        <a:off x="3918982" y="2517473"/>
        <a:ext cx="2517473" cy="2517473"/>
      </dsp:txXfrm>
    </dsp:sp>
    <dsp:sp modelId="{0F449EDD-8F9B-4FEF-B49F-222542B539E2}">
      <dsp:nvSpPr>
        <dsp:cNvPr id="0" name=""/>
        <dsp:cNvSpPr/>
      </dsp:nvSpPr>
      <dsp:spPr>
        <a:xfrm>
          <a:off x="6495198" y="230046"/>
          <a:ext cx="2517473" cy="2517473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t="36094" b="36094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4E0CF-0BFF-41D5-83FE-A7CE62B1DDB4}">
      <dsp:nvSpPr>
        <dsp:cNvPr id="0" name=""/>
        <dsp:cNvSpPr/>
      </dsp:nvSpPr>
      <dsp:spPr>
        <a:xfrm>
          <a:off x="6470350" y="0"/>
          <a:ext cx="251" cy="5034947"/>
        </a:xfrm>
        <a:prstGeom prst="line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706AC-3274-4AF4-8148-B449FDED0B4B}">
      <dsp:nvSpPr>
        <dsp:cNvPr id="0" name=""/>
        <dsp:cNvSpPr/>
      </dsp:nvSpPr>
      <dsp:spPr>
        <a:xfrm>
          <a:off x="6470350" y="2517473"/>
          <a:ext cx="2517473" cy="2517473"/>
        </a:xfrm>
        <a:prstGeom prst="rect">
          <a:avLst/>
        </a:prstGeom>
        <a:solidFill>
          <a:srgbClr val="4F81BD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>
            <a:solidFill>
              <a:srgbClr val="727272">
                <a:hueOff val="0"/>
                <a:satOff val="0"/>
                <a:lumOff val="0"/>
                <a:alphaOff val="0"/>
              </a:srgbClr>
            </a:solidFill>
            <a:latin typeface="Georgia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rgbClr val="727272">
                <a:hueOff val="0"/>
                <a:satOff val="0"/>
                <a:lumOff val="0"/>
                <a:alphaOff val="0"/>
              </a:srgbClr>
            </a:solidFill>
            <a:latin typeface="Georgia"/>
            <a:ea typeface="+mn-ea"/>
            <a:cs typeface="+mn-cs"/>
          </a:endParaRPr>
        </a:p>
      </dsp:txBody>
      <dsp:txXfrm>
        <a:off x="6470350" y="2517473"/>
        <a:ext cx="2517473" cy="251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AAC35-0B13-4EEF-8CD5-9F58C3CD7228}">
      <dsp:nvSpPr>
        <dsp:cNvPr id="0" name=""/>
        <dsp:cNvSpPr/>
      </dsp:nvSpPr>
      <dsp:spPr>
        <a:xfrm rot="5400000">
          <a:off x="7552697" y="-3236237"/>
          <a:ext cx="809988" cy="7489592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First intergovernmental standard on AI (2019), revised (2024).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Revision reflect new technology and policy development, incl. gen AI, information integrity &amp; sustainability</a:t>
          </a:r>
        </a:p>
      </dsp:txBody>
      <dsp:txXfrm rot="-5400000">
        <a:off x="4212895" y="143105"/>
        <a:ext cx="7450052" cy="730908"/>
      </dsp:txXfrm>
    </dsp:sp>
    <dsp:sp modelId="{23C7A879-FB50-47B1-8056-7CACBB141CF9}">
      <dsp:nvSpPr>
        <dsp:cNvPr id="0" name=""/>
        <dsp:cNvSpPr/>
      </dsp:nvSpPr>
      <dsp:spPr>
        <a:xfrm>
          <a:off x="0" y="2315"/>
          <a:ext cx="4212895" cy="1012486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+mj-lt"/>
            </a:rPr>
            <a:t>OECD Recommendation on AI (OECD “AI Principles”)</a:t>
          </a:r>
        </a:p>
      </dsp:txBody>
      <dsp:txXfrm>
        <a:off x="49425" y="51740"/>
        <a:ext cx="4114045" cy="913636"/>
      </dsp:txXfrm>
    </dsp:sp>
    <dsp:sp modelId="{260812C0-3426-47C4-9CE9-D208763D1729}">
      <dsp:nvSpPr>
        <dsp:cNvPr id="0" name=""/>
        <dsp:cNvSpPr/>
      </dsp:nvSpPr>
      <dsp:spPr>
        <a:xfrm rot="5400000">
          <a:off x="7552697" y="-2173127"/>
          <a:ext cx="809988" cy="7489592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Global database of AI strategies and policies + real-time data on AI investment, research, skills, etc.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+mj-lt"/>
            </a:rPr>
            <a:t>AI Incidents Monitor, Catalogue of Tools and Metrics for trustworthy AI, forthcoming AI Index</a:t>
          </a:r>
        </a:p>
      </dsp:txBody>
      <dsp:txXfrm rot="-5400000">
        <a:off x="4212895" y="1206215"/>
        <a:ext cx="7450052" cy="730908"/>
      </dsp:txXfrm>
    </dsp:sp>
    <dsp:sp modelId="{3DD82360-C8EF-471B-AD8F-61CF913AA0EA}">
      <dsp:nvSpPr>
        <dsp:cNvPr id="0" name=""/>
        <dsp:cNvSpPr/>
      </dsp:nvSpPr>
      <dsp:spPr>
        <a:xfrm>
          <a:off x="0" y="1065426"/>
          <a:ext cx="4212895" cy="1012486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+mj-lt"/>
            </a:rPr>
            <a:t>OECD.AI Policy Observatory</a:t>
          </a:r>
        </a:p>
      </dsp:txBody>
      <dsp:txXfrm>
        <a:off x="49425" y="1114851"/>
        <a:ext cx="4114045" cy="913636"/>
      </dsp:txXfrm>
    </dsp:sp>
    <dsp:sp modelId="{118C1DA4-4C53-42D7-ADCF-4ADA4478B2E9}">
      <dsp:nvSpPr>
        <dsp:cNvPr id="0" name=""/>
        <dsp:cNvSpPr/>
      </dsp:nvSpPr>
      <dsp:spPr>
        <a:xfrm rot="5400000">
          <a:off x="7552697" y="-1069930"/>
          <a:ext cx="809988" cy="7489592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OECD – GPAI joined forces through an integrated partnership on AI announced in July 2024</a:t>
          </a: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Forum for inclusive dialogue on AI incl. 44 countries across six continents and open to new members</a:t>
          </a: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sp:txBody>
      <dsp:txXfrm rot="-5400000">
        <a:off x="4212895" y="2309412"/>
        <a:ext cx="7450052" cy="730908"/>
      </dsp:txXfrm>
    </dsp:sp>
    <dsp:sp modelId="{4E305EF4-3955-417E-855B-B9B72D1B011A}">
      <dsp:nvSpPr>
        <dsp:cNvPr id="0" name=""/>
        <dsp:cNvSpPr/>
      </dsp:nvSpPr>
      <dsp:spPr>
        <a:xfrm>
          <a:off x="0" y="2128536"/>
          <a:ext cx="4212895" cy="1012486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latin typeface="+mj-lt"/>
            </a:rPr>
            <a:t>Global Partnership on AI (GPAI)</a:t>
          </a:r>
          <a:endParaRPr lang="en-US" sz="2800" b="1" kern="1200">
            <a:latin typeface="+mj-lt"/>
          </a:endParaRPr>
        </a:p>
      </dsp:txBody>
      <dsp:txXfrm>
        <a:off x="49425" y="2177961"/>
        <a:ext cx="4114045" cy="913636"/>
      </dsp:txXfrm>
    </dsp:sp>
    <dsp:sp modelId="{EF22A6F0-A199-4C9F-99E1-A7951FED9A08}">
      <dsp:nvSpPr>
        <dsp:cNvPr id="0" name=""/>
        <dsp:cNvSpPr/>
      </dsp:nvSpPr>
      <dsp:spPr>
        <a:xfrm rot="5400000">
          <a:off x="7552697" y="-46906"/>
          <a:ext cx="809988" cy="7489592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Focusing on scientific and evidence-based assessments of AI’s opportunities and risks. </a:t>
          </a: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Supports the implementation of the GDC (objective 5)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sp:txBody>
      <dsp:txXfrm rot="-5400000">
        <a:off x="4212895" y="3332436"/>
        <a:ext cx="7450052" cy="730908"/>
      </dsp:txXfrm>
    </dsp:sp>
    <dsp:sp modelId="{683D86E3-9A0A-4893-B626-22C2FED86225}">
      <dsp:nvSpPr>
        <dsp:cNvPr id="0" name=""/>
        <dsp:cNvSpPr/>
      </dsp:nvSpPr>
      <dsp:spPr>
        <a:xfrm>
          <a:off x="0" y="3191646"/>
          <a:ext cx="4212895" cy="1012486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latin typeface="+mj-lt"/>
            </a:rPr>
            <a:t>Enhanced collaboration w/ UN on AI</a:t>
          </a:r>
          <a:endParaRPr lang="en-US" sz="2800" b="1" kern="1200">
            <a:latin typeface="+mj-lt"/>
          </a:endParaRPr>
        </a:p>
      </dsp:txBody>
      <dsp:txXfrm>
        <a:off x="49425" y="3241071"/>
        <a:ext cx="4114045" cy="913636"/>
      </dsp:txXfrm>
    </dsp:sp>
    <dsp:sp modelId="{404220A7-710F-435D-99AF-8B2A258C6A8A}">
      <dsp:nvSpPr>
        <dsp:cNvPr id="0" name=""/>
        <dsp:cNvSpPr/>
      </dsp:nvSpPr>
      <dsp:spPr>
        <a:xfrm rot="5400000">
          <a:off x="7501889" y="1016204"/>
          <a:ext cx="809988" cy="7489592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Informing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G20 discussions on AI, information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integrity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and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connectivity</a:t>
          </a: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Supporting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the G7 to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advance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the Hiroshima AI Process (HAIP)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through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the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development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of a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reporting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framework</a:t>
          </a:r>
          <a:r>
            <a:rPr lang="fr-FR" sz="1400" kern="1200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 for the HAIP Code of </a:t>
          </a:r>
          <a:r>
            <a:rPr lang="fr-FR" sz="1400" kern="1200" err="1">
              <a:solidFill>
                <a:srgbClr val="3F3F3F">
                  <a:hueOff val="0"/>
                  <a:satOff val="0"/>
                  <a:lumOff val="0"/>
                  <a:alphaOff val="0"/>
                </a:srgbClr>
              </a:solidFill>
              <a:latin typeface="Arial Narrow"/>
              <a:ea typeface="+mn-ea"/>
              <a:cs typeface="+mn-cs"/>
            </a:rPr>
            <a:t>Conduct</a:t>
          </a:r>
          <a:endParaRPr lang="en-US" sz="1400" kern="1200">
            <a:solidFill>
              <a:srgbClr val="3F3F3F">
                <a:hueOff val="0"/>
                <a:satOff val="0"/>
                <a:lumOff val="0"/>
                <a:alphaOff val="0"/>
              </a:srgbClr>
            </a:solidFill>
            <a:latin typeface="Arial Narrow"/>
            <a:ea typeface="+mn-ea"/>
            <a:cs typeface="+mn-cs"/>
          </a:endParaRPr>
        </a:p>
      </dsp:txBody>
      <dsp:txXfrm rot="-5400000">
        <a:off x="4162087" y="4395546"/>
        <a:ext cx="7450052" cy="730908"/>
      </dsp:txXfrm>
    </dsp:sp>
    <dsp:sp modelId="{632DDE1E-C669-4959-8EBA-AFD1F128752C}">
      <dsp:nvSpPr>
        <dsp:cNvPr id="0" name=""/>
        <dsp:cNvSpPr/>
      </dsp:nvSpPr>
      <dsp:spPr>
        <a:xfrm>
          <a:off x="0" y="4254757"/>
          <a:ext cx="4212895" cy="1012486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latin typeface="+mj-lt"/>
            </a:rPr>
            <a:t>G7 &amp; G20 engagement </a:t>
          </a:r>
          <a:endParaRPr lang="en-US" sz="2800" b="1" kern="1200">
            <a:latin typeface="+mj-lt"/>
          </a:endParaRPr>
        </a:p>
      </dsp:txBody>
      <dsp:txXfrm>
        <a:off x="49425" y="4304182"/>
        <a:ext cx="4114045" cy="913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11C2-F3D2-429D-96AF-8C4E4A69E91C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289C2-C5DE-46BE-89DC-42A99C019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31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68E1E-0E44-426D-905E-8AD9B19D218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86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68E1E-0E44-426D-905E-8AD9B19D218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21.11.2024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86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289C2-C5DE-46BE-89DC-42A99C01992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7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Month </a:t>
            </a:r>
            <a:r>
              <a:rPr lang="en-US" err="1"/>
              <a:t>yyyy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6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08050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85999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1752271"/>
            <a:ext cx="3420000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85999" y="1752271"/>
            <a:ext cx="3420000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256062" y="2392069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8256062" y="1752271"/>
            <a:ext cx="342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8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439505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35881" y="2392070"/>
            <a:ext cx="5439840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1" y="1752271"/>
            <a:ext cx="5439847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235880" y="1752271"/>
            <a:ext cx="5440183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15938" y="4662380"/>
            <a:ext cx="5439505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35881" y="4662380"/>
            <a:ext cx="5439840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515931" y="4022581"/>
            <a:ext cx="5439847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6235880" y="4022581"/>
            <a:ext cx="5440183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pos="7355">
          <p15:clr>
            <a:srgbClr val="FBAE40"/>
          </p15:clr>
        </p15:guide>
        <p15:guide id="10" pos="3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845395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845394"/>
            <a:ext cx="0" cy="43844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79130" y="3431352"/>
            <a:ext cx="148235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9130" y="4753407"/>
            <a:ext cx="148235" cy="10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879130" y="2124215"/>
            <a:ext cx="148235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2135510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678360" y="3442647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78360" y="4749784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2135510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semper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endParaRPr lang="en-GB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128683" y="3436999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semper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endParaRPr lang="en-GB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3" y="4744136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semper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291561" y="1845395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946985" y="1845394"/>
            <a:ext cx="0" cy="43844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2879130" y="3431352"/>
            <a:ext cx="148235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879130" y="4753407"/>
            <a:ext cx="148235" cy="10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1" name="Rectangle 30"/>
          <p:cNvSpPr/>
          <p:nvPr userDrawn="1"/>
        </p:nvSpPr>
        <p:spPr>
          <a:xfrm>
            <a:off x="2879130" y="2124215"/>
            <a:ext cx="148235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8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980457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980457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3081491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3081491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418252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418252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525983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525983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8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359850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359850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2326523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2326523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3289965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3289965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425017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425017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8360" y="520715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128684" y="520715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8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4547" y="2347335"/>
            <a:ext cx="4680000" cy="3849150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.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356188" y="2347334"/>
            <a:ext cx="4680000" cy="384915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4547" y="1707535"/>
            <a:ext cx="468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SECOND TITLE]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355861" y="1707534"/>
            <a:ext cx="468000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0"/>
            <a:ext cx="9871315" cy="67085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[ INSERT THE TITLE HERE ]</a:t>
            </a: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9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340" y="2294741"/>
            <a:ext cx="3052370" cy="4032711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.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69815" y="2294741"/>
            <a:ext cx="3052370" cy="403271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6340" y="1654941"/>
            <a:ext cx="305237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SECOND TITLE]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574752" y="1654941"/>
            <a:ext cx="305237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1"/>
            <a:ext cx="9871315" cy="6182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[ INSERT THE TITLE HERE ]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64546" y="6355363"/>
            <a:ext cx="3054164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569815" y="6355363"/>
            <a:ext cx="305237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983491" y="2294741"/>
            <a:ext cx="3052370" cy="4032711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  <a:endParaRPr lang="en-GB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7983164" y="1654941"/>
            <a:ext cx="3052370" cy="511175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7983164" y="6355363"/>
            <a:ext cx="3052370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8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299" y="2294741"/>
            <a:ext cx="2620713" cy="4032711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 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374354" y="2294741"/>
            <a:ext cx="2620713" cy="403271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21299" y="1654941"/>
            <a:ext cx="2620713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SECOND TITLE]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374245" y="1654941"/>
            <a:ext cx="2620713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9505" y="908050"/>
            <a:ext cx="11181344" cy="60938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[ INSERT THE TITLE HERE ]</a:t>
            </a: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19505" y="6355363"/>
            <a:ext cx="262225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374075" y="6355363"/>
            <a:ext cx="2620713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227409" y="2294741"/>
            <a:ext cx="2620713" cy="4032711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  <a:endParaRPr lang="en-GB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227191" y="1654941"/>
            <a:ext cx="2620713" cy="511175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227105" y="6355362"/>
            <a:ext cx="2620713" cy="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9080463" y="2294741"/>
            <a:ext cx="2620713" cy="4032711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.</a:t>
            </a:r>
            <a:endParaRPr lang="en-GB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080136" y="1654941"/>
            <a:ext cx="2620713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9080136" y="6355362"/>
            <a:ext cx="2620713" cy="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9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704" y="2435418"/>
            <a:ext cx="2318989" cy="3870058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</a:t>
            </a:r>
          </a:p>
          <a:p>
            <a:pPr lvl="0"/>
            <a:r>
              <a:rPr lang="pt-BR"/>
              <a:t>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545071" y="2435418"/>
            <a:ext cx="2318989" cy="3870058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0737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endParaRPr lang="pt-BR"/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2704" y="1795618"/>
            <a:ext cx="2318989" cy="563426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 SECOND TITLE]</a:t>
            </a:r>
            <a:endParaRPr lang="en-GB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45071" y="1795618"/>
            <a:ext cx="2318989" cy="563426"/>
          </a:xfrm>
          <a:prstGeom prst="rect">
            <a:avLst/>
          </a:prstGeom>
          <a:solidFill>
            <a:srgbClr val="009999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2705" y="1048727"/>
            <a:ext cx="11928456" cy="670859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[ INSERT MAIN TITLE HERE ]</a:t>
            </a:r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42705" y="6337808"/>
            <a:ext cx="231898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545072" y="6337808"/>
            <a:ext cx="2318989" cy="0"/>
          </a:xfrm>
          <a:prstGeom prst="line">
            <a:avLst/>
          </a:prstGeom>
          <a:ln w="38100">
            <a:solidFill>
              <a:srgbClr val="0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947438" y="2435418"/>
            <a:ext cx="2318989" cy="3870058"/>
          </a:xfrm>
          <a:prstGeom prst="rect">
            <a:avLst/>
          </a:prstGeom>
          <a:solidFill>
            <a:srgbClr val="D7EFFF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endParaRPr lang="pt-BR"/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4947438" y="1795618"/>
            <a:ext cx="2318989" cy="563426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947439" y="6337806"/>
            <a:ext cx="2318989" cy="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349805" y="2435418"/>
            <a:ext cx="2318989" cy="3870058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endParaRPr lang="pt-BR"/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7349805" y="1795618"/>
            <a:ext cx="2318989" cy="563426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7349806" y="6337808"/>
            <a:ext cx="2318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9752172" y="2435418"/>
            <a:ext cx="2318989" cy="3870058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endParaRPr lang="pt-BR"/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9752172" y="1795618"/>
            <a:ext cx="2318989" cy="563426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[SECOND TITLE]</a:t>
            </a:r>
            <a:endParaRPr lang="en-GB"/>
          </a:p>
        </p:txBody>
      </p:sp>
      <p:cxnSp>
        <p:nvCxnSpPr>
          <p:cNvPr id="38" name="Straight Connector 37"/>
          <p:cNvCxnSpPr/>
          <p:nvPr userDrawn="1"/>
        </p:nvCxnSpPr>
        <p:spPr>
          <a:xfrm flipV="1">
            <a:off x="9752173" y="6337806"/>
            <a:ext cx="2318989" cy="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560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4145"/>
          <a:stretch/>
        </p:blipFill>
        <p:spPr>
          <a:xfrm>
            <a:off x="0" y="-10491"/>
            <a:ext cx="12192000" cy="68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8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C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err="1"/>
              <a:t>dd</a:t>
            </a:r>
            <a:r>
              <a:rPr lang="en-US"/>
              <a:t> Month </a:t>
            </a:r>
            <a:r>
              <a:rPr lang="en-US" err="1"/>
              <a:t>yyyy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31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10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10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61778"/>
            <a:ext cx="8400000" cy="1285823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1"/>
            <a:ext cx="8400000" cy="348813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fr-FR"/>
              <a:t>Click to </a:t>
            </a:r>
            <a:r>
              <a:rPr kumimoji="0" lang="fr-FR" err="1"/>
              <a:t>edit</a:t>
            </a:r>
            <a:r>
              <a:rPr kumimoji="0" lang="fr-FR"/>
              <a:t> </a:t>
            </a:r>
            <a:r>
              <a:rPr kumimoji="0" lang="fr-FR" err="1"/>
              <a:t>Subtitle</a:t>
            </a:r>
            <a:endParaRPr kumimoji="0" lang="en-US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2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fr-FR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fr-FR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0"/>
            <a:ext cx="2323200" cy="57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64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8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3C415-D670-4716-A5EC-CC4D52CA2BAC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853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1"/>
            <a:ext cx="12210650" cy="686849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85978" y="2710491"/>
            <a:ext cx="3419188" cy="13982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Add text </a:t>
            </a:r>
            <a:br>
              <a:rPr lang="en-US"/>
            </a:br>
            <a:r>
              <a:rPr lang="en-US"/>
              <a:t>Title of the section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23" y="3096306"/>
            <a:ext cx="390123" cy="626654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679546" y="3156718"/>
            <a:ext cx="855878" cy="5058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21030" y="2675798"/>
            <a:ext cx="0" cy="1467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435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8361" y="1068019"/>
            <a:ext cx="10799188" cy="4972419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334818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908050"/>
            <a:ext cx="5409374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67691" y="908050"/>
            <a:ext cx="5408372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403237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[Add slide title here]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7501269" y="908050"/>
            <a:ext cx="4174793" cy="5473700"/>
          </a:xfrm>
          <a:prstGeom prst="rect">
            <a:avLst/>
          </a:prstGeom>
          <a:solidFill>
            <a:schemeClr val="bg2"/>
          </a:solidFill>
          <a:ln w="107950">
            <a:solidFill>
              <a:schemeClr val="bg1"/>
            </a:solidFill>
            <a:miter lim="800000"/>
          </a:ln>
          <a:effectLst>
            <a:outerShdw blurRad="165100" dist="38100" dir="2700000" sx="101000" sy="101000" algn="tl" rotWithShape="0">
              <a:prstClr val="black">
                <a:alpha val="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lang="en-GB" dirty="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6524199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/>
              <a:t>[Type your text here]</a:t>
            </a:r>
          </a:p>
          <a:p>
            <a:pPr lvl="1"/>
            <a:r>
              <a:rPr lang="en-GB" noProof="0"/>
              <a:t>[Type your text here]</a:t>
            </a:r>
          </a:p>
          <a:p>
            <a:pPr lvl="2"/>
            <a:r>
              <a:rPr lang="en-GB" noProof="0"/>
              <a:t>[Type your text here]</a:t>
            </a:r>
          </a:p>
          <a:p>
            <a:pPr lvl="3"/>
            <a:r>
              <a:rPr lang="en-GB" noProof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106280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a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Nam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in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, vitae tempus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419983" y="2392070"/>
            <a:ext cx="5256079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a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Nam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in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, vitae tempus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419983" y="1752271"/>
            <a:ext cx="525641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66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 userDrawn="1">
          <p15:clr>
            <a:srgbClr val="FBAE40"/>
          </p15:clr>
        </p15:guide>
        <p15:guide id="7" pos="3840" userDrawn="1">
          <p15:clr>
            <a:srgbClr val="FBAE40"/>
          </p15:clr>
        </p15:guide>
        <p15:guide id="8" orient="horz" pos="572" userDrawn="1">
          <p15:clr>
            <a:srgbClr val="FBAE40"/>
          </p15:clr>
        </p15:guide>
        <p15:guide id="9" pos="7355" userDrawn="1">
          <p15:clr>
            <a:srgbClr val="FBAE40"/>
          </p15:clr>
        </p15:guide>
        <p15:guide id="10" pos="32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a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Nam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in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, vitae tempus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. 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placeholder for a short introduction text to the slide.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br>
              <a:rPr lang="en-US"/>
            </a:br>
            <a:r>
              <a:rPr lang="en-US"/>
              <a:t>Nam vitae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. Nam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. Maecenas dictum ex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 cursus </a:t>
            </a:r>
            <a:r>
              <a:rPr lang="en-US" err="1"/>
              <a:t>eleifend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pharetra.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991735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621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70E470-8E9B-A195-94D0-3F085243500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37163" y="6642100"/>
            <a:ext cx="17462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Restricted Use - À usage restreint</a:t>
            </a:r>
          </a:p>
        </p:txBody>
      </p:sp>
    </p:spTree>
    <p:extLst>
      <p:ext uri="{BB962C8B-B14F-4D97-AF65-F5344CB8AC3E}">
        <p14:creationId xmlns:p14="http://schemas.microsoft.com/office/powerpoint/2010/main" val="66419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686" r:id="rId3"/>
    <p:sldLayoutId id="2147483687" r:id="rId4"/>
    <p:sldLayoutId id="2147483665" r:id="rId5"/>
    <p:sldLayoutId id="2147483678" r:id="rId6"/>
    <p:sldLayoutId id="2147483683" r:id="rId7"/>
    <p:sldLayoutId id="214748369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699" r:id="rId19"/>
    <p:sldLayoutId id="2147483713" r:id="rId20"/>
    <p:sldLayoutId id="2147483747" r:id="rId21"/>
    <p:sldLayoutId id="2147483753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bg1">
              <a:lumMod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572">
          <p15:clr>
            <a:srgbClr val="F26B43"/>
          </p15:clr>
        </p15:guide>
        <p15:guide id="6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eur02.safelinks.protection.outlook.com/?url=https%3A%2F%2Fwww.oecd-ilibrary.org%2Fdocserver%2F0248ead5-en.pdf%3Fexpires%3D1714129785%26id%3Did%26accname%3Docid84004878%26checksum%3D6F3AB0F286AF568106B1CA945C10682E&amp;data=05%7C02%7CAlessandra.COLECCHIA%40oecd.org%7C28774d787824434cf8d908dc68e4868c%7Cac41c7d41f61460db0f4fc925a2b471c%7C0%7C1%7C638500577957213300%7CUnknown%7CTWFpbGZsb3d8eyJWIjoiMC4wLjAwMDAiLCJQIjoiV2luMzIiLCJBTiI6Ik1haWwiLCJXVCI6Mn0%3D%7C0%7C%7C%7C&amp;sdata=SuvnLkUF2hYG3NPbyA7aOtwLzhgUZlbvd1WiBLUQjL4%3D&amp;reserved=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eur02.safelinks.protection.outlook.com/?url=https%3A%2F%2Fwww.oecd-ilibrary.org%2Fdocserver%2Fba2aaf7b-en.pdf%3Fexpires%3D1714129756%26id%3Did%26accname%3Docid84004878%26checksum%3DA3787F1B059ACD5FF46F0A9F6AB3D495&amp;data=05%7C02%7CAlessandra.COLECCHIA%40oecd.org%7C28774d787824434cf8d908dc68e4868c%7Cac41c7d41f61460db0f4fc925a2b471c%7C0%7C1%7C638500577957213300%7CUnknown%7CTWFpbGZsb3d8eyJWIjoiMC4wLjAwMDAiLCJQIjoiV2luMzIiLCJBTiI6Ik1haWwiLCJXVCI6Mn0%3D%7C0%7C%7C%7C&amp;sdata=LtH8vH%2Bey%2FBUFxd5gq2CWUToQoSB4hJ5AnyMKbDvcZ8%3D&amp;reserved=0" TargetMode="External"/><Relationship Id="rId5" Type="http://schemas.openxmlformats.org/officeDocument/2006/relationships/hyperlink" Target="https://legalinstruments.oecd.org/en/instruments/OECD-LEGAL-0501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ECB7C4-EAFA-B871-4AE6-084EC1D16A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>
            <a:normAutofit fontScale="62500" lnSpcReduction="20000"/>
          </a:bodyPr>
          <a:lstStyle/>
          <a:p>
            <a:r>
              <a:rPr lang="en-GB">
                <a:latin typeface="Arial Narrow"/>
              </a:rPr>
              <a:t>Plenary Session III: Taking Forward the Results of the Summit of the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08A06-62A0-9E3D-E9C2-361D2E66C5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2403" y="4661792"/>
            <a:ext cx="8508296" cy="1058266"/>
          </a:xfrm>
        </p:spPr>
        <p:txBody>
          <a:bodyPr lIns="91440" tIns="45720" rIns="91440" bIns="45720" anchor="t">
            <a:normAutofit/>
          </a:bodyPr>
          <a:lstStyle/>
          <a:p>
            <a:pPr algn="l">
              <a:spcBef>
                <a:spcPts val="0"/>
              </a:spcBef>
            </a:pPr>
            <a:r>
              <a:rPr lang="en-GB" sz="1600">
                <a:latin typeface="Arial Narrow"/>
              </a:rPr>
              <a:t>Jerry Sheehan</a:t>
            </a:r>
          </a:p>
          <a:p>
            <a:pPr algn="l">
              <a:spcBef>
                <a:spcPts val="0"/>
              </a:spcBef>
            </a:pPr>
            <a:r>
              <a:rPr lang="en-GB" sz="1600">
                <a:latin typeface="Arial Narrow"/>
              </a:rPr>
              <a:t>Director, OECD Directorate for Science, Technology and Innovation (STI)</a:t>
            </a:r>
          </a:p>
          <a:p>
            <a:pPr algn="l">
              <a:spcBef>
                <a:spcPts val="0"/>
              </a:spcBef>
            </a:pPr>
            <a:r>
              <a:rPr lang="en-GB" sz="1600">
                <a:latin typeface="Arial Narrow"/>
              </a:rPr>
              <a:t>22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60142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FA5E11A-974B-58EC-7D52-0FCBF2F8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008" y="1624903"/>
            <a:ext cx="6096000" cy="405067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5CCB61-5CD9-EB19-78C8-2ED0115CE3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360" y="135266"/>
            <a:ext cx="11513640" cy="41662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fr-FR">
                <a:latin typeface="Arial Narrow"/>
              </a:rPr>
              <a:t>R&amp;D as a % of GDP has </a:t>
            </a:r>
            <a:r>
              <a:rPr lang="fr-FR" err="1">
                <a:latin typeface="Arial Narrow"/>
              </a:rPr>
              <a:t>risen</a:t>
            </a:r>
            <a:r>
              <a:rPr lang="fr-FR">
                <a:latin typeface="Arial Narrow"/>
              </a:rPr>
              <a:t> </a:t>
            </a:r>
            <a:r>
              <a:rPr lang="fr-FR" err="1">
                <a:latin typeface="Arial Narrow"/>
              </a:rPr>
              <a:t>globally</a:t>
            </a:r>
            <a:r>
              <a:rPr lang="fr-FR">
                <a:latin typeface="Arial Narrow"/>
              </a:rPr>
              <a:t> (incl. OECD &amp; EU countries) but flat-</a:t>
            </a:r>
            <a:r>
              <a:rPr lang="fr-FR" err="1">
                <a:latin typeface="Arial Narrow"/>
              </a:rPr>
              <a:t>lined</a:t>
            </a:r>
            <a:r>
              <a:rPr lang="fr-FR">
                <a:latin typeface="Arial Narrow"/>
              </a:rPr>
              <a:t> in </a:t>
            </a:r>
            <a:r>
              <a:rPr lang="fr-FR" err="1">
                <a:latin typeface="Arial Narrow"/>
              </a:rPr>
              <a:t>LDCs</a:t>
            </a:r>
            <a:endParaRPr lang="en-US">
              <a:latin typeface="Arial Narrow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7BCB0D-8B94-F835-43D4-B0ACB9FF52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3A832-6F2A-1873-7D76-A9DB009FA274}"/>
              </a:ext>
            </a:extLst>
          </p:cNvPr>
          <p:cNvSpPr txBox="1"/>
          <p:nvPr/>
        </p:nvSpPr>
        <p:spPr>
          <a:xfrm>
            <a:off x="492596" y="5418119"/>
            <a:ext cx="560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Source: </a:t>
            </a:r>
            <a:r>
              <a:rPr lang="fr-FR" sz="1600" err="1"/>
              <a:t>author</a:t>
            </a:r>
            <a:r>
              <a:rPr lang="fr-FR" sz="1600"/>
              <a:t> </a:t>
            </a:r>
            <a:r>
              <a:rPr lang="fr-FR" sz="1600" err="1"/>
              <a:t>based</a:t>
            </a:r>
            <a:r>
              <a:rPr lang="fr-FR" sz="1600"/>
              <a:t> on UN ECOSOC (2024) Progress </a:t>
            </a:r>
            <a:r>
              <a:rPr lang="fr-FR" sz="1600" err="1"/>
              <a:t>towards</a:t>
            </a:r>
            <a:r>
              <a:rPr lang="fr-FR" sz="1600"/>
              <a:t> the SDGS </a:t>
            </a:r>
            <a:r>
              <a:rPr lang="fr-FR" sz="1600" err="1"/>
              <a:t>Statistical</a:t>
            </a:r>
            <a:r>
              <a:rPr lang="fr-FR" sz="1600"/>
              <a:t> Annex</a:t>
            </a:r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D601E8-E6DB-9792-43AA-A7DBA4C6A0F3}"/>
              </a:ext>
            </a:extLst>
          </p:cNvPr>
          <p:cNvSpPr txBox="1"/>
          <p:nvPr/>
        </p:nvSpPr>
        <p:spPr>
          <a:xfrm>
            <a:off x="6205579" y="557639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Source: STI Scoreboard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DEB10-D895-754E-707E-90075FFF8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45" y="1523834"/>
            <a:ext cx="5484215" cy="37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4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1F1BBE1B-D8F9-0B66-C462-B200EDA5A017}"/>
              </a:ext>
            </a:extLst>
          </p:cNvPr>
          <p:cNvSpPr txBox="1"/>
          <p:nvPr/>
        </p:nvSpPr>
        <p:spPr>
          <a:xfrm>
            <a:off x="10325528" y="5284976"/>
            <a:ext cx="1866472" cy="1573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0A5391-DA60-7ADD-577A-3CF174C0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26"/>
            <a:ext cx="12192000" cy="2101612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C1E057-3826-0A77-51C2-C25E92ACB66E}"/>
              </a:ext>
            </a:extLst>
          </p:cNvPr>
          <p:cNvGraphicFramePr>
            <a:graphicFrameLocks noGrp="1"/>
          </p:cNvGraphicFramePr>
          <p:nvPr/>
        </p:nvGraphicFramePr>
        <p:xfrm>
          <a:off x="3592243" y="2734094"/>
          <a:ext cx="4815002" cy="3876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501">
                  <a:extLst>
                    <a:ext uri="{9D8B030D-6E8A-4147-A177-3AD203B41FA5}">
                      <a16:colId xmlns:a16="http://schemas.microsoft.com/office/drawing/2014/main" val="3461420416"/>
                    </a:ext>
                  </a:extLst>
                </a:gridCol>
                <a:gridCol w="2407501">
                  <a:extLst>
                    <a:ext uri="{9D8B030D-6E8A-4147-A177-3AD203B41FA5}">
                      <a16:colId xmlns:a16="http://schemas.microsoft.com/office/drawing/2014/main" val="3780910347"/>
                    </a:ext>
                  </a:extLst>
                </a:gridCol>
              </a:tblGrid>
              <a:tr h="19384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DESIGNING AND IMPLEMENTING </a:t>
                      </a:r>
                      <a:r>
                        <a:rPr kumimoji="0" lang="en-US" b="1" kern="1200" cap="small" baseline="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TRANSFORMATIVE</a:t>
                      </a:r>
                      <a:b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SCIENCE, TECHNOLOGY, AND INNOVATION POLICIES</a:t>
                      </a:r>
                    </a:p>
                  </a:txBody>
                  <a:tcPr anchor="ctr">
                    <a:solidFill>
                      <a:srgbClr val="1664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REINFORCING SHARED VALUES IN INTERNATIONAL</a:t>
                      </a:r>
                      <a:b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CO-OPERATION AND TECHNOLOGY GOVERNANCE</a:t>
                      </a:r>
                    </a:p>
                  </a:txBody>
                  <a:tcPr anchor="ctr">
                    <a:solidFill>
                      <a:srgbClr val="1664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850303"/>
                  </a:ext>
                </a:extLst>
              </a:tr>
              <a:tr h="193849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MAKING SCIENCE, TECHNOLOGY,</a:t>
                      </a:r>
                      <a:b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AND INNOVATION MORE INCLUSIVE</a:t>
                      </a:r>
                    </a:p>
                  </a:txBody>
                  <a:tcPr anchor="ctr">
                    <a:solidFill>
                      <a:srgbClr val="1664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STRENGTHENING THE EVIDENCE BASE</a:t>
                      </a:r>
                      <a:b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b="1" kern="1200">
                          <a:solidFill>
                            <a:schemeClr val="lt1"/>
                          </a:solidFill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FOR STI STRATEGIES AND POLICY MAKING</a:t>
                      </a:r>
                    </a:p>
                  </a:txBody>
                  <a:tcPr anchor="ctr">
                    <a:solidFill>
                      <a:srgbClr val="1664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77625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4B3F56F-D14C-E06F-1AE3-0FC5A866B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4" y="2936949"/>
            <a:ext cx="2374811" cy="291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E396D9-7126-1FEB-879B-A649D13EA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700" y="2936949"/>
            <a:ext cx="2295656" cy="291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B26D5A-E9F0-32B0-B695-2033EA43EEE5}"/>
              </a:ext>
            </a:extLst>
          </p:cNvPr>
          <p:cNvSpPr txBox="1"/>
          <p:nvPr/>
        </p:nvSpPr>
        <p:spPr>
          <a:xfrm>
            <a:off x="5070197" y="2231024"/>
            <a:ext cx="2075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latin typeface="Arial Nova Cond" panose="020B0506020202020204" pitchFamily="34" charset="0"/>
              </a:rPr>
              <a:t>[</a:t>
            </a:r>
            <a:r>
              <a:rPr lang="en-US" sz="1800">
                <a:latin typeface="Arial Nova Cond" panose="020B0506020202020204" pitchFamily="34" charset="0"/>
                <a:hlinkClick r:id="rId5"/>
              </a:rPr>
              <a:t>OECD/LEGAL/0501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AB30F-9B47-30EE-4FD1-DA84CC67D4AB}"/>
              </a:ext>
            </a:extLst>
          </p:cNvPr>
          <p:cNvSpPr txBox="1"/>
          <p:nvPr/>
        </p:nvSpPr>
        <p:spPr>
          <a:xfrm>
            <a:off x="668040" y="6077131"/>
            <a:ext cx="2414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>
                <a:solidFill>
                  <a:srgbClr val="0000F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hlinkClick r:id="rId6"/>
              </a:rPr>
              <a:t>Transformative Agenda</a:t>
            </a:r>
            <a:endParaRPr lang="en-US">
              <a:latin typeface="Arial Nova Cond" panose="020B0506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892D10-C2DA-6F06-0652-1FD252C252D1}"/>
              </a:ext>
            </a:extLst>
          </p:cNvPr>
          <p:cNvSpPr txBox="1"/>
          <p:nvPr/>
        </p:nvSpPr>
        <p:spPr>
          <a:xfrm>
            <a:off x="8503501" y="6034902"/>
            <a:ext cx="38029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>
                <a:solidFill>
                  <a:srgbClr val="0000FF"/>
                </a:solidFill>
                <a:effectLst/>
                <a:latin typeface="Arial Nova Cond" panose="020B0506020202020204" pitchFamily="34" charset="0"/>
                <a:ea typeface="Calibri" panose="020F0502020204030204" pitchFamily="34" charset="0"/>
                <a:hlinkClick r:id="rId7"/>
              </a:rPr>
              <a:t>Framework for the Anticipatory Governance of Emerging Technologies</a:t>
            </a:r>
            <a:endParaRPr lang="en-US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0D162-844C-ADFB-2B35-8F488E21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F2FC5-1A87-35A4-455B-42EBA67216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OECD Agenda for Transformative STI </a:t>
            </a:r>
            <a:r>
              <a:rPr lang="fr-FR" err="1"/>
              <a:t>Policies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8B6FD-D44F-F290-48DC-AE589D80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69" y="706588"/>
            <a:ext cx="11157662" cy="57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5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888853" y="2615895"/>
            <a:ext cx="6197785" cy="2057400"/>
            <a:chOff x="0" y="0"/>
            <a:chExt cx="2448507" cy="812800"/>
          </a:xfrm>
          <a:noFill/>
        </p:grpSpPr>
        <p:sp>
          <p:nvSpPr>
            <p:cNvPr id="6" name="Freeform 6"/>
            <p:cNvSpPr/>
            <p:nvPr/>
          </p:nvSpPr>
          <p:spPr>
            <a:xfrm>
              <a:off x="0" y="0"/>
              <a:ext cx="2448507" cy="812800"/>
            </a:xfrm>
            <a:custGeom>
              <a:avLst/>
              <a:gdLst/>
              <a:ahLst/>
              <a:cxnLst/>
              <a:rect l="l" t="t" r="r" b="b"/>
              <a:pathLst>
                <a:path w="2448507" h="812800">
                  <a:moveTo>
                    <a:pt x="0" y="0"/>
                  </a:moveTo>
                  <a:lnTo>
                    <a:pt x="2448507" y="0"/>
                  </a:lnTo>
                  <a:lnTo>
                    <a:pt x="2448507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Slide Number Placeholder 2"/>
          <p:cNvSpPr txBox="1">
            <a:spLocks/>
          </p:cNvSpPr>
          <p:nvPr/>
        </p:nvSpPr>
        <p:spPr>
          <a:xfrm>
            <a:off x="14670617" y="8158455"/>
            <a:ext cx="455083" cy="32596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7C0A2-12AB-4D16-AB27-E390CC864FCD}" type="slidenum">
              <a:rPr kumimoji="0" lang="en-US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A13780B-5837-CE21-97FC-3F2212440B59}"/>
              </a:ext>
            </a:extLst>
          </p:cNvPr>
          <p:cNvSpPr txBox="1">
            <a:spLocks/>
          </p:cNvSpPr>
          <p:nvPr/>
        </p:nvSpPr>
        <p:spPr>
          <a:xfrm>
            <a:off x="558800" y="114300"/>
            <a:ext cx="11702487" cy="40425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>
                <a:solidFill>
                  <a:srgbClr val="3F3F3F"/>
                </a:solidFill>
                <a:latin typeface="Arial Narrow" panose="020B0606020202030204" pitchFamily="34" charset="0"/>
              </a:rPr>
              <a:t>Advancing work on Equity, Diversity and Inclusion (EDI)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BD183D81-7E1D-843A-7559-C0F68F29E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071159"/>
              </p:ext>
            </p:extLst>
          </p:nvPr>
        </p:nvGraphicFramePr>
        <p:xfrm>
          <a:off x="885428" y="695932"/>
          <a:ext cx="10421144" cy="503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B13A6A4-5393-6055-471E-41BC137DAE31}"/>
              </a:ext>
            </a:extLst>
          </p:cNvPr>
          <p:cNvSpPr txBox="1"/>
          <p:nvPr/>
        </p:nvSpPr>
        <p:spPr>
          <a:xfrm>
            <a:off x="2254213" y="3250912"/>
            <a:ext cx="2528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86179"/>
                </a:solidFill>
                <a:latin typeface="Noto Sans" panose="020B0502040504020204" pitchFamily="34" charset="0"/>
              </a:rPr>
              <a:t>S</a:t>
            </a:r>
            <a:r>
              <a:rPr lang="en-US" b="0" i="0">
                <a:solidFill>
                  <a:srgbClr val="586179"/>
                </a:solidFill>
                <a:effectLst/>
                <a:latin typeface="Noto Sans" panose="020B0502040504020204" pitchFamily="34" charset="0"/>
              </a:rPr>
              <a:t>ource for data and information on careers in research and innovation (R&amp;I). Tracks and analyses trends in R&amp;I talent, career paths, and mobility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3C975-DD3B-2DDE-3A1D-855546E2BA80}"/>
              </a:ext>
            </a:extLst>
          </p:cNvPr>
          <p:cNvSpPr txBox="1"/>
          <p:nvPr/>
        </p:nvSpPr>
        <p:spPr>
          <a:xfrm>
            <a:off x="4792114" y="3250912"/>
            <a:ext cx="25282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586179"/>
                </a:solidFill>
                <a:latin typeface="Noto Sans" panose="020B0502040504020204" pitchFamily="34" charset="0"/>
              </a:rPr>
              <a:t>S</a:t>
            </a:r>
            <a:r>
              <a:rPr lang="en-US" b="0" i="0">
                <a:solidFill>
                  <a:srgbClr val="586179"/>
                </a:solidFill>
                <a:effectLst/>
                <a:latin typeface="Noto Sans" panose="020B0502040504020204" pitchFamily="34" charset="0"/>
              </a:rPr>
              <a:t>upports countries to improve their science policies &amp; share in the benefits of international collaboration.</a:t>
            </a:r>
          </a:p>
          <a:p>
            <a:r>
              <a:rPr lang="en-US">
                <a:solidFill>
                  <a:srgbClr val="586179"/>
                </a:solidFill>
                <a:latin typeface="Noto Sans" panose="020B0502040504020204" pitchFamily="34" charset="0"/>
              </a:rPr>
              <a:t>Project on EDI and intersectionality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F1EA2-11BB-EAEC-AEA6-A75A2A76E409}"/>
              </a:ext>
            </a:extLst>
          </p:cNvPr>
          <p:cNvSpPr txBox="1"/>
          <p:nvPr/>
        </p:nvSpPr>
        <p:spPr>
          <a:xfrm>
            <a:off x="7319694" y="3248379"/>
            <a:ext cx="2532815" cy="25790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586179"/>
                </a:solidFill>
                <a:latin typeface="Noto Sans"/>
                <a:ea typeface="Noto Sans"/>
                <a:cs typeface="Noto Sans"/>
              </a:rPr>
              <a:t>Collects qualitative &amp; quantitative data on national trends in STI policy.</a:t>
            </a:r>
          </a:p>
          <a:p>
            <a:r>
              <a:rPr lang="en-US">
                <a:solidFill>
                  <a:srgbClr val="586179"/>
                </a:solidFill>
                <a:latin typeface="Noto Sans" panose="020B0502040504020204" pitchFamily="34" charset="0"/>
              </a:rPr>
              <a:t>Includes thematic portals on EDI, open science &amp; indigenous knowledge</a:t>
            </a:r>
          </a:p>
          <a:p>
            <a:endParaRPr lang="en-US">
              <a:solidFill>
                <a:srgbClr val="586179"/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9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C3B8E5-F28E-B8E9-2C2F-E17C46BDA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84FD47-1829-88E2-D1A0-BC207C43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FDD58-2AA8-80F1-A6BF-E94DF0A15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369" y="1208946"/>
            <a:ext cx="9413631" cy="44401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B80522-DF36-E703-7ADC-BB9889F54030}"/>
              </a:ext>
            </a:extLst>
          </p:cNvPr>
          <p:cNvSpPr txBox="1"/>
          <p:nvPr/>
        </p:nvSpPr>
        <p:spPr>
          <a:xfrm>
            <a:off x="527539" y="188594"/>
            <a:ext cx="1137138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rgbClr val="3F3F3F"/>
                </a:solidFill>
                <a:latin typeface="Arial Narrow" panose="020B0606020202030204" pitchFamily="34" charset="0"/>
              </a:rPr>
              <a:t>The share of men working as ICT specialists was three to seven times higher than women in OECD countries in 2023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6873FA-C5AC-2D19-FF5B-A96FD54DA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38" y="1957753"/>
            <a:ext cx="2543148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624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888853" y="2615895"/>
            <a:ext cx="6197785" cy="2057400"/>
            <a:chOff x="0" y="0"/>
            <a:chExt cx="2448507" cy="812800"/>
          </a:xfrm>
          <a:noFill/>
        </p:grpSpPr>
        <p:sp>
          <p:nvSpPr>
            <p:cNvPr id="6" name="Freeform 6"/>
            <p:cNvSpPr/>
            <p:nvPr/>
          </p:nvSpPr>
          <p:spPr>
            <a:xfrm>
              <a:off x="0" y="0"/>
              <a:ext cx="2448507" cy="812800"/>
            </a:xfrm>
            <a:custGeom>
              <a:avLst/>
              <a:gdLst/>
              <a:ahLst/>
              <a:cxnLst/>
              <a:rect l="l" t="t" r="r" b="b"/>
              <a:pathLst>
                <a:path w="2448507" h="812800">
                  <a:moveTo>
                    <a:pt x="0" y="0"/>
                  </a:moveTo>
                  <a:lnTo>
                    <a:pt x="2448507" y="0"/>
                  </a:lnTo>
                  <a:lnTo>
                    <a:pt x="2448507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19"/>
                </a:lnSpc>
                <a:defRPr/>
              </a:pPr>
              <a:endParaRPr sz="1200">
                <a:solidFill>
                  <a:srgbClr val="4F81BD">
                    <a:lumMod val="50000"/>
                  </a:srgbClr>
                </a:solidFill>
                <a:latin typeface="Calibri"/>
              </a:endParaRPr>
            </a:p>
          </p:txBody>
        </p:sp>
      </p:grpSp>
      <p:sp>
        <p:nvSpPr>
          <p:cNvPr id="12" name="Slide Number Placeholder 2"/>
          <p:cNvSpPr txBox="1">
            <a:spLocks/>
          </p:cNvSpPr>
          <p:nvPr/>
        </p:nvSpPr>
        <p:spPr>
          <a:xfrm>
            <a:off x="14670617" y="8158455"/>
            <a:ext cx="455083" cy="32596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09630">
              <a:defRPr/>
            </a:pPr>
            <a:fld id="{03A7C0A2-12AB-4D16-AB27-E390CC864FCD}" type="slidenum">
              <a:rPr lang="en-US" altLang="en-US" sz="1333">
                <a:solidFill>
                  <a:prstClr val="white"/>
                </a:solidFill>
                <a:latin typeface="Georgia"/>
              </a:rPr>
              <a:pPr algn="r" defTabSz="609630">
                <a:defRPr/>
              </a:pPr>
              <a:t>7</a:t>
            </a:fld>
            <a:endParaRPr lang="en-US" altLang="en-US" sz="1333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A13780B-5837-CE21-97FC-3F2212440B59}"/>
              </a:ext>
            </a:extLst>
          </p:cNvPr>
          <p:cNvSpPr txBox="1">
            <a:spLocks/>
          </p:cNvSpPr>
          <p:nvPr/>
        </p:nvSpPr>
        <p:spPr>
          <a:xfrm>
            <a:off x="558800" y="114300"/>
            <a:ext cx="11702487" cy="40425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>
                <a:latin typeface="Arial Narrow" panose="020B0606020202030204" pitchFamily="34" charset="0"/>
                <a:ea typeface="+mn-ea"/>
                <a:cs typeface="+mn-cs"/>
              </a:rPr>
              <a:t>Global engagement on AI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5E9EBBA-B824-87A1-8BF6-B757ADBE7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99477"/>
              </p:ext>
            </p:extLst>
          </p:nvPr>
        </p:nvGraphicFramePr>
        <p:xfrm>
          <a:off x="244756" y="967588"/>
          <a:ext cx="11702488" cy="5269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184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85A759-851D-A5DE-73BA-850BB69E4C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37530"/>
      </p:ext>
    </p:extLst>
  </p:cSld>
  <p:clrMapOvr>
    <a:masterClrMapping/>
  </p:clrMapOvr>
</p:sld>
</file>

<file path=ppt/theme/theme1.xml><?xml version="1.0" encoding="utf-8"?>
<a:theme xmlns:a="http://schemas.openxmlformats.org/drawingml/2006/main" name="EXD">
  <a:themeElements>
    <a:clrScheme name="Palette EXD ok">
      <a:dk1>
        <a:srgbClr val="3F3F3F"/>
      </a:dk1>
      <a:lt1>
        <a:sysClr val="window" lastClr="FFFFFF"/>
      </a:lt1>
      <a:dk2>
        <a:srgbClr val="264457"/>
      </a:dk2>
      <a:lt2>
        <a:srgbClr val="DFE3E5"/>
      </a:lt2>
      <a:accent1>
        <a:srgbClr val="004775"/>
      </a:accent1>
      <a:accent2>
        <a:srgbClr val="6EB03F"/>
      </a:accent2>
      <a:accent3>
        <a:srgbClr val="009999"/>
      </a:accent3>
      <a:accent4>
        <a:srgbClr val="047BC1"/>
      </a:accent4>
      <a:accent5>
        <a:srgbClr val="00ACD5"/>
      </a:accent5>
      <a:accent6>
        <a:srgbClr val="993366"/>
      </a:accent6>
      <a:hlink>
        <a:srgbClr val="003557"/>
      </a:hlink>
      <a:folHlink>
        <a:srgbClr val="783E78"/>
      </a:folHlink>
    </a:clrScheme>
    <a:fontScheme name="EXD PPT 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EXD.pptx" id="{4C9EB48D-2543-4DCE-9BAC-C69ED680E2DD}" vid="{92C48F2B-90B7-47DE-9E0D-D412081425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e92df0-3fbf-48e7-8cb6-5126b316d47e" xsi:nil="true"/>
    <m831898b6b2b4c6784525fc01c041c90 xmlns="55e92df0-3fbf-48e7-8cb6-5126b316d47e">
      <Terms xmlns="http://schemas.microsoft.com/office/infopath/2007/PartnerControls"/>
    </m831898b6b2b4c6784525fc01c041c90>
    <Country xmlns="ff23f61c-bc2f-4a60-9637-5b38918169bd" xsi:nil="true"/>
    <TaxKeywordTaxHTField xmlns="55e92df0-3fbf-48e7-8cb6-5126b316d47e">
      <Terms xmlns="http://schemas.microsoft.com/office/infopath/2007/PartnerControls"/>
    </TaxKeywordTaxHTField>
    <lcf76f155ced4ddcb4097134ff3c332f xmlns="ff23f61c-bc2f-4a60-9637-5b38918169bd">
      <Terms xmlns="http://schemas.microsoft.com/office/infopath/2007/PartnerControls"/>
    </lcf76f155ced4ddcb4097134ff3c332f>
    <d89a907a7b8b49a49ce484c5ff09aa1d xmlns="55e92df0-3fbf-48e7-8cb6-5126b316d47e">
      <Terms xmlns="http://schemas.microsoft.com/office/infopath/2007/PartnerControls"/>
    </d89a907a7b8b49a49ce484c5ff09aa1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8E47865A2B88CC4F8CBDEEF038B7D18E" ma:contentTypeVersion="47" ma:contentTypeDescription="Create a new document." ma:contentTypeScope="" ma:versionID="aa6a6f4be8940ee12b1cfab29d75a5a5">
  <xsd:schema xmlns:xsd="http://www.w3.org/2001/XMLSchema" xmlns:xs="http://www.w3.org/2001/XMLSchema" xmlns:p="http://schemas.microsoft.com/office/2006/metadata/properties" xmlns:ns2="ff23f61c-bc2f-4a60-9637-5b38918169bd" xmlns:ns3="55e92df0-3fbf-48e7-8cb6-5126b316d47e" targetNamespace="http://schemas.microsoft.com/office/2006/metadata/properties" ma:root="true" ma:fieldsID="fa8f7845c2d8533a3f5c1da64e78394e" ns2:_="" ns3:_="">
    <xsd:import namespace="ff23f61c-bc2f-4a60-9637-5b38918169bd"/>
    <xsd:import namespace="55e92df0-3fbf-48e7-8cb6-5126b316d4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Country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d89a907a7b8b49a49ce484c5ff09aa1d" minOccurs="0"/>
                <xsd:element ref="ns3:TaxCatchAllLabel" minOccurs="0"/>
                <xsd:element ref="ns3:m831898b6b2b4c6784525fc01c041c90" minOccurs="0"/>
                <xsd:element ref="ns3:TaxKeywordTaxHTField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f61c-bc2f-4a60-9637-5b3891816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untry" ma:index="12" nillable="true" ma:displayName="Country (Archive)" ma:description="Specify the country or region to which the document or folder is related to." ma:format="Dropdown" ma:internalName="Count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ghanistan"/>
                    <xsd:enumeration value="Africa"/>
                    <xsd:enumeration value="Albania"/>
                    <xsd:enumeration value="Algeria"/>
                    <xsd:enumeration value="Andorra"/>
                    <xsd:enumeration value="Angola"/>
                    <xsd:enumeration value="Antigua and Barbuda"/>
                    <xsd:enumeration value="Argentina"/>
                    <xsd:enumeration value="Armenia"/>
                    <xsd:enumeration value="Asia"/>
                    <xsd:enumeration value="Australia"/>
                    <xsd:enumeration value="Austria"/>
                    <xsd:enumeration value="Azerbaijan"/>
                    <xsd:enumeration value="Bahamas"/>
                    <xsd:enumeration value="Bahrain"/>
                    <xsd:enumeration value="Bangladesh"/>
                    <xsd:enumeration value="Barbados"/>
                    <xsd:enumeration value="Belarus"/>
                    <xsd:enumeration value="Belgium"/>
                    <xsd:enumeration value="Belize"/>
                    <xsd:enumeration value="Benin"/>
                    <xsd:enumeration value="Bhutan"/>
                    <xsd:enumeration value="Bolivia"/>
                    <xsd:enumeration value="Bosnia and Herzegovina"/>
                    <xsd:enumeration value="Botswana"/>
                    <xsd:enumeration value="Brazil"/>
                    <xsd:enumeration value="Brunei Darussalam"/>
                    <xsd:enumeration value="Bulgaria"/>
                    <xsd:enumeration value="Burkina Faso"/>
                    <xsd:enumeration value="Burundi"/>
                    <xsd:enumeration value="Cabo Verde"/>
                    <xsd:enumeration value="Cambodia"/>
                    <xsd:enumeration value="Cameroon"/>
                    <xsd:enumeration value="Canada"/>
                    <xsd:enumeration value="Central African Republic"/>
                    <xsd:enumeration value="Chad"/>
                    <xsd:enumeration value="Chile"/>
                    <xsd:enumeration value="China"/>
                    <xsd:enumeration value="Colombia"/>
                    <xsd:enumeration value="Comoros"/>
                    <xsd:enumeration value="Congo"/>
                    <xsd:enumeration value="Costa Rica"/>
                    <xsd:enumeration value="Côte d'Ivoire"/>
                    <xsd:enumeration value="Croatia"/>
                    <xsd:enumeration value="Cuba"/>
                    <xsd:enumeration value="Cyprus"/>
                    <xsd:enumeration value="Czechia"/>
                    <xsd:enumeration value="Democratic People's Republic of Korea"/>
                    <xsd:enumeration value="Democratic Republic of the Congo"/>
                    <xsd:enumeration value="Denmark"/>
                    <xsd:enumeration value="Djibouti"/>
                    <xsd:enumeration value="Dominica"/>
                    <xsd:enumeration value="Dominican Republic"/>
                    <xsd:enumeration value="Ecuador"/>
                    <xsd:enumeration value="Egypt"/>
                    <xsd:enumeration value="El Salvador"/>
                    <xsd:enumeration value="Equatorial Guinea"/>
                    <xsd:enumeration value="Eritrea"/>
                    <xsd:enumeration value="Estonia"/>
                    <xsd:enumeration value="Eswatini"/>
                    <xsd:enumeration value="Ethiopia"/>
                    <xsd:enumeration value="European Union"/>
                    <xsd:enumeration value="Fiji"/>
                    <xsd:enumeration value="Finland"/>
                    <xsd:enumeration value="France"/>
                    <xsd:enumeration value="Gabon"/>
                    <xsd:enumeration value="Gambia"/>
                    <xsd:enumeration value="Georgia"/>
                    <xsd:enumeration value="Germany"/>
                    <xsd:enumeration value="Ghana"/>
                    <xsd:enumeration value="Greece"/>
                    <xsd:enumeration value="Grenada"/>
                    <xsd:enumeration value="Guatemala"/>
                    <xsd:enumeration value="Guinea"/>
                    <xsd:enumeration value="Guinea-Bissau"/>
                    <xsd:enumeration value="Guyana"/>
                    <xsd:enumeration value="Haiti"/>
                    <xsd:enumeration value="Honduras"/>
                    <xsd:enumeration value="Hungary"/>
                    <xsd:enumeration value="Iceland"/>
                    <xsd:enumeration value="India"/>
                    <xsd:enumeration value="Indonesia"/>
                    <xsd:enumeration value="Iran"/>
                    <xsd:enumeration value="Iraq"/>
                    <xsd:enumeration value="Ireland"/>
                    <xsd:enumeration value="Israel"/>
                    <xsd:enumeration value="Italy"/>
                    <xsd:enumeration value="Jamaica"/>
                    <xsd:enumeration value="Japan"/>
                    <xsd:enumeration value="Jordan"/>
                    <xsd:enumeration value="Kazakhstan"/>
                    <xsd:enumeration value="Kenya"/>
                    <xsd:enumeration value="Kiribati"/>
                    <xsd:enumeration value="Korea, Republic of"/>
                    <xsd:enumeration value="Kuwait"/>
                    <xsd:enumeration value="Kyrgyzstan"/>
                    <xsd:enumeration value="Lao People's Democratic Republic"/>
                    <xsd:enumeration value="Latin America and Caribbean"/>
                    <xsd:enumeration value="Latvia"/>
                    <xsd:enumeration value="Lebanon"/>
                    <xsd:enumeration value="Lesotho"/>
                    <xsd:enumeration value="Liberia"/>
                    <xsd:enumeration value="Libya"/>
                    <xsd:enumeration value="Liechtenstein"/>
                    <xsd:enumeration value="Lithuania"/>
                    <xsd:enumeration value="Luxembourg"/>
                    <xsd:enumeration value="Madagascar"/>
                    <xsd:enumeration value="Malawi"/>
                    <xsd:enumeration value="Malaysia"/>
                    <xsd:enumeration value="Maldives"/>
                    <xsd:enumeration value="Mali"/>
                    <xsd:enumeration value="Malta"/>
                    <xsd:enumeration value="Marshall Islands"/>
                    <xsd:enumeration value="Mauritania"/>
                    <xsd:enumeration value="Mauritius"/>
                    <xsd:enumeration value="Mexico"/>
                    <xsd:enumeration value="Micronesia"/>
                    <xsd:enumeration value="Middle East"/>
                    <xsd:enumeration value="Moldova, Republic of"/>
                    <xsd:enumeration value="Monaco"/>
                    <xsd:enumeration value="Mongolia"/>
                    <xsd:enumeration value="Montenegro"/>
                    <xsd:enumeration value="Morocco"/>
                    <xsd:enumeration value="Mozambique"/>
                    <xsd:enumeration value="Myanmar"/>
                    <xsd:enumeration value="Namibia"/>
                    <xsd:enumeration value="Nauru"/>
                    <xsd:enumeration value="Nepal"/>
                    <xsd:enumeration value="Netherlands"/>
                    <xsd:enumeration value="New Zealand"/>
                    <xsd:enumeration value="Nicaragua"/>
                    <xsd:enumeration value="Niger"/>
                    <xsd:enumeration value="Nigeria"/>
                    <xsd:enumeration value="North Macedonia"/>
                    <xsd:enumeration value="Norway"/>
                    <xsd:enumeration value="OECD area"/>
                    <xsd:enumeration value="Oman"/>
                    <xsd:enumeration value="Pakistan"/>
                    <xsd:enumeration value="Palau"/>
                    <xsd:enumeration value="Panama"/>
                    <xsd:enumeration value="Papua New Guinea"/>
                    <xsd:enumeration value="Paraguay"/>
                    <xsd:enumeration value="Peru"/>
                    <xsd:enumeration value="Philippines"/>
                    <xsd:enumeration value="Poland"/>
                    <xsd:enumeration value="Portugal"/>
                    <xsd:enumeration value="Qatar"/>
                    <xsd:enumeration value="Romania"/>
                    <xsd:enumeration value="Russian Federation"/>
                    <xsd:enumeration value="Rwanda"/>
                    <xsd:enumeration value="Saint Kitts and Nevis"/>
                    <xsd:enumeration value="Saint Lucia"/>
                    <xsd:enumeration value="Saint Vincent and the Grenadines"/>
                    <xsd:enumeration value="Samoa"/>
                    <xsd:enumeration value="San Marino"/>
                    <xsd:enumeration value="Sao Tome and Principe"/>
                    <xsd:enumeration value="Saudi Arabia"/>
                    <xsd:enumeration value="Senegal"/>
                    <xsd:enumeration value="Serbia"/>
                    <xsd:enumeration value="Seychelles"/>
                    <xsd:enumeration value="Sierra Leone"/>
                    <xsd:enumeration value="Singapore"/>
                    <xsd:enumeration value="Slovakia"/>
                    <xsd:enumeration value="Slovenia"/>
                    <xsd:enumeration value="Solomon Islands"/>
                    <xsd:enumeration value="Somalia"/>
                    <xsd:enumeration value="Southeast Asia"/>
                    <xsd:enumeration value="South Africa"/>
                    <xsd:enumeration value="South Sudan"/>
                    <xsd:enumeration value="Spain"/>
                    <xsd:enumeration value="Sri Lanka"/>
                    <xsd:enumeration value="Sudan"/>
                    <xsd:enumeration value="Suriname"/>
                    <xsd:enumeration value="Sweden"/>
                    <xsd:enumeration value="Switzerland"/>
                    <xsd:enumeration value="Syria"/>
                    <xsd:enumeration value="Tajikistan"/>
                    <xsd:enumeration value="Thailand"/>
                    <xsd:enumeration value="Tanzania"/>
                    <xsd:enumeration value="Timor-Leste"/>
                    <xsd:enumeration value="Togo"/>
                    <xsd:enumeration value="Tonga"/>
                    <xsd:enumeration value="Trinidad and Tobago"/>
                    <xsd:enumeration value="Tunisia"/>
                    <xsd:enumeration value="Türkiye"/>
                    <xsd:enumeration value="Turkmenistan"/>
                    <xsd:enumeration value="Tuvalu"/>
                    <xsd:enumeration value="Uganda"/>
                    <xsd:enumeration value="Ukraine"/>
                    <xsd:enumeration value="United Arab Emirates"/>
                    <xsd:enumeration value="United Kingdom"/>
                    <xsd:enumeration value="United States of America"/>
                    <xsd:enumeration value="Uruguay"/>
                    <xsd:enumeration value="Uzbekistan"/>
                    <xsd:enumeration value="Vanuatu"/>
                    <xsd:enumeration value="Venezuela"/>
                    <xsd:enumeration value="Viet Nam"/>
                    <xsd:enumeration value="Yemen"/>
                    <xsd:enumeration value="Zambia"/>
                    <xsd:enumeration value="Zimbabwe"/>
                  </xsd:restriction>
                </xsd:simpleType>
              </xsd:element>
            </xsd:sequence>
          </xsd:extension>
        </xsd:complexContent>
      </xsd:complex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b2addfa-c26d-4e3b-b240-f6c3bd3828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9" nillable="true" ma:displayName="Location" ma:internalName="MediaServiceLocation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92df0-3fbf-48e7-8cb6-5126b316d47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85963d3-5a21-47b1-8b7b-d14baa45b8b3}" ma:internalName="TaxCatchAll" ma:showField="CatchAllData" ma:web="55e92df0-3fbf-48e7-8cb6-5126b316d4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89a907a7b8b49a49ce484c5ff09aa1d" ma:index="20" nillable="true" ma:taxonomy="true" ma:internalName="d89a907a7b8b49a49ce484c5ff09aa1d" ma:taxonomyFieldName="Country0" ma:displayName="Country" ma:default="" ma:fieldId="{d89a907a-7b8b-49a4-9ce4-84c5ff09aa1d}" ma:taxonomyMulti="true" ma:sspId="4b2addfa-c26d-4e3b-b240-f6c3bd38282b" ma:termSetId="e2ab23e4-ffbf-47ab-a44d-a3e12eeb09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1" nillable="true" ma:displayName="Taxonomy Catch All Column1" ma:hidden="true" ma:list="{885963d3-5a21-47b1-8b7b-d14baa45b8b3}" ma:internalName="TaxCatchAllLabel" ma:readOnly="true" ma:showField="CatchAllDataLabel" ma:web="55e92df0-3fbf-48e7-8cb6-5126b316d4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831898b6b2b4c6784525fc01c041c90" ma:index="22" nillable="true" ma:taxonomy="true" ma:internalName="m831898b6b2b4c6784525fc01c041c90" ma:taxonomyFieldName="Main_x0020_keywords" ma:displayName="Main keywords" ma:readOnly="false" ma:default="" ma:fieldId="{6831898b-6b2b-4c67-8452-5fc01c041c90}" ma:taxonomyMulti="true" ma:sspId="4b2addfa-c26d-4e3b-b240-f6c3bd38282b" ma:termSetId="cb4ee85f-ae4b-4218-8d3a-5f1687cea9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4b2addfa-c26d-4e3b-b240-f6c3bd38282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867180-1EE4-4D9D-A357-57EAC666FA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9D9E2F-99B8-4F49-9E24-38EBC10AEE05}">
  <ds:schemaRefs>
    <ds:schemaRef ds:uri="55e92df0-3fbf-48e7-8cb6-5126b316d47e"/>
    <ds:schemaRef ds:uri="ff23f61c-bc2f-4a60-9637-5b38918169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DD62E2-F139-47D1-9E9B-18E90247961D}">
  <ds:schemaRefs>
    <ds:schemaRef ds:uri="55e92df0-3fbf-48e7-8cb6-5126b316d47e"/>
    <ds:schemaRef ds:uri="ff23f61c-bc2f-4a60-9637-5b38918169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Presentation_EXD</Template>
  <Application>Microsoft Office PowerPoint</Application>
  <PresentationFormat>Widescreen</PresentationFormat>
  <Slides>8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EXD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LAGORCE Natalie, STI/DEP/CCP</dc:creator>
  <cp:revision>5</cp:revision>
  <dcterms:created xsi:type="dcterms:W3CDTF">2023-11-13T09:17:38Z</dcterms:created>
  <dcterms:modified xsi:type="dcterms:W3CDTF">2024-11-21T14:21:34Z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0x0101008E47865A2B88CC4F8CBDEEF038B7D18E</vt:lpwstr>
  </property>
  <property fmtid="{D5CDD505-2E9C-101B-9397-08002B2CF9AE}" pid="3" name="OECDCountry">
    <vt:lpwstr>52;#(n/a)|5f8996ca-daae-47b5-a391-d62c881a02cc</vt:lpwstr>
  </property>
  <property fmtid="{D5CDD505-2E9C-101B-9397-08002B2CF9AE}" pid="4" name="OECDTopic">
    <vt:lpwstr>93;#Consumer policy|fd95e4d6-6cad-4906-b1de-b6abd140639b</vt:lpwstr>
  </property>
  <property fmtid="{D5CDD505-2E9C-101B-9397-08002B2CF9AE}" pid="5" name="OECDCommittee">
    <vt:lpwstr>27;#Committee on Consumer Policy|07cf72f4-c37e-4e81-97ba-f46e0ebf796c</vt:lpwstr>
  </property>
  <property fmtid="{D5CDD505-2E9C-101B-9397-08002B2CF9AE}" pid="6" name="OECDPWB">
    <vt:lpwstr>1154;#1.3.5 Consumer Policy|0885180f-a9a2-4b51-853f-94827eb76639</vt:lpwstr>
  </property>
  <property fmtid="{D5CDD505-2E9C-101B-9397-08002B2CF9AE}" pid="7" name="OECDKeywords">
    <vt:lpwstr/>
  </property>
  <property fmtid="{D5CDD505-2E9C-101B-9397-08002B2CF9AE}" pid="8" name="OECDHorizontalProjects">
    <vt:lpwstr/>
  </property>
  <property fmtid="{D5CDD505-2E9C-101B-9397-08002B2CF9AE}" pid="9" name="OECDProjectOwnerStructure">
    <vt:lpwstr/>
  </property>
  <property fmtid="{D5CDD505-2E9C-101B-9397-08002B2CF9AE}" pid="10" name="eShareOrganisationTaxHTField0">
    <vt:lpwstr/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  <property fmtid="{D5CDD505-2E9C-101B-9397-08002B2CF9AE}" pid="13" name="TaxKeyword">
    <vt:lpwstr/>
  </property>
  <property fmtid="{D5CDD505-2E9C-101B-9397-08002B2CF9AE}" pid="14" name="Country0">
    <vt:lpwstr/>
  </property>
  <property fmtid="{D5CDD505-2E9C-101B-9397-08002B2CF9AE}" pid="15" name="MediaServiceImageTags">
    <vt:lpwstr/>
  </property>
  <property fmtid="{D5CDD505-2E9C-101B-9397-08002B2CF9AE}" pid="16" name="Main keywords">
    <vt:lpwstr/>
  </property>
  <property fmtid="{D5CDD505-2E9C-101B-9397-08002B2CF9AE}" pid="17" name="MSIP_Label_0e5510b0-e729-4ef0-a3dd-4ba0dfe56c99_Enabled">
    <vt:lpwstr>true</vt:lpwstr>
  </property>
  <property fmtid="{D5CDD505-2E9C-101B-9397-08002B2CF9AE}" pid="18" name="MSIP_Label_0e5510b0-e729-4ef0-a3dd-4ba0dfe56c99_SetDate">
    <vt:lpwstr>2024-10-07T10:23:28Z</vt:lpwstr>
  </property>
  <property fmtid="{D5CDD505-2E9C-101B-9397-08002B2CF9AE}" pid="19" name="MSIP_Label_0e5510b0-e729-4ef0-a3dd-4ba0dfe56c99_Method">
    <vt:lpwstr>Standard</vt:lpwstr>
  </property>
  <property fmtid="{D5CDD505-2E9C-101B-9397-08002B2CF9AE}" pid="20" name="MSIP_Label_0e5510b0-e729-4ef0-a3dd-4ba0dfe56c99_Name">
    <vt:lpwstr>Restricted Use</vt:lpwstr>
  </property>
  <property fmtid="{D5CDD505-2E9C-101B-9397-08002B2CF9AE}" pid="21" name="MSIP_Label_0e5510b0-e729-4ef0-a3dd-4ba0dfe56c99_SiteId">
    <vt:lpwstr>ac41c7d4-1f61-460d-b0f4-fc925a2b471c</vt:lpwstr>
  </property>
  <property fmtid="{D5CDD505-2E9C-101B-9397-08002B2CF9AE}" pid="22" name="MSIP_Label_0e5510b0-e729-4ef0-a3dd-4ba0dfe56c99_ActionId">
    <vt:lpwstr>e1a025bc-b570-4081-a036-82c613914ef5</vt:lpwstr>
  </property>
  <property fmtid="{D5CDD505-2E9C-101B-9397-08002B2CF9AE}" pid="23" name="MSIP_Label_0e5510b0-e729-4ef0-a3dd-4ba0dfe56c99_ContentBits">
    <vt:lpwstr>2</vt:lpwstr>
  </property>
  <property fmtid="{D5CDD505-2E9C-101B-9397-08002B2CF9AE}" pid="24" name="ClassificationContentMarkingFooterLocations">
    <vt:lpwstr>EXD:3</vt:lpwstr>
  </property>
  <property fmtid="{D5CDD505-2E9C-101B-9397-08002B2CF9AE}" pid="25" name="ClassificationContentMarkingFooterText">
    <vt:lpwstr>Restricted Use - À usage restreint</vt:lpwstr>
  </property>
  <property fmtid="{D5CDD505-2E9C-101B-9397-08002B2CF9AE}" pid="26" name="Main_x0020_keywords">
    <vt:lpwstr/>
  </property>
</Properties>
</file>