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60" r:id="rId5"/>
  </p:sldMasterIdLst>
  <p:notesMasterIdLst>
    <p:notesMasterId r:id="rId26"/>
  </p:notesMasterIdLst>
  <p:handoutMasterIdLst>
    <p:handoutMasterId r:id="rId27"/>
  </p:handoutMasterIdLst>
  <p:sldIdLst>
    <p:sldId id="256" r:id="rId6"/>
    <p:sldId id="257" r:id="rId7"/>
    <p:sldId id="260" r:id="rId8"/>
    <p:sldId id="283" r:id="rId9"/>
    <p:sldId id="261" r:id="rId10"/>
    <p:sldId id="262" r:id="rId11"/>
    <p:sldId id="263" r:id="rId12"/>
    <p:sldId id="269" r:id="rId13"/>
    <p:sldId id="271" r:id="rId14"/>
    <p:sldId id="272" r:id="rId15"/>
    <p:sldId id="270" r:id="rId16"/>
    <p:sldId id="275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5"/>
    <p:restoredTop sz="94715"/>
  </p:normalViewPr>
  <p:slideViewPr>
    <p:cSldViewPr snapToGrid="0">
      <p:cViewPr varScale="1">
        <p:scale>
          <a:sx n="59" d="100"/>
          <a:sy n="59" d="100"/>
        </p:scale>
        <p:origin x="108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25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98086B-F582-5FDF-CA9E-F422B2130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4A648-197F-F187-C262-4ADE333CEC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19336-2055-7846-9C5E-B5036589211E}" type="datetimeFigureOut">
              <a:rPr lang="en-HU" smtClean="0"/>
              <a:t>11/17/2024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F5DB0-FCD9-3E21-7999-D84E66227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D13D1-9A6F-C489-6B67-ADB5D2CA3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2E56-3731-2547-8743-87068CB9CCA3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4834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7D0A9-F863-4BDE-AA6B-737133A996A7}" type="datetimeFigureOut">
              <a:rPr lang="en-GB" smtClean="0"/>
              <a:t>17/11/2024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E173A-BDB8-42AF-8BB8-C6AC75D101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436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E173A-BDB8-42AF-8BB8-C6AC75D1014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70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F5CF7-20EA-A786-4DF3-7429423B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765E70-53F8-5CF7-D7C1-6773713BC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FE4F3-6192-4B93-1403-5919B5EE8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12620-3605-A005-22C0-7F00238F5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E173A-BDB8-42AF-8BB8-C6AC75D1014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6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4993FA0B-79E7-D5FD-CDD9-FDC032ECB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10" y="1941339"/>
            <a:ext cx="5879954" cy="34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9332-938B-23CA-B1B3-86FCAC7F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20F1-43B2-9766-CB41-92B937CE9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429C7-1942-C73E-3F19-9E5B6B417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F72DD-63CC-953F-ECD6-C2A64BFBE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E67C0-C452-38D8-D9A5-DEEB33673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5FEE1A-EC8C-1AF4-4414-143E039CC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125AB-BC8E-71B8-FFF4-8A1F19C307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06FD1E-4BBD-94DD-1FDE-D90E8A3DBD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22A48F-BCCE-83A3-88B4-12F9CA61D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BC31E-A61D-EB9B-0D50-B57BDAFFC5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C0A594-2258-F825-7592-1CC1E6C6C4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E1C6B-27B7-A92A-2E5F-AA4E314716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007D-71F5-61C1-75C6-1F5CAA37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43310"/>
          </a:xfrm>
          <a:prstGeom prst="rect">
            <a:avLst/>
          </a:prstGeom>
        </p:spPr>
        <p:txBody>
          <a:bodyPr anchor="t" anchorCtr="0"/>
          <a:lstStyle>
            <a:lvl1pPr fontAlgn="t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C4F1-8DEE-215F-6627-39F78A683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5CE17-4476-1456-0F08-BF5B7554E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0734"/>
            <a:ext cx="3932237" cy="3638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3CFB4-59D8-4139-D48B-D2BFC011B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C60C-E61D-FB60-2388-F6060A6EA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1CCDF7-F7E4-4EA9-3EDC-F7C1A7CFE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C04AAC-F880-BB54-C66D-6FDA6D9E1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31BBA-3DBE-86F9-BED3-89102176C6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E4542-ACE4-9AD0-3E86-0B684CB73A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2EA013-EFDC-F506-23BC-4721383C9A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2B4DA3-1338-675B-2D77-2175F2F24E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70AD1D-7D0B-0A4C-0C2C-78D5162BF8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96CDCC-9F7E-1EDD-F671-6483005787A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4CD4F8-2D13-A603-AF06-F388DC7163D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8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/>
          <a:lstStyle>
            <a:lvl1pPr algn="ctr">
              <a:defRPr sz="50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152" y="3586227"/>
            <a:ext cx="10515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F86417-6BFF-B6B6-CB0D-5E41EBCB9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344" y="820611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64792"/>
            <a:ext cx="10515600" cy="3493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text style</a:t>
            </a:r>
            <a:endParaRPr lang="en-H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C4C206-E686-3BCB-76E6-4C7A067BC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93179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37360"/>
            <a:ext cx="10515600" cy="4242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CB6A6C-CEB9-EC25-7D8B-AC63A9435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E3F387-E0A8-32E5-364D-16AB7EB631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AEB169-F935-B7D4-56B4-DE364854E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37136-B1B7-D919-1D96-9480AC534E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92408-EE7C-17A8-99B5-12692240F2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5111BE-FB2D-3C70-1A70-CF5F22B382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5A4ECE-B604-C4C1-7F79-63CBE90FC5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0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C71C-410C-09C7-3757-AEC921CA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765163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EDB719-F163-4350-FFB9-3069854DA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6EE84F-90E3-4ACB-7309-E5685BEFF1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987EC-8C53-CB2E-B978-2D0E83232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36C96A-638F-EE39-3B7F-D79054570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6840B6-307C-9767-61B8-E1F906356B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D3D74F-C6CA-050C-CCE6-3F6937086F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34BD1E-429D-2DF5-64DD-302924C9582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2DAD-F2DE-68CB-9575-1C2E9CFA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0D75-6847-35BA-18A6-984BE0A42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A0011-88AC-7FF0-5A44-F27F49B7A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B81E-029F-17E3-A8B3-CB6B5A4C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1DC55-1240-5FB6-3852-44DC43D2C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EDF9E9-DF0F-BD6F-7FC7-097E41A364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F4218-500D-FB9A-407B-7EA1A68C0A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28E64-2B98-B2F3-8466-36EBD56904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54CD13-1BB4-8E53-6A0A-0BD586FE63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1D06B-A63A-7DC2-A036-010CB8813E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2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>
            <a:extLst>
              <a:ext uri="{FF2B5EF4-FFF2-40B4-BE49-F238E27FC236}">
                <a16:creationId xmlns:a16="http://schemas.microsoft.com/office/drawing/2014/main" id="{4E68DAFD-EA5A-7214-FD53-AE0BA183F3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2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7" r:id="rId2"/>
    <p:sldLayoutId id="2147483674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D462-FA43-6843-E8A2-5F67167CF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720" y="7417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9B02A-078B-6C4E-8C38-1CB97BB16E0F}" type="slidenum">
              <a:rPr lang="en-HU" smtClean="0"/>
              <a:t>‹#›</a:t>
            </a:fld>
            <a:endParaRPr lang="en-HU"/>
          </a:p>
        </p:txBody>
      </p:sp>
      <p:pic>
        <p:nvPicPr>
          <p:cNvPr id="11" name="Picture 10" descr="A white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5554913-1F46-1FFD-4C9E-B0DF549FB63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lue and green wavy lines and dots&#10;&#10;Description automatically generated">
            <a:extLst>
              <a:ext uri="{FF2B5EF4-FFF2-40B4-BE49-F238E27FC236}">
                <a16:creationId xmlns:a16="http://schemas.microsoft.com/office/drawing/2014/main" id="{EF9697EC-BD0F-4492-1F40-D26A4D12FE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7650" y="139303"/>
            <a:ext cx="11696699" cy="65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2" r:id="rId4"/>
    <p:sldLayoutId id="2147483664" r:id="rId5"/>
    <p:sldLayoutId id="2147483665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306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54933-DD79-C79E-AD8F-123B9394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E30ED-C355-DBD3-06C4-1C0EB599C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540E9-20EC-1494-548C-0D921CB8A6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5B8995-B583-5C21-E633-FD2E268BBD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08858"/>
            <a:ext cx="10885714" cy="623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689A9-B55B-EBE4-4808-20D1C794C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4994-614F-8110-48EC-CC2B33C67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and plans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50451-B9B7-8C39-B151-F68D68481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b="1" dirty="0"/>
              <a:t>Walloon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AWEX (Walloon Export and Foreign Investment Agency)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diplomatic corps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93 commercial and economic councilors in shared and own offices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No STI councilors</a:t>
            </a:r>
          </a:p>
        </p:txBody>
      </p:sp>
    </p:spTree>
    <p:extLst>
      <p:ext uri="{BB962C8B-B14F-4D97-AF65-F5344CB8AC3E}">
        <p14:creationId xmlns:p14="http://schemas.microsoft.com/office/powerpoint/2010/main" val="423668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21926-5045-0F85-F6C6-39C0B78AE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DD372-8386-930B-CB67-2591589D4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4997C8-884D-45EA-12CF-B1E420BD8C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H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223706-07F7-A566-301A-9232F6E37A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1619" y="82874"/>
            <a:ext cx="8116363" cy="60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9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13045-FFCD-B9C1-DF45-C4C4CEC24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3072-EA8E-FA81-7A4F-221A4C830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and plans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3766-4932-393D-8AF0-38D0077B0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b="1" dirty="0"/>
              <a:t>Brussels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Hub.Brussels</a:t>
            </a:r>
            <a:r>
              <a:rPr lang="en-US" dirty="0"/>
              <a:t> (Brussels Agency for Entrepreneurship)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diplomatic corps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84 commercial and economic councilors in shared and own offices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No STI councilors</a:t>
            </a:r>
          </a:p>
        </p:txBody>
      </p:sp>
    </p:spTree>
    <p:extLst>
      <p:ext uri="{BB962C8B-B14F-4D97-AF65-F5344CB8AC3E}">
        <p14:creationId xmlns:p14="http://schemas.microsoft.com/office/powerpoint/2010/main" val="290072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B5BDD-7125-8C85-51E4-2FCDA56EE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0E22-2C7F-ABF5-B558-7B0D4655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86E16-01FB-D0CF-8639-3BED94ED79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H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60B0C-DBB8-6F45-23C9-15E8B261FD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7230" y="1014984"/>
            <a:ext cx="10485142" cy="46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2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B577B-E0E7-1CC2-671B-4DAB113E2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BCC2-E4F6-40E3-94E1-0AF2AB47C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Prioritized fields of STI in Belgium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CB6A-3EAF-5607-60E4-D6145A0A0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sz="2400" b="1" dirty="0"/>
              <a:t>Epicenter of Tech Industry in Flanders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Chemical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Pharmaceutical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Biotech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Infrastructural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Environmental Engineering (blue cluster)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Social Sciences (SMIT program)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Nanotech (IMEC)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D942D-798E-4F09-0CE0-68B71A89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57" y="3677532"/>
            <a:ext cx="4539343" cy="2554669"/>
          </a:xfrm>
          <a:prstGeom prst="rect">
            <a:avLst/>
          </a:prstGeom>
        </p:spPr>
      </p:pic>
      <p:pic>
        <p:nvPicPr>
          <p:cNvPr id="6" name="Picture 5" descr="A construction site with a bridge and a road&#10;&#10;Description automatically generated">
            <a:extLst>
              <a:ext uri="{FF2B5EF4-FFF2-40B4-BE49-F238E27FC236}">
                <a16:creationId xmlns:a16="http://schemas.microsoft.com/office/drawing/2014/main" id="{7BA1BBB2-E183-F81E-7427-A6AD2FB7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457" y="1027906"/>
            <a:ext cx="4541634" cy="255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8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E59C0-0A52-6AD6-910D-13BBF29F3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09286-C237-5402-DFF4-1A172F36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501743" cy="1325563"/>
          </a:xfrm>
        </p:spPr>
        <p:txBody>
          <a:bodyPr/>
          <a:lstStyle/>
          <a:p>
            <a:r>
              <a:rPr lang="en-US" dirty="0"/>
              <a:t>Industry defines SciTech Diplomacy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33E7D-5B4A-255E-03D2-9CCB99DBC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dirty="0"/>
              <a:t>Impact of industrial players and individual employers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Agoria</a:t>
            </a:r>
            <a:r>
              <a:rPr lang="en-US" dirty="0"/>
              <a:t> – Belgium’s national federation of technology companies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Business Development Clubs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Automotive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Building &amp; Infrastructure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Energy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Sports &amp; Entertainment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Food &amp; Beverages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dirty="0"/>
              <a:t>Big Science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VOKA – Flemish network of enterprises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VBO – Belgian network of enterprises</a:t>
            </a: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43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EBF46-A3F9-1CBD-B647-00B5F3FA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D1CF-E4A8-EDE1-F5D1-8D637BDF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69086" cy="1325563"/>
          </a:xfrm>
        </p:spPr>
        <p:txBody>
          <a:bodyPr/>
          <a:lstStyle/>
          <a:p>
            <a:r>
              <a:rPr lang="en-US" dirty="0"/>
              <a:t>Belgium’s coordination mechanisms</a:t>
            </a:r>
            <a:endParaRPr lang="en-H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418D03-4B20-5F7C-09C4-D41E6A510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00" y="990421"/>
            <a:ext cx="5094513" cy="532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66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E3BDB-E33D-63B0-794D-359682DEF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02166-1C48-1019-F2A1-33C89DE05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outlook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8DF62-6496-31CE-6517-962B0637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b="1" dirty="0"/>
              <a:t>Federal government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Synergy between STI diplomacy and cultural-heritage diplomacy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STEM (Science – Technology – Engineering – Mathematics) to STEAM (Science – Technology – Engineering – </a:t>
            </a:r>
            <a:r>
              <a:rPr lang="en-US" b="1" dirty="0"/>
              <a:t>Art</a:t>
            </a:r>
            <a:r>
              <a:rPr lang="en-US" dirty="0"/>
              <a:t> – Mathematics)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Strategic guidance paper based on EU Science Diplomacy Agenda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54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8D641-85FC-E89E-97D5-E4371CBB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3082-56C7-5EF9-E3E1-AFDE9EAC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outlook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223A0-44E1-B358-BA55-2DFDB1A90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b="1" dirty="0"/>
              <a:t>Flemish government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No new strategy since the establishment of a “STI </a:t>
            </a:r>
            <a:r>
              <a:rPr lang="en-GB" dirty="0" err="1"/>
              <a:t>councilor</a:t>
            </a:r>
            <a:r>
              <a:rPr lang="en-GB" dirty="0"/>
              <a:t> network” was the final step of the current strategy. </a:t>
            </a:r>
            <a:r>
              <a:rPr lang="en-GB"/>
              <a:t>This </a:t>
            </a:r>
            <a:r>
              <a:rPr lang="en-GB" dirty="0"/>
              <a:t>current strategy will mature for a while</a:t>
            </a:r>
          </a:p>
          <a:p>
            <a:r>
              <a:rPr lang="en-US" b="1" dirty="0"/>
              <a:t>Walloon &amp; Brussels governments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No new strategies to be reported</a:t>
            </a:r>
          </a:p>
          <a:p>
            <a:r>
              <a:rPr lang="en-US" b="1" dirty="0"/>
              <a:t>EU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European Research Area (ERA) aka European Knowledge Area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dirty="0"/>
              <a:t>Integrated approach with the European Higher Education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3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1983-10F5-D836-E9D8-29B0B8E3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Belgium’s SciTech Diplomacy: </a:t>
            </a:r>
            <a:br>
              <a:rPr lang="en-US" dirty="0"/>
            </a:br>
            <a:r>
              <a:rPr lang="en-US" dirty="0"/>
              <a:t>United in diversity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BF9-6019-7B88-FE1B-143C7657D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6858"/>
            <a:ext cx="10515600" cy="808583"/>
          </a:xfrm>
        </p:spPr>
        <p:txBody>
          <a:bodyPr/>
          <a:lstStyle/>
          <a:p>
            <a:r>
              <a:rPr lang="en-US" dirty="0"/>
              <a:t>Maxim </a:t>
            </a:r>
            <a:r>
              <a:rPr lang="en-US" dirty="0" err="1"/>
              <a:t>Vandekerckhove</a:t>
            </a:r>
            <a:r>
              <a:rPr lang="en-US" dirty="0"/>
              <a:t>: Attaché @ Belgian Science Policy Office &amp; Coordinator SciTech Diplomacy @ Brussels Diplomatic Academy</a:t>
            </a:r>
            <a:endParaRPr lang="en-HU" dirty="0"/>
          </a:p>
        </p:txBody>
      </p:sp>
      <p:pic>
        <p:nvPicPr>
          <p:cNvPr id="8" name="Content Placeholder 7" descr="A blue and orange logo&#10;&#10;Description automatically generated">
            <a:extLst>
              <a:ext uri="{FF2B5EF4-FFF2-40B4-BE49-F238E27FC236}">
                <a16:creationId xmlns:a16="http://schemas.microsoft.com/office/drawing/2014/main" id="{AF82E56F-1A53-A6F9-17EA-90934AAAFA2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1926771" y="5946104"/>
            <a:ext cx="1458686" cy="53710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5C8E1-E2A0-500C-3033-1DCFF97E775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38600" y="7791195"/>
            <a:ext cx="154142" cy="249082"/>
          </a:xfrm>
        </p:spPr>
        <p:txBody>
          <a:bodyPr/>
          <a:lstStyle/>
          <a:p>
            <a:endParaRPr lang="en-HU" dirty="0"/>
          </a:p>
        </p:txBody>
      </p:sp>
      <p:pic>
        <p:nvPicPr>
          <p:cNvPr id="10" name="Content Placeholder 9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B011522B-5E05-594E-7D17-B05F200B1AD6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3514158" y="5722880"/>
            <a:ext cx="1027112" cy="859420"/>
          </a:xfrm>
        </p:spPr>
      </p:pic>
      <p:pic>
        <p:nvPicPr>
          <p:cNvPr id="17" name="Content Placeholder 16" descr="A black and white logo&#10;&#10;Description automatically generated">
            <a:extLst>
              <a:ext uri="{FF2B5EF4-FFF2-40B4-BE49-F238E27FC236}">
                <a16:creationId xmlns:a16="http://schemas.microsoft.com/office/drawing/2014/main" id="{F75C0550-866D-5AF6-0FFE-85EABFF5A07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975221" y="5722938"/>
            <a:ext cx="753070" cy="876300"/>
          </a:xfrm>
        </p:spPr>
      </p:pic>
    </p:spTree>
    <p:extLst>
      <p:ext uri="{BB962C8B-B14F-4D97-AF65-F5344CB8AC3E}">
        <p14:creationId xmlns:p14="http://schemas.microsoft.com/office/powerpoint/2010/main" val="3543116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B0202-E41D-3566-51FD-FC08758C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C0C5-4DD9-62E7-B730-45C6694B2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Belgium’s SciTech Diplomacy: united in diversity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84080-D23A-277F-2C03-33DDF70E4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6858"/>
            <a:ext cx="10515600" cy="808583"/>
          </a:xfrm>
        </p:spPr>
        <p:txBody>
          <a:bodyPr/>
          <a:lstStyle/>
          <a:p>
            <a:r>
              <a:rPr lang="en-US" dirty="0"/>
              <a:t>Maxim </a:t>
            </a:r>
            <a:r>
              <a:rPr lang="en-US" dirty="0" err="1"/>
              <a:t>Vandekerckhove</a:t>
            </a:r>
            <a:r>
              <a:rPr lang="en-US" dirty="0"/>
              <a:t>: Attaché @ Belgian Science Policy Office &amp; Coordinator SciTech Diplomacy @ Brussels Diplomatic Academy</a:t>
            </a:r>
            <a:endParaRPr lang="en-HU" dirty="0"/>
          </a:p>
        </p:txBody>
      </p:sp>
      <p:pic>
        <p:nvPicPr>
          <p:cNvPr id="8" name="Content Placeholder 7" descr="A blue and orange logo&#10;&#10;Description automatically generated">
            <a:extLst>
              <a:ext uri="{FF2B5EF4-FFF2-40B4-BE49-F238E27FC236}">
                <a16:creationId xmlns:a16="http://schemas.microsoft.com/office/drawing/2014/main" id="{01F32FBF-BB6F-E080-7142-28E3BEBE1008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1926771" y="5946104"/>
            <a:ext cx="1458686" cy="53710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E8D6F2-A73A-6ED3-BA49-8ED487540CB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38600" y="7791195"/>
            <a:ext cx="154142" cy="249082"/>
          </a:xfrm>
        </p:spPr>
        <p:txBody>
          <a:bodyPr/>
          <a:lstStyle/>
          <a:p>
            <a:endParaRPr lang="en-HU" dirty="0"/>
          </a:p>
        </p:txBody>
      </p:sp>
      <p:pic>
        <p:nvPicPr>
          <p:cNvPr id="10" name="Content Placeholder 9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228ABE9E-43CA-22EF-4AF5-03AC2AAB6FE3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3514158" y="5722880"/>
            <a:ext cx="1027112" cy="859420"/>
          </a:xfrm>
        </p:spPr>
      </p:pic>
      <p:pic>
        <p:nvPicPr>
          <p:cNvPr id="17" name="Content Placeholder 16" descr="A black and white logo&#10;&#10;Description automatically generated">
            <a:extLst>
              <a:ext uri="{FF2B5EF4-FFF2-40B4-BE49-F238E27FC236}">
                <a16:creationId xmlns:a16="http://schemas.microsoft.com/office/drawing/2014/main" id="{548FBAF4-26DF-18D8-0856-2257418755F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975221" y="5722938"/>
            <a:ext cx="753070" cy="876300"/>
          </a:xfrm>
        </p:spPr>
      </p:pic>
    </p:spTree>
    <p:extLst>
      <p:ext uri="{BB962C8B-B14F-4D97-AF65-F5344CB8AC3E}">
        <p14:creationId xmlns:p14="http://schemas.microsoft.com/office/powerpoint/2010/main" val="325364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D83B-8A8E-1274-331E-CB9DAA835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70854"/>
            <a:ext cx="10515600" cy="944181"/>
          </a:xfrm>
        </p:spPr>
        <p:txBody>
          <a:bodyPr/>
          <a:lstStyle/>
          <a:p>
            <a:r>
              <a:rPr lang="en-US" dirty="0"/>
              <a:t>Federal Scientific Policy</a:t>
            </a:r>
            <a:endParaRPr lang="en-H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FA471-EBB0-8B1E-45E5-959492D32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81" y="930885"/>
            <a:ext cx="6984011" cy="526341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A3340C6-07EC-AE71-0396-F20F062E8F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197A06-5890-7F28-1208-396A8CB040A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11" name="Content Placeholder 10" descr="A blue and orange logo&#10;&#10;Description automatically generated">
            <a:extLst>
              <a:ext uri="{FF2B5EF4-FFF2-40B4-BE49-F238E27FC236}">
                <a16:creationId xmlns:a16="http://schemas.microsoft.com/office/drawing/2014/main" id="{B44B5DF5-A231-260A-F59C-12882D5FCAC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8142514" y="5876814"/>
            <a:ext cx="1376136" cy="506707"/>
          </a:xfrm>
        </p:spPr>
      </p:pic>
      <p:pic>
        <p:nvPicPr>
          <p:cNvPr id="13" name="Content Placeholder 12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8B5E1703-260A-B44F-5925-837D92A396D8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9650413" y="5764715"/>
            <a:ext cx="1027112" cy="859420"/>
          </a:xfrm>
        </p:spPr>
      </p:pic>
      <p:pic>
        <p:nvPicPr>
          <p:cNvPr id="9" name="Content Placeholder 8" descr="A logo of a company&#10;&#10;Description automatically generated">
            <a:extLst>
              <a:ext uri="{FF2B5EF4-FFF2-40B4-BE49-F238E27FC236}">
                <a16:creationId xmlns:a16="http://schemas.microsoft.com/office/drawing/2014/main" id="{4DB2FDFF-D058-967D-FAE1-F0BEE88E9C75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5"/>
          <a:stretch>
            <a:fillRect/>
          </a:stretch>
        </p:blipFill>
        <p:spPr>
          <a:xfrm>
            <a:off x="10944886" y="5756275"/>
            <a:ext cx="752741" cy="876300"/>
          </a:xfrm>
        </p:spPr>
      </p:pic>
    </p:spTree>
    <p:extLst>
      <p:ext uri="{BB962C8B-B14F-4D97-AF65-F5344CB8AC3E}">
        <p14:creationId xmlns:p14="http://schemas.microsoft.com/office/powerpoint/2010/main" val="16464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6FBA2-895D-FD1B-210D-C4AF24E61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7FB8-1D2E-B423-815F-29236B608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70854"/>
            <a:ext cx="10515600" cy="944181"/>
          </a:xfrm>
        </p:spPr>
        <p:txBody>
          <a:bodyPr/>
          <a:lstStyle/>
          <a:p>
            <a:r>
              <a:rPr lang="en-US" dirty="0"/>
              <a:t>Federal Scientific Policy</a:t>
            </a:r>
            <a:endParaRPr lang="en-H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1016CF-B6C0-5C1E-7AC5-EFF1F9DF5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29" y="921156"/>
            <a:ext cx="7577224" cy="518028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2EB8006-8F88-4936-1C94-AFBBC78568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D0547-65FC-182F-3B12-9F317E0CF72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11" name="Content Placeholder 10" descr="A blue and orange logo&#10;&#10;Description automatically generated">
            <a:extLst>
              <a:ext uri="{FF2B5EF4-FFF2-40B4-BE49-F238E27FC236}">
                <a16:creationId xmlns:a16="http://schemas.microsoft.com/office/drawing/2014/main" id="{77D59111-EAD1-B02A-35B6-D43C80B7ABF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8142514" y="5876814"/>
            <a:ext cx="1376136" cy="506707"/>
          </a:xfrm>
        </p:spPr>
      </p:pic>
      <p:pic>
        <p:nvPicPr>
          <p:cNvPr id="13" name="Content Placeholder 12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D167AE61-C760-E3A9-6BDA-87B2CAAB3986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>
            <a:off x="9650413" y="5764715"/>
            <a:ext cx="1027112" cy="859420"/>
          </a:xfrm>
        </p:spPr>
      </p:pic>
      <p:pic>
        <p:nvPicPr>
          <p:cNvPr id="9" name="Content Placeholder 8" descr="A logo of a company&#10;&#10;Description automatically generated">
            <a:extLst>
              <a:ext uri="{FF2B5EF4-FFF2-40B4-BE49-F238E27FC236}">
                <a16:creationId xmlns:a16="http://schemas.microsoft.com/office/drawing/2014/main" id="{63200307-3855-BA28-44C1-A8B82F3A39B9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5"/>
          <a:stretch>
            <a:fillRect/>
          </a:stretch>
        </p:blipFill>
        <p:spPr>
          <a:xfrm>
            <a:off x="10944886" y="5756275"/>
            <a:ext cx="752741" cy="876300"/>
          </a:xfrm>
        </p:spPr>
      </p:pic>
    </p:spTree>
    <p:extLst>
      <p:ext uri="{BB962C8B-B14F-4D97-AF65-F5344CB8AC3E}">
        <p14:creationId xmlns:p14="http://schemas.microsoft.com/office/powerpoint/2010/main" val="222389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7D48-D54C-024F-CEA9-CEC048C9AC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Belgium explained</a:t>
            </a:r>
            <a:endParaRPr lang="en-HU" dirty="0"/>
          </a:p>
        </p:txBody>
      </p:sp>
      <p:pic>
        <p:nvPicPr>
          <p:cNvPr id="5" name="Picture 4" descr="A map of belgium and belgium&#10;&#10;Description automatically generated">
            <a:extLst>
              <a:ext uri="{FF2B5EF4-FFF2-40B4-BE49-F238E27FC236}">
                <a16:creationId xmlns:a16="http://schemas.microsoft.com/office/drawing/2014/main" id="{87E0C4EA-349B-4F3F-96D9-01E30477A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325" y="1737360"/>
            <a:ext cx="1634703" cy="4242816"/>
          </a:xfrm>
          <a:prstGeom prst="rect">
            <a:avLst/>
          </a:prstGeom>
        </p:spPr>
      </p:pic>
      <p:pic>
        <p:nvPicPr>
          <p:cNvPr id="7" name="Picture 6" descr="A green outline of a state&#10;&#10;Description automatically generated">
            <a:extLst>
              <a:ext uri="{FF2B5EF4-FFF2-40B4-BE49-F238E27FC236}">
                <a16:creationId xmlns:a16="http://schemas.microsoft.com/office/drawing/2014/main" id="{6B3F5D7F-9ACF-176F-CBD0-A448EC2E1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143" y="1737360"/>
            <a:ext cx="1487744" cy="18641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1E2873-A752-9C5B-69C1-5091A243BC59}"/>
              </a:ext>
            </a:extLst>
          </p:cNvPr>
          <p:cNvSpPr txBox="1"/>
          <p:nvPr/>
        </p:nvSpPr>
        <p:spPr>
          <a:xfrm>
            <a:off x="1045029" y="1905000"/>
            <a:ext cx="2155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Diplomatic Corps</a:t>
            </a:r>
          </a:p>
          <a:p>
            <a:r>
              <a:rPr lang="en-US" dirty="0"/>
              <a:t>Belspo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AE81EE-5A5C-B14A-6963-DB1E16199E3B}"/>
              </a:ext>
            </a:extLst>
          </p:cNvPr>
          <p:cNvSpPr txBox="1"/>
          <p:nvPr/>
        </p:nvSpPr>
        <p:spPr>
          <a:xfrm>
            <a:off x="7077466" y="2135404"/>
            <a:ext cx="3830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Diplomatic Corps</a:t>
            </a:r>
          </a:p>
          <a:p>
            <a:r>
              <a:rPr lang="en-US" dirty="0"/>
              <a:t>FIT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8E2E10-9351-7884-7EE3-7502507C9F8A}"/>
              </a:ext>
            </a:extLst>
          </p:cNvPr>
          <p:cNvSpPr txBox="1"/>
          <p:nvPr/>
        </p:nvSpPr>
        <p:spPr>
          <a:xfrm>
            <a:off x="7077466" y="3689997"/>
            <a:ext cx="3483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Hub.Brussels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740712-E375-6506-7DB6-D5727EC2EF9D}"/>
              </a:ext>
            </a:extLst>
          </p:cNvPr>
          <p:cNvSpPr txBox="1"/>
          <p:nvPr/>
        </p:nvSpPr>
        <p:spPr>
          <a:xfrm>
            <a:off x="7173685" y="5001465"/>
            <a:ext cx="266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AWEX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1335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040F8-8CD7-DE2F-87D2-D6D21E8E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and plans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80866-4010-6E0E-318B-924D7692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b="1" dirty="0"/>
              <a:t>Federal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Unofficially coordinated by Belspo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STI diplomacy is part of a “Science &amp; Heritage” strategy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EU Science Diplomacy Agenda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SciTech strategy on federal level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 special STI councilors at National Embassies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Special Envoys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 err="1"/>
              <a:t>SciTech</a:t>
            </a:r>
            <a:r>
              <a:rPr lang="nl-NL" dirty="0"/>
              <a:t> </a:t>
            </a:r>
            <a:r>
              <a:rPr lang="nl-NL" dirty="0" err="1"/>
              <a:t>collaboration</a:t>
            </a:r>
            <a:r>
              <a:rPr lang="nl-NL" dirty="0"/>
              <a:t> programs </a:t>
            </a:r>
            <a:r>
              <a:rPr lang="nl-NL" dirty="0" err="1"/>
              <a:t>with</a:t>
            </a:r>
            <a:r>
              <a:rPr lang="nl-NL" dirty="0"/>
              <a:t> India, China, Vietnam, South-</a:t>
            </a:r>
            <a:r>
              <a:rPr lang="nl-NL" dirty="0" err="1"/>
              <a:t>Africa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Horn of </a:t>
            </a:r>
            <a:r>
              <a:rPr lang="nl-NL" dirty="0" err="1"/>
              <a:t>Africa</a:t>
            </a: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24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B610-9FBA-D6FD-FF0F-BC409762E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3414C8-2357-9AD0-0311-3C5F33B631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5914" y="1014984"/>
            <a:ext cx="10232571" cy="448186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78118C-6050-D597-0E49-A6F7291DA5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13802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472D4-43B9-8BD9-3E49-C7B454A9E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154B1-5FE8-FA84-894D-CA87A146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and plans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CCE49-684A-E0D5-DA04-A3FD71010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774"/>
            <a:ext cx="10515600" cy="3750452"/>
          </a:xfrm>
        </p:spPr>
        <p:txBody>
          <a:bodyPr/>
          <a:lstStyle/>
          <a:p>
            <a:r>
              <a:rPr lang="en-US" b="1" dirty="0"/>
              <a:t>Flemish Region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Flemish Diplomatic Corps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Flanders Investment and Trade (FIT)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STI councilors (10 councilors in 9 countries)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Commercial and economic councilors (70 offices)</a:t>
            </a:r>
          </a:p>
        </p:txBody>
      </p:sp>
    </p:spTree>
    <p:extLst>
      <p:ext uri="{BB962C8B-B14F-4D97-AF65-F5344CB8AC3E}">
        <p14:creationId xmlns:p14="http://schemas.microsoft.com/office/powerpoint/2010/main" val="46931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A19D6-9B8D-8B69-278A-4ADD04784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974C-6DB4-201A-2067-3A28FDE3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94AB62-7800-D264-C263-11976798BA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C19035-02A0-BD20-B309-A355297E20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9458" y="676998"/>
            <a:ext cx="9840686" cy="51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9381"/>
      </p:ext>
    </p:extLst>
  </p:cSld>
  <p:clrMapOvr>
    <a:masterClrMapping/>
  </p:clrMapOvr>
</p:sld>
</file>

<file path=ppt/theme/theme1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5335f8-a7bf-464a-a9bf-af255c14e9cd" xsi:nil="true"/>
    <lcf76f155ced4ddcb4097134ff3c332f xmlns="01165d78-2ca3-42e9-9b69-5150ebbcd86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D849704F91A47A5C86D0E810C1B63" ma:contentTypeVersion="18" ma:contentTypeDescription="Create a new document." ma:contentTypeScope="" ma:versionID="8538c5656e4d9dacf749ebe0d070985a">
  <xsd:schema xmlns:xsd="http://www.w3.org/2001/XMLSchema" xmlns:xs="http://www.w3.org/2001/XMLSchema" xmlns:p="http://schemas.microsoft.com/office/2006/metadata/properties" xmlns:ns2="01165d78-2ca3-42e9-9b69-5150ebbcd86a" xmlns:ns3="275335f8-a7bf-464a-a9bf-af255c14e9cd" targetNamespace="http://schemas.microsoft.com/office/2006/metadata/properties" ma:root="true" ma:fieldsID="cef8b34c2d818efea3252a8168513aa4" ns2:_="" ns3:_="">
    <xsd:import namespace="01165d78-2ca3-42e9-9b69-5150ebbcd86a"/>
    <xsd:import namespace="275335f8-a7bf-464a-a9bf-af255c14e9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165d78-2ca3-42e9-9b69-5150ebbcd8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2163d40-10b5-4894-8b96-28cac00668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335f8-a7bf-464a-a9bf-af255c14e9c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166b305-0646-4c49-afa1-8e52fc7fedaa}" ma:internalName="TaxCatchAll" ma:showField="CatchAllData" ma:web="275335f8-a7bf-464a-a9bf-af255c14e9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AF3297-2BE9-46D2-8BFA-9747777B0D71}">
  <ds:schemaRefs>
    <ds:schemaRef ds:uri="http://schemas.microsoft.com/office/2006/metadata/properties"/>
    <ds:schemaRef ds:uri="http://schemas.microsoft.com/office/infopath/2007/PartnerControls"/>
    <ds:schemaRef ds:uri="275335f8-a7bf-464a-a9bf-af255c14e9cd"/>
    <ds:schemaRef ds:uri="01165d78-2ca3-42e9-9b69-5150ebbcd86a"/>
  </ds:schemaRefs>
</ds:datastoreItem>
</file>

<file path=customXml/itemProps2.xml><?xml version="1.0" encoding="utf-8"?>
<ds:datastoreItem xmlns:ds="http://schemas.openxmlformats.org/officeDocument/2006/customXml" ds:itemID="{71C6141B-5A1C-4FC2-B390-481D5A201D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3C0EEA-7DCB-4252-9203-C0C042FB95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165d78-2ca3-42e9-9b69-5150ebbcd86a"/>
    <ds:schemaRef ds:uri="275335f8-a7bf-464a-a9bf-af255c14e9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403</Words>
  <Application>Microsoft Office PowerPoint</Application>
  <PresentationFormat>Widescreen</PresentationFormat>
  <Paragraphs>79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Arial</vt:lpstr>
      <vt:lpstr>Section Theme</vt:lpstr>
      <vt:lpstr>Custom Design</vt:lpstr>
      <vt:lpstr>PowerPoint Presentation</vt:lpstr>
      <vt:lpstr>Belgium’s SciTech Diplomacy:  United in diversity</vt:lpstr>
      <vt:lpstr>Federal Scientific Policy</vt:lpstr>
      <vt:lpstr>Federal Scientific Policy</vt:lpstr>
      <vt:lpstr>Belgium explained</vt:lpstr>
      <vt:lpstr>Strategies and plans</vt:lpstr>
      <vt:lpstr>PowerPoint Presentation</vt:lpstr>
      <vt:lpstr>Strategies and plans</vt:lpstr>
      <vt:lpstr>PowerPoint Presentation</vt:lpstr>
      <vt:lpstr>PowerPoint Presentation</vt:lpstr>
      <vt:lpstr>Strategies and plans</vt:lpstr>
      <vt:lpstr>PowerPoint Presentation</vt:lpstr>
      <vt:lpstr>Strategies and plans</vt:lpstr>
      <vt:lpstr>PowerPoint Presentation</vt:lpstr>
      <vt:lpstr>Prioritized fields of STI in Belgium</vt:lpstr>
      <vt:lpstr>Industry defines SciTech Diplomacy</vt:lpstr>
      <vt:lpstr>Belgium’s coordination mechanisms</vt:lpstr>
      <vt:lpstr>Future outlook</vt:lpstr>
      <vt:lpstr>Future outlook</vt:lpstr>
      <vt:lpstr>Belgium’s SciTech Diplomacy: united in diversity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Nánási László András</dc:creator>
  <cp:lastModifiedBy>VANDEKERCKHOVE Maxim</cp:lastModifiedBy>
  <cp:revision>14</cp:revision>
  <dcterms:created xsi:type="dcterms:W3CDTF">2024-10-31T11:44:22Z</dcterms:created>
  <dcterms:modified xsi:type="dcterms:W3CDTF">2024-11-17T11:51:11Z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0x01010054ED849704F91A47A5C86D0E810C1B63</vt:lpwstr>
  </property>
  <property fmtid="{D5CDD505-2E9C-101B-9397-08002B2CF9AE}" pid="3" name="MediaServiceImageTags">
    <vt:lpwstr/>
  </property>
</Properties>
</file>