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Lst>
  <p:notesMasterIdLst>
    <p:notesMasterId r:id="rId20"/>
  </p:notesMasterIdLst>
  <p:handoutMasterIdLst>
    <p:handoutMasterId r:id="rId21"/>
  </p:handoutMasterIdLst>
  <p:sldIdLst>
    <p:sldId id="256" r:id="rId3"/>
    <p:sldId id="257" r:id="rId4"/>
    <p:sldId id="260" r:id="rId5"/>
    <p:sldId id="273" r:id="rId6"/>
    <p:sldId id="259" r:id="rId7"/>
    <p:sldId id="271" r:id="rId8"/>
    <p:sldId id="272" r:id="rId9"/>
    <p:sldId id="274" r:id="rId10"/>
    <p:sldId id="275" r:id="rId11"/>
    <p:sldId id="276" r:id="rId12"/>
    <p:sldId id="283" r:id="rId13"/>
    <p:sldId id="277" r:id="rId14"/>
    <p:sldId id="278" r:id="rId15"/>
    <p:sldId id="279" r:id="rId16"/>
    <p:sldId id="281" r:id="rId17"/>
    <p:sldId id="282" r:id="rId18"/>
    <p:sldId id="268" r:id="rId19"/>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5"/>
    <p:restoredTop sz="94715"/>
  </p:normalViewPr>
  <p:slideViewPr>
    <p:cSldViewPr snapToGrid="0">
      <p:cViewPr varScale="1">
        <p:scale>
          <a:sx n="104" d="100"/>
          <a:sy n="104" d="100"/>
        </p:scale>
        <p:origin x="972" y="96"/>
      </p:cViewPr>
      <p:guideLst/>
    </p:cSldViewPr>
  </p:slideViewPr>
  <p:notesTextViewPr>
    <p:cViewPr>
      <p:scale>
        <a:sx n="1" d="1"/>
        <a:sy n="1" d="1"/>
      </p:scale>
      <p:origin x="0" y="0"/>
    </p:cViewPr>
  </p:notesTextViewPr>
  <p:notesViewPr>
    <p:cSldViewPr snapToGrid="0">
      <p:cViewPr varScale="1">
        <p:scale>
          <a:sx n="163" d="100"/>
          <a:sy n="163" d="100"/>
        </p:scale>
        <p:origin x="256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98086B-F582-5FDF-CA9E-F422B2130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a:extLst>
              <a:ext uri="{FF2B5EF4-FFF2-40B4-BE49-F238E27FC236}">
                <a16:creationId xmlns:a16="http://schemas.microsoft.com/office/drawing/2014/main" id="{C6D4A648-197F-F187-C262-4ADE333CEC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E19336-2055-7846-9C5E-B5036589211E}" type="datetimeFigureOut">
              <a:rPr lang="en-HU" smtClean="0"/>
              <a:t>11/15/2024</a:t>
            </a:fld>
            <a:endParaRPr lang="en-HU"/>
          </a:p>
        </p:txBody>
      </p:sp>
      <p:sp>
        <p:nvSpPr>
          <p:cNvPr id="4" name="Footer Placeholder 3">
            <a:extLst>
              <a:ext uri="{FF2B5EF4-FFF2-40B4-BE49-F238E27FC236}">
                <a16:creationId xmlns:a16="http://schemas.microsoft.com/office/drawing/2014/main" id="{AD8F5DB0-FCD9-3E21-7999-D84E662270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5" name="Slide Number Placeholder 4">
            <a:extLst>
              <a:ext uri="{FF2B5EF4-FFF2-40B4-BE49-F238E27FC236}">
                <a16:creationId xmlns:a16="http://schemas.microsoft.com/office/drawing/2014/main" id="{0F8D13D1-9A6F-C489-6B67-ADB5D2CA3F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8D2E56-3731-2547-8743-87068CB9CCA3}" type="slidenum">
              <a:rPr lang="en-HU" smtClean="0"/>
              <a:t>‹nº›</a:t>
            </a:fld>
            <a:endParaRPr lang="en-HU"/>
          </a:p>
        </p:txBody>
      </p:sp>
    </p:spTree>
    <p:extLst>
      <p:ext uri="{BB962C8B-B14F-4D97-AF65-F5344CB8AC3E}">
        <p14:creationId xmlns:p14="http://schemas.microsoft.com/office/powerpoint/2010/main" val="264834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0FED8-C65A-4D15-BAF0-A7877934CE1E}" type="datetimeFigureOut">
              <a:rPr lang="pt-BR" smtClean="0"/>
              <a:t>15/11/2024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EA325-26AB-4BE9-BBB6-9BCF1F44E0CB}" type="slidenum">
              <a:rPr lang="pt-BR" smtClean="0"/>
              <a:t>‹nº›</a:t>
            </a:fld>
            <a:endParaRPr lang="pt-BR"/>
          </a:p>
        </p:txBody>
      </p:sp>
    </p:spTree>
    <p:extLst>
      <p:ext uri="{BB962C8B-B14F-4D97-AF65-F5344CB8AC3E}">
        <p14:creationId xmlns:p14="http://schemas.microsoft.com/office/powerpoint/2010/main" val="92384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01EA325-26AB-4BE9-BBB6-9BCF1F44E0CB}" type="slidenum">
              <a:rPr lang="pt-BR" smtClean="0"/>
              <a:t>3</a:t>
            </a:fld>
            <a:endParaRPr lang="pt-BR"/>
          </a:p>
        </p:txBody>
      </p:sp>
    </p:spTree>
    <p:extLst>
      <p:ext uri="{BB962C8B-B14F-4D97-AF65-F5344CB8AC3E}">
        <p14:creationId xmlns:p14="http://schemas.microsoft.com/office/powerpoint/2010/main" val="2417605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pic>
        <p:nvPicPr>
          <p:cNvPr id="18" name="Picture 17" descr="A black and white text on a black background&#10;&#10;Description automatically generated">
            <a:extLst>
              <a:ext uri="{FF2B5EF4-FFF2-40B4-BE49-F238E27FC236}">
                <a16:creationId xmlns:a16="http://schemas.microsoft.com/office/drawing/2014/main" id="{4993FA0B-79E7-D5FD-CDD9-FDC032ECB6A9}"/>
              </a:ext>
            </a:extLst>
          </p:cNvPr>
          <p:cNvPicPr>
            <a:picLocks noChangeAspect="1"/>
          </p:cNvPicPr>
          <p:nvPr userDrawn="1"/>
        </p:nvPicPr>
        <p:blipFill>
          <a:blip r:embed="rId3"/>
          <a:stretch>
            <a:fillRect/>
          </a:stretch>
        </p:blipFill>
        <p:spPr>
          <a:xfrm>
            <a:off x="1219010" y="1941339"/>
            <a:ext cx="5879954" cy="3407901"/>
          </a:xfrm>
          <a:prstGeom prst="rect">
            <a:avLst/>
          </a:prstGeom>
        </p:spPr>
      </p:pic>
    </p:spTree>
    <p:extLst>
      <p:ext uri="{BB962C8B-B14F-4D97-AF65-F5344CB8AC3E}">
        <p14:creationId xmlns:p14="http://schemas.microsoft.com/office/powerpoint/2010/main" val="18649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9332-938B-23CA-B1B3-86FCAC7F175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HU"/>
          </a:p>
        </p:txBody>
      </p:sp>
      <p:sp>
        <p:nvSpPr>
          <p:cNvPr id="3" name="Text Placeholder 2">
            <a:extLst>
              <a:ext uri="{FF2B5EF4-FFF2-40B4-BE49-F238E27FC236}">
                <a16:creationId xmlns:a16="http://schemas.microsoft.com/office/drawing/2014/main" id="{F1D420F1-43B2-9766-CB41-92B937CE93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7429C7-1942-C73E-3F19-9E5B6B417E12}"/>
              </a:ext>
            </a:extLst>
          </p:cNvPr>
          <p:cNvSpPr>
            <a:spLocks noGrp="1"/>
          </p:cNvSpPr>
          <p:nvPr>
            <p:ph sz="half" idx="2"/>
          </p:nvPr>
        </p:nvSpPr>
        <p:spPr>
          <a:xfrm>
            <a:off x="839788" y="2505075"/>
            <a:ext cx="5157787"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Text Placeholder 4">
            <a:extLst>
              <a:ext uri="{FF2B5EF4-FFF2-40B4-BE49-F238E27FC236}">
                <a16:creationId xmlns:a16="http://schemas.microsoft.com/office/drawing/2014/main" id="{51EF72DD-63CC-953F-ECD6-C2A64BFBE3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0E67C0-C452-38D8-D9A5-DEEB33673883}"/>
              </a:ext>
            </a:extLst>
          </p:cNvPr>
          <p:cNvSpPr>
            <a:spLocks noGrp="1"/>
          </p:cNvSpPr>
          <p:nvPr>
            <p:ph sz="quarter" idx="4"/>
          </p:nvPr>
        </p:nvSpPr>
        <p:spPr>
          <a:xfrm>
            <a:off x="6172200" y="2505075"/>
            <a:ext cx="5183188" cy="347510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F5FEE1A-EC8C-1AF4-4414-143E039CCCC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8" name="Picture 17">
            <a:extLst>
              <a:ext uri="{FF2B5EF4-FFF2-40B4-BE49-F238E27FC236}">
                <a16:creationId xmlns:a16="http://schemas.microsoft.com/office/drawing/2014/main" id="{595125AB-BC8E-71B8-FFF4-8A1F19C307C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9" name="Picture 18">
            <a:extLst>
              <a:ext uri="{FF2B5EF4-FFF2-40B4-BE49-F238E27FC236}">
                <a16:creationId xmlns:a16="http://schemas.microsoft.com/office/drawing/2014/main" id="{7306FD1E-4BBD-94DD-1FDE-D90E8A3DBD1C}"/>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0" name="Picture 19">
            <a:extLst>
              <a:ext uri="{FF2B5EF4-FFF2-40B4-BE49-F238E27FC236}">
                <a16:creationId xmlns:a16="http://schemas.microsoft.com/office/drawing/2014/main" id="{6F22A48F-BCCE-83A3-88B4-12F9CA61DD7C}"/>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1" name="Picture 20">
            <a:extLst>
              <a:ext uri="{FF2B5EF4-FFF2-40B4-BE49-F238E27FC236}">
                <a16:creationId xmlns:a16="http://schemas.microsoft.com/office/drawing/2014/main" id="{726BC31E-A61D-EB9B-0D50-B57BDAFFC56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2" name="Picture 21">
            <a:extLst>
              <a:ext uri="{FF2B5EF4-FFF2-40B4-BE49-F238E27FC236}">
                <a16:creationId xmlns:a16="http://schemas.microsoft.com/office/drawing/2014/main" id="{C4C0A594-2258-F825-7592-1CC1E6C6C4DA}"/>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3" name="Picture 22">
            <a:extLst>
              <a:ext uri="{FF2B5EF4-FFF2-40B4-BE49-F238E27FC236}">
                <a16:creationId xmlns:a16="http://schemas.microsoft.com/office/drawing/2014/main" id="{E6CE1C6B-27B7-A92A-2E5F-AA4E314716D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0034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007D-71F5-61C1-75C6-1F5CAA374DEC}"/>
              </a:ext>
            </a:extLst>
          </p:cNvPr>
          <p:cNvSpPr>
            <a:spLocks noGrp="1"/>
          </p:cNvSpPr>
          <p:nvPr>
            <p:ph type="title"/>
          </p:nvPr>
        </p:nvSpPr>
        <p:spPr>
          <a:xfrm>
            <a:off x="839788" y="987424"/>
            <a:ext cx="3932237" cy="1243310"/>
          </a:xfrm>
          <a:prstGeom prst="rect">
            <a:avLst/>
          </a:prstGeom>
        </p:spPr>
        <p:txBody>
          <a:bodyPr anchor="t" anchorCtr="0"/>
          <a:lstStyle>
            <a:lvl1pPr fontAlgn="t">
              <a:defRPr sz="3200"/>
            </a:lvl1pPr>
          </a:lstStyle>
          <a:p>
            <a:r>
              <a:rPr lang="en-GB" dirty="0"/>
              <a:t>Click to edit Master title style</a:t>
            </a:r>
            <a:endParaRPr lang="en-HU" dirty="0"/>
          </a:p>
        </p:txBody>
      </p:sp>
      <p:sp>
        <p:nvSpPr>
          <p:cNvPr id="3" name="Content Placeholder 2">
            <a:extLst>
              <a:ext uri="{FF2B5EF4-FFF2-40B4-BE49-F238E27FC236}">
                <a16:creationId xmlns:a16="http://schemas.microsoft.com/office/drawing/2014/main" id="{5EFFC4F1-8DEE-215F-6627-39F78A6835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Text Placeholder 3">
            <a:extLst>
              <a:ext uri="{FF2B5EF4-FFF2-40B4-BE49-F238E27FC236}">
                <a16:creationId xmlns:a16="http://schemas.microsoft.com/office/drawing/2014/main" id="{EBE5CE17-4476-1456-0F08-BF5B7554E0B5}"/>
              </a:ext>
            </a:extLst>
          </p:cNvPr>
          <p:cNvSpPr>
            <a:spLocks noGrp="1"/>
          </p:cNvSpPr>
          <p:nvPr>
            <p:ph type="body" sz="half" idx="2"/>
          </p:nvPr>
        </p:nvSpPr>
        <p:spPr>
          <a:xfrm>
            <a:off x="839788" y="2230734"/>
            <a:ext cx="3932237" cy="36382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9" name="Picture 8">
            <a:extLst>
              <a:ext uri="{FF2B5EF4-FFF2-40B4-BE49-F238E27FC236}">
                <a16:creationId xmlns:a16="http://schemas.microsoft.com/office/drawing/2014/main" id="{BE63CFB4-59D8-4139-D48B-D2BFC011B3AD}"/>
              </a:ext>
            </a:extLst>
          </p:cNvPr>
          <p:cNvPicPr>
            <a:picLocks noChangeAspect="1"/>
          </p:cNvPicPr>
          <p:nvPr userDrawn="1"/>
        </p:nvPicPr>
        <p:blipFill>
          <a:blip r:embed="rId2">
            <a:alphaModFix amt="70000"/>
          </a:blip>
          <a:srcRect/>
          <a:stretch/>
        </p:blipFill>
        <p:spPr>
          <a:xfrm>
            <a:off x="8752719" y="6319374"/>
            <a:ext cx="816092" cy="289040"/>
          </a:xfrm>
          <a:prstGeom prst="rect">
            <a:avLst/>
          </a:prstGeom>
        </p:spPr>
      </p:pic>
      <p:pic>
        <p:nvPicPr>
          <p:cNvPr id="10" name="Picture 9">
            <a:extLst>
              <a:ext uri="{FF2B5EF4-FFF2-40B4-BE49-F238E27FC236}">
                <a16:creationId xmlns:a16="http://schemas.microsoft.com/office/drawing/2014/main" id="{9700C60C-E61D-FB60-2388-F6060A6EA3F0}"/>
              </a:ext>
            </a:extLst>
          </p:cNvPr>
          <p:cNvPicPr>
            <a:picLocks noChangeAspect="1"/>
          </p:cNvPicPr>
          <p:nvPr userDrawn="1"/>
        </p:nvPicPr>
        <p:blipFill>
          <a:blip r:embed="rId3">
            <a:alphaModFix amt="70000"/>
          </a:blip>
          <a:srcRect/>
          <a:stretch/>
        </p:blipFill>
        <p:spPr>
          <a:xfrm>
            <a:off x="10446252" y="6355446"/>
            <a:ext cx="528482" cy="263532"/>
          </a:xfrm>
          <a:prstGeom prst="rect">
            <a:avLst/>
          </a:prstGeom>
        </p:spPr>
      </p:pic>
      <p:pic>
        <p:nvPicPr>
          <p:cNvPr id="11" name="Picture 10">
            <a:extLst>
              <a:ext uri="{FF2B5EF4-FFF2-40B4-BE49-F238E27FC236}">
                <a16:creationId xmlns:a16="http://schemas.microsoft.com/office/drawing/2014/main" id="{DF1CCDF7-F7E4-4EA9-3EDC-F7C1A7CFE7F9}"/>
              </a:ext>
            </a:extLst>
          </p:cNvPr>
          <p:cNvPicPr>
            <a:picLocks noChangeAspect="1"/>
          </p:cNvPicPr>
          <p:nvPr userDrawn="1"/>
        </p:nvPicPr>
        <p:blipFill>
          <a:blip r:embed="rId4">
            <a:alphaModFix amt="70000"/>
          </a:blip>
          <a:srcRect/>
          <a:stretch/>
        </p:blipFill>
        <p:spPr>
          <a:xfrm>
            <a:off x="7896613" y="6382878"/>
            <a:ext cx="640159" cy="162032"/>
          </a:xfrm>
          <a:prstGeom prst="rect">
            <a:avLst/>
          </a:prstGeom>
        </p:spPr>
      </p:pic>
      <p:pic>
        <p:nvPicPr>
          <p:cNvPr id="12" name="Picture 11">
            <a:extLst>
              <a:ext uri="{FF2B5EF4-FFF2-40B4-BE49-F238E27FC236}">
                <a16:creationId xmlns:a16="http://schemas.microsoft.com/office/drawing/2014/main" id="{15C04AAC-F880-BB54-C66D-6FDA6D9E13A5}"/>
              </a:ext>
            </a:extLst>
          </p:cNvPr>
          <p:cNvPicPr>
            <a:picLocks noChangeAspect="1"/>
          </p:cNvPicPr>
          <p:nvPr userDrawn="1"/>
        </p:nvPicPr>
        <p:blipFill>
          <a:blip r:embed="rId5">
            <a:alphaModFix amt="70000"/>
          </a:blip>
          <a:srcRect/>
          <a:stretch/>
        </p:blipFill>
        <p:spPr>
          <a:xfrm>
            <a:off x="9784758" y="6352862"/>
            <a:ext cx="408970" cy="185489"/>
          </a:xfrm>
          <a:prstGeom prst="rect">
            <a:avLst/>
          </a:prstGeom>
        </p:spPr>
      </p:pic>
      <p:pic>
        <p:nvPicPr>
          <p:cNvPr id="13" name="Picture 12">
            <a:extLst>
              <a:ext uri="{FF2B5EF4-FFF2-40B4-BE49-F238E27FC236}">
                <a16:creationId xmlns:a16="http://schemas.microsoft.com/office/drawing/2014/main" id="{DB231BBA-3DBE-86F9-BED3-89102176C678}"/>
              </a:ext>
            </a:extLst>
          </p:cNvPr>
          <p:cNvPicPr>
            <a:picLocks noChangeAspect="1"/>
          </p:cNvPicPr>
          <p:nvPr userDrawn="1"/>
        </p:nvPicPr>
        <p:blipFill>
          <a:blip r:embed="rId6">
            <a:alphaModFix amt="70000"/>
          </a:blip>
          <a:srcRect/>
          <a:stretch/>
        </p:blipFill>
        <p:spPr>
          <a:xfrm>
            <a:off x="6911655" y="6382878"/>
            <a:ext cx="769011" cy="162032"/>
          </a:xfrm>
          <a:prstGeom prst="rect">
            <a:avLst/>
          </a:prstGeom>
        </p:spPr>
      </p:pic>
      <p:pic>
        <p:nvPicPr>
          <p:cNvPr id="14" name="Picture 13">
            <a:extLst>
              <a:ext uri="{FF2B5EF4-FFF2-40B4-BE49-F238E27FC236}">
                <a16:creationId xmlns:a16="http://schemas.microsoft.com/office/drawing/2014/main" id="{BC1E4542-ACE4-9AD0-3E86-0B684CB73A71}"/>
              </a:ext>
            </a:extLst>
          </p:cNvPr>
          <p:cNvPicPr>
            <a:picLocks noChangeAspect="1"/>
          </p:cNvPicPr>
          <p:nvPr userDrawn="1"/>
        </p:nvPicPr>
        <p:blipFill>
          <a:blip r:embed="rId7">
            <a:alphaModFix amt="70000"/>
          </a:blip>
          <a:srcRect/>
          <a:stretch/>
        </p:blipFill>
        <p:spPr>
          <a:xfrm>
            <a:off x="11211148" y="6343047"/>
            <a:ext cx="525497" cy="25998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12EA013-EFDC-F506-23BC-4721383C9A44}"/>
              </a:ext>
            </a:extLst>
          </p:cNvPr>
          <p:cNvPicPr>
            <a:picLocks noChangeAspect="1"/>
          </p:cNvPicPr>
          <p:nvPr userDrawn="1"/>
        </p:nvPicPr>
        <p:blipFill>
          <a:blip r:embed="rId8">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72711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sp>
        <p:nvSpPr>
          <p:cNvPr id="8" name="Content Placeholder 2">
            <a:extLst>
              <a:ext uri="{FF2B5EF4-FFF2-40B4-BE49-F238E27FC236}">
                <a16:creationId xmlns:a16="http://schemas.microsoft.com/office/drawing/2014/main" id="{082B4DA3-1338-675B-2D77-2175F2F24EE2}"/>
              </a:ext>
            </a:extLst>
          </p:cNvPr>
          <p:cNvSpPr>
            <a:spLocks noGrp="1"/>
          </p:cNvSpPr>
          <p:nvPr>
            <p:ph idx="13" hasCustomPrompt="1"/>
          </p:nvPr>
        </p:nvSpPr>
        <p:spPr>
          <a:xfrm>
            <a:off x="83820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3" name="Content Placeholder 2">
            <a:extLst>
              <a:ext uri="{FF2B5EF4-FFF2-40B4-BE49-F238E27FC236}">
                <a16:creationId xmlns:a16="http://schemas.microsoft.com/office/drawing/2014/main" id="{F470AD1D-7D0B-0A4C-0C2C-78D5162BF826}"/>
              </a:ext>
            </a:extLst>
          </p:cNvPr>
          <p:cNvSpPr>
            <a:spLocks noGrp="1"/>
          </p:cNvSpPr>
          <p:nvPr>
            <p:ph idx="14" hasCustomPrompt="1"/>
          </p:nvPr>
        </p:nvSpPr>
        <p:spPr>
          <a:xfrm>
            <a:off x="199644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4" name="Content Placeholder 2">
            <a:extLst>
              <a:ext uri="{FF2B5EF4-FFF2-40B4-BE49-F238E27FC236}">
                <a16:creationId xmlns:a16="http://schemas.microsoft.com/office/drawing/2014/main" id="{CA96CDCC-9F7E-1EDD-F671-6483005787A6}"/>
              </a:ext>
            </a:extLst>
          </p:cNvPr>
          <p:cNvSpPr>
            <a:spLocks noGrp="1"/>
          </p:cNvSpPr>
          <p:nvPr>
            <p:ph idx="15" hasCustomPrompt="1"/>
          </p:nvPr>
        </p:nvSpPr>
        <p:spPr>
          <a:xfrm>
            <a:off x="3154680"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sp>
        <p:nvSpPr>
          <p:cNvPr id="15" name="Content Placeholder 2">
            <a:extLst>
              <a:ext uri="{FF2B5EF4-FFF2-40B4-BE49-F238E27FC236}">
                <a16:creationId xmlns:a16="http://schemas.microsoft.com/office/drawing/2014/main" id="{8E4CD4F8-2D13-A603-AF06-F388DC7163D4}"/>
              </a:ext>
            </a:extLst>
          </p:cNvPr>
          <p:cNvSpPr>
            <a:spLocks noGrp="1"/>
          </p:cNvSpPr>
          <p:nvPr>
            <p:ph idx="16" hasCustomPrompt="1"/>
          </p:nvPr>
        </p:nvSpPr>
        <p:spPr>
          <a:xfrm>
            <a:off x="4297746" y="5722909"/>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put logo</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088388"/>
            <a:ext cx="2390284" cy="510565"/>
          </a:xfrm>
          <a:prstGeom prst="rect">
            <a:avLst/>
          </a:prstGeom>
        </p:spPr>
      </p:pic>
    </p:spTree>
    <p:extLst>
      <p:ext uri="{BB962C8B-B14F-4D97-AF65-F5344CB8AC3E}">
        <p14:creationId xmlns:p14="http://schemas.microsoft.com/office/powerpoint/2010/main" val="100868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hasCustomPrompt="1"/>
          </p:nvPr>
        </p:nvSpPr>
        <p:spPr>
          <a:xfrm>
            <a:off x="838200" y="2825552"/>
            <a:ext cx="10515600" cy="713867"/>
          </a:xfrm>
          <a:prstGeom prst="rect">
            <a:avLst/>
          </a:prstGeom>
        </p:spPr>
        <p:txBody>
          <a:bodyPr/>
          <a:lstStyle>
            <a:lvl1pPr>
              <a:defRPr b="1" i="0" baseline="0"/>
            </a:lvl1pPr>
          </a:lstStyle>
          <a:p>
            <a:r>
              <a:rPr lang="en-GB" dirty="0"/>
              <a:t>Click to edit section title</a:t>
            </a:r>
            <a:endParaRPr lang="en-HU" dirty="0"/>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3675514"/>
            <a:ext cx="10515600" cy="80858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18542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Them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30489-2087-6512-1A22-135B46524CA6}"/>
              </a:ext>
            </a:extLst>
          </p:cNvPr>
          <p:cNvSpPr>
            <a:spLocks noGrp="1"/>
          </p:cNvSpPr>
          <p:nvPr>
            <p:ph idx="1" hasCustomPrompt="1"/>
          </p:nvPr>
        </p:nvSpPr>
        <p:spPr>
          <a:xfrm>
            <a:off x="838200" y="2349662"/>
            <a:ext cx="10515600" cy="21344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subtitle text style</a:t>
            </a:r>
          </a:p>
        </p:txBody>
      </p:sp>
      <p:pic>
        <p:nvPicPr>
          <p:cNvPr id="16" name="Picture 15" descr="A black background with white text&#10;&#10;Description automatically generated">
            <a:extLst>
              <a:ext uri="{FF2B5EF4-FFF2-40B4-BE49-F238E27FC236}">
                <a16:creationId xmlns:a16="http://schemas.microsoft.com/office/drawing/2014/main" id="{406FA47B-CA89-5514-E82E-AFEF51FCE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4020" y="6179828"/>
            <a:ext cx="2390284" cy="510565"/>
          </a:xfrm>
          <a:prstGeom prst="rect">
            <a:avLst/>
          </a:prstGeom>
        </p:spPr>
      </p:pic>
      <p:pic>
        <p:nvPicPr>
          <p:cNvPr id="5" name="Picture 4" descr="A black and white logo&#10;&#10;Description automatically generated">
            <a:extLst>
              <a:ext uri="{FF2B5EF4-FFF2-40B4-BE49-F238E27FC236}">
                <a16:creationId xmlns:a16="http://schemas.microsoft.com/office/drawing/2014/main" id="{98A09D55-86C3-55FE-6995-2196E8FA07FF}"/>
              </a:ext>
            </a:extLst>
          </p:cNvPr>
          <p:cNvPicPr>
            <a:picLocks noChangeAspect="1"/>
          </p:cNvPicPr>
          <p:nvPr userDrawn="1"/>
        </p:nvPicPr>
        <p:blipFill>
          <a:blip r:embed="rId3"/>
          <a:stretch>
            <a:fillRect/>
          </a:stretch>
        </p:blipFill>
        <p:spPr>
          <a:xfrm>
            <a:off x="3245815" y="6219131"/>
            <a:ext cx="1169245" cy="4141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5EE3C509-7259-CE8B-443E-22FCB0CD16A6}"/>
              </a:ext>
            </a:extLst>
          </p:cNvPr>
          <p:cNvPicPr>
            <a:picLocks noChangeAspect="1"/>
          </p:cNvPicPr>
          <p:nvPr userDrawn="1"/>
        </p:nvPicPr>
        <p:blipFill>
          <a:blip r:embed="rId4"/>
          <a:stretch>
            <a:fillRect/>
          </a:stretch>
        </p:blipFill>
        <p:spPr>
          <a:xfrm>
            <a:off x="5249417" y="6181070"/>
            <a:ext cx="943711" cy="49834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903E319D-866A-6BE4-308B-8338FC0BB9EE}"/>
              </a:ext>
            </a:extLst>
          </p:cNvPr>
          <p:cNvPicPr>
            <a:picLocks noChangeAspect="1"/>
          </p:cNvPicPr>
          <p:nvPr userDrawn="1"/>
        </p:nvPicPr>
        <p:blipFill>
          <a:blip r:embed="rId5"/>
          <a:stretch>
            <a:fillRect/>
          </a:stretch>
        </p:blipFill>
        <p:spPr>
          <a:xfrm>
            <a:off x="2126423" y="6282366"/>
            <a:ext cx="917182" cy="232149"/>
          </a:xfrm>
          <a:prstGeom prst="rect">
            <a:avLst/>
          </a:prstGeom>
        </p:spPr>
      </p:pic>
      <p:pic>
        <p:nvPicPr>
          <p:cNvPr id="20" name="Picture 19" descr="A white letter on a black background&#10;&#10;Description automatically generated">
            <a:extLst>
              <a:ext uri="{FF2B5EF4-FFF2-40B4-BE49-F238E27FC236}">
                <a16:creationId xmlns:a16="http://schemas.microsoft.com/office/drawing/2014/main" id="{E4EDCCC8-C7F2-D6E5-AA76-AF922E1D9008}"/>
              </a:ext>
            </a:extLst>
          </p:cNvPr>
          <p:cNvPicPr>
            <a:picLocks noChangeAspect="1"/>
          </p:cNvPicPr>
          <p:nvPr userDrawn="1"/>
        </p:nvPicPr>
        <p:blipFill>
          <a:blip r:embed="rId6"/>
          <a:stretch>
            <a:fillRect/>
          </a:stretch>
        </p:blipFill>
        <p:spPr>
          <a:xfrm>
            <a:off x="4516405" y="6248758"/>
            <a:ext cx="585947" cy="26575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3ED8E60F-6FEB-D6BC-04E3-3934EFEF9B1D}"/>
              </a:ext>
            </a:extLst>
          </p:cNvPr>
          <p:cNvPicPr>
            <a:picLocks noChangeAspect="1"/>
          </p:cNvPicPr>
          <p:nvPr userDrawn="1"/>
        </p:nvPicPr>
        <p:blipFill>
          <a:blip r:embed="rId7"/>
          <a:stretch>
            <a:fillRect/>
          </a:stretch>
        </p:blipFill>
        <p:spPr>
          <a:xfrm>
            <a:off x="858999" y="6282366"/>
            <a:ext cx="1101790" cy="232150"/>
          </a:xfrm>
          <a:prstGeom prst="rect">
            <a:avLst/>
          </a:prstGeom>
        </p:spPr>
      </p:pic>
      <p:pic>
        <p:nvPicPr>
          <p:cNvPr id="24" name="Picture 23" descr="A black and white sign with white text&#10;&#10;Description automatically generated">
            <a:extLst>
              <a:ext uri="{FF2B5EF4-FFF2-40B4-BE49-F238E27FC236}">
                <a16:creationId xmlns:a16="http://schemas.microsoft.com/office/drawing/2014/main" id="{16C48849-CD9B-EB42-0046-F587D9454FA0}"/>
              </a:ext>
            </a:extLst>
          </p:cNvPr>
          <p:cNvPicPr>
            <a:picLocks noChangeAspect="1"/>
          </p:cNvPicPr>
          <p:nvPr userDrawn="1"/>
        </p:nvPicPr>
        <p:blipFill>
          <a:blip r:embed="rId8"/>
          <a:stretch>
            <a:fillRect/>
          </a:stretch>
        </p:blipFill>
        <p:spPr>
          <a:xfrm>
            <a:off x="6329450" y="6260762"/>
            <a:ext cx="752899" cy="372487"/>
          </a:xfrm>
          <a:prstGeom prst="rect">
            <a:avLst/>
          </a:prstGeom>
        </p:spPr>
      </p:pic>
    </p:spTree>
    <p:extLst>
      <p:ext uri="{BB962C8B-B14F-4D97-AF65-F5344CB8AC3E}">
        <p14:creationId xmlns:p14="http://schemas.microsoft.com/office/powerpoint/2010/main" val="27291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1122363"/>
            <a:ext cx="10515600" cy="2387600"/>
          </a:xfrm>
          <a:prstGeom prst="rect">
            <a:avLst/>
          </a:prstGeom>
        </p:spPr>
        <p:txBody>
          <a:bodyPr anchor="b"/>
          <a:lstStyle>
            <a:lvl1pPr algn="ctr">
              <a:defRPr sz="50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5152" y="3586227"/>
            <a:ext cx="10515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BF86417-6BFF-B6B6-CB0D-5E41EBCB9F6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154613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47344" y="820611"/>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hasCustomPrompt="1"/>
          </p:nvPr>
        </p:nvSpPr>
        <p:spPr>
          <a:xfrm>
            <a:off x="838200" y="1764792"/>
            <a:ext cx="10515600" cy="349300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 style</a:t>
            </a:r>
            <a:endParaRPr lang="en-HU" dirty="0"/>
          </a:p>
        </p:txBody>
      </p:sp>
      <p:sp>
        <p:nvSpPr>
          <p:cNvPr id="8" name="Content Placeholder 2">
            <a:extLst>
              <a:ext uri="{FF2B5EF4-FFF2-40B4-BE49-F238E27FC236}">
                <a16:creationId xmlns:a16="http://schemas.microsoft.com/office/drawing/2014/main" id="{B2913413-02B8-6BFD-BAD9-72EDB32ADEA1}"/>
              </a:ext>
            </a:extLst>
          </p:cNvPr>
          <p:cNvSpPr>
            <a:spLocks noGrp="1"/>
          </p:cNvSpPr>
          <p:nvPr>
            <p:ph idx="13" hasCustomPrompt="1"/>
          </p:nvPr>
        </p:nvSpPr>
        <p:spPr>
          <a:xfrm>
            <a:off x="733348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9" name="Content Placeholder 2">
            <a:extLst>
              <a:ext uri="{FF2B5EF4-FFF2-40B4-BE49-F238E27FC236}">
                <a16:creationId xmlns:a16="http://schemas.microsoft.com/office/drawing/2014/main" id="{5F52661C-81C8-BCAB-D703-370AACEA63E2}"/>
              </a:ext>
            </a:extLst>
          </p:cNvPr>
          <p:cNvSpPr>
            <a:spLocks noGrp="1"/>
          </p:cNvSpPr>
          <p:nvPr>
            <p:ph idx="14" hasCustomPrompt="1"/>
          </p:nvPr>
        </p:nvSpPr>
        <p:spPr>
          <a:xfrm>
            <a:off x="849172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0" name="Content Placeholder 2">
            <a:extLst>
              <a:ext uri="{FF2B5EF4-FFF2-40B4-BE49-F238E27FC236}">
                <a16:creationId xmlns:a16="http://schemas.microsoft.com/office/drawing/2014/main" id="{AC7D9BC6-E802-35DD-72FA-8D82653171D5}"/>
              </a:ext>
            </a:extLst>
          </p:cNvPr>
          <p:cNvSpPr>
            <a:spLocks noGrp="1"/>
          </p:cNvSpPr>
          <p:nvPr>
            <p:ph idx="15" hasCustomPrompt="1"/>
          </p:nvPr>
        </p:nvSpPr>
        <p:spPr>
          <a:xfrm>
            <a:off x="964996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sp>
        <p:nvSpPr>
          <p:cNvPr id="11" name="Content Placeholder 2">
            <a:extLst>
              <a:ext uri="{FF2B5EF4-FFF2-40B4-BE49-F238E27FC236}">
                <a16:creationId xmlns:a16="http://schemas.microsoft.com/office/drawing/2014/main" id="{32689276-02A0-5124-9AB1-959F6F4AACB1}"/>
              </a:ext>
            </a:extLst>
          </p:cNvPr>
          <p:cNvSpPr>
            <a:spLocks noGrp="1"/>
          </p:cNvSpPr>
          <p:nvPr>
            <p:ph idx="16" hasCustomPrompt="1"/>
          </p:nvPr>
        </p:nvSpPr>
        <p:spPr>
          <a:xfrm>
            <a:off x="10808208" y="5756274"/>
            <a:ext cx="1027176" cy="876044"/>
          </a:xfrm>
          <a:prstGeom prst="rect">
            <a:avLst/>
          </a:prstGeom>
        </p:spPr>
        <p:txBody>
          <a:bodyPr/>
          <a:lstStyle>
            <a:lvl1pPr marL="0" indent="0">
              <a:buFontTx/>
              <a:buNone/>
              <a:defRPr sz="12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logo</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3C4C206-E686-3BCB-76E6-4C7A067BCB3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spTree>
    <p:extLst>
      <p:ext uri="{BB962C8B-B14F-4D97-AF65-F5344CB8AC3E}">
        <p14:creationId xmlns:p14="http://schemas.microsoft.com/office/powerpoint/2010/main" val="3398956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F339-3BAC-965A-E810-7CA8F87F8170}"/>
              </a:ext>
            </a:extLst>
          </p:cNvPr>
          <p:cNvSpPr>
            <a:spLocks noGrp="1"/>
          </p:cNvSpPr>
          <p:nvPr>
            <p:ph type="ctrTitle"/>
          </p:nvPr>
        </p:nvSpPr>
        <p:spPr>
          <a:xfrm>
            <a:off x="838200" y="793179"/>
            <a:ext cx="10515600" cy="944181"/>
          </a:xfrm>
          <a:prstGeom prst="rect">
            <a:avLst/>
          </a:prstGeom>
        </p:spPr>
        <p:txBody>
          <a:bodyPr anchor="t" anchorCtr="0"/>
          <a:lstStyle>
            <a:lvl1pPr algn="l">
              <a:defRPr sz="4500" baseline="0"/>
            </a:lvl1pPr>
          </a:lstStyle>
          <a:p>
            <a:r>
              <a:rPr lang="en-GB" dirty="0"/>
              <a:t>Click to edit Master title style</a:t>
            </a:r>
            <a:endParaRPr lang="en-HU" dirty="0"/>
          </a:p>
        </p:txBody>
      </p:sp>
      <p:sp>
        <p:nvSpPr>
          <p:cNvPr id="3" name="Subtitle 2">
            <a:extLst>
              <a:ext uri="{FF2B5EF4-FFF2-40B4-BE49-F238E27FC236}">
                <a16:creationId xmlns:a16="http://schemas.microsoft.com/office/drawing/2014/main" id="{AC4A37D1-4448-83E1-BB7F-D1D262DE9462}"/>
              </a:ext>
            </a:extLst>
          </p:cNvPr>
          <p:cNvSpPr>
            <a:spLocks noGrp="1"/>
          </p:cNvSpPr>
          <p:nvPr>
            <p:ph type="subTitle" idx="1"/>
          </p:nvPr>
        </p:nvSpPr>
        <p:spPr>
          <a:xfrm>
            <a:off x="838200" y="1737360"/>
            <a:ext cx="10515600" cy="424281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HU" dirty="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ACB6A6C-CEB9-EC25-7D8B-AC63A9435FF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7" name="Picture 16">
            <a:extLst>
              <a:ext uri="{FF2B5EF4-FFF2-40B4-BE49-F238E27FC236}">
                <a16:creationId xmlns:a16="http://schemas.microsoft.com/office/drawing/2014/main" id="{B7E3F387-E0A8-32E5-364D-16AB7EB63192}"/>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8" name="Picture 17">
            <a:extLst>
              <a:ext uri="{FF2B5EF4-FFF2-40B4-BE49-F238E27FC236}">
                <a16:creationId xmlns:a16="http://schemas.microsoft.com/office/drawing/2014/main" id="{C4AEB169-F935-B7D4-56B4-DE364854E020}"/>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9" name="Picture 18">
            <a:extLst>
              <a:ext uri="{FF2B5EF4-FFF2-40B4-BE49-F238E27FC236}">
                <a16:creationId xmlns:a16="http://schemas.microsoft.com/office/drawing/2014/main" id="{54A37136-B1B7-D919-1D96-9480AC534E5D}"/>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0" name="Picture 19">
            <a:extLst>
              <a:ext uri="{FF2B5EF4-FFF2-40B4-BE49-F238E27FC236}">
                <a16:creationId xmlns:a16="http://schemas.microsoft.com/office/drawing/2014/main" id="{2D092408-EE7C-17A8-99B5-12692240F22C}"/>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1" name="Picture 20">
            <a:extLst>
              <a:ext uri="{FF2B5EF4-FFF2-40B4-BE49-F238E27FC236}">
                <a16:creationId xmlns:a16="http://schemas.microsoft.com/office/drawing/2014/main" id="{C55111BE-FB2D-3C70-1A70-CF5F22B382AE}"/>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2" name="Picture 21">
            <a:extLst>
              <a:ext uri="{FF2B5EF4-FFF2-40B4-BE49-F238E27FC236}">
                <a16:creationId xmlns:a16="http://schemas.microsoft.com/office/drawing/2014/main" id="{4E5A4ECE-B604-C4C1-7F79-63CBE90FC59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138850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74F6-984E-6DC3-4061-ABBDF503B4E0}"/>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51830489-2087-6512-1A22-135B46524CA6}"/>
              </a:ext>
            </a:extLst>
          </p:cNvPr>
          <p:cNvSpPr>
            <a:spLocks noGrp="1"/>
          </p:cNvSpPr>
          <p:nvPr>
            <p:ph idx="1"/>
          </p:nvPr>
        </p:nvSpPr>
        <p:spPr>
          <a:xfrm>
            <a:off x="838200" y="1825625"/>
            <a:ext cx="10515600" cy="375045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HU" dirty="0"/>
          </a:p>
        </p:txBody>
      </p:sp>
      <p:sp>
        <p:nvSpPr>
          <p:cNvPr id="5" name="Footer Placeholder 4">
            <a:extLst>
              <a:ext uri="{FF2B5EF4-FFF2-40B4-BE49-F238E27FC236}">
                <a16:creationId xmlns:a16="http://schemas.microsoft.com/office/drawing/2014/main" id="{90E0C71C-410C-09C7-3757-AEC921CA6B36}"/>
              </a:ext>
            </a:extLst>
          </p:cNvPr>
          <p:cNvSpPr>
            <a:spLocks noGrp="1"/>
          </p:cNvSpPr>
          <p:nvPr>
            <p:ph type="ftr" sz="quarter" idx="11"/>
          </p:nvPr>
        </p:nvSpPr>
        <p:spPr>
          <a:xfrm>
            <a:off x="838200" y="5765163"/>
            <a:ext cx="10515600" cy="365125"/>
          </a:xfrm>
          <a:prstGeom prst="rect">
            <a:avLst/>
          </a:prstGeom>
        </p:spPr>
        <p:txBody>
          <a:bodyPr/>
          <a:lstStyle/>
          <a:p>
            <a:endParaRPr lang="en-HU" dirty="0"/>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F6EDB719-F163-4350-FFB9-3069854DAC9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22" name="Picture 21">
            <a:extLst>
              <a:ext uri="{FF2B5EF4-FFF2-40B4-BE49-F238E27FC236}">
                <a16:creationId xmlns:a16="http://schemas.microsoft.com/office/drawing/2014/main" id="{8E6EE84F-90E3-4ACB-7309-E5685BEFF1FB}"/>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23" name="Picture 22">
            <a:extLst>
              <a:ext uri="{FF2B5EF4-FFF2-40B4-BE49-F238E27FC236}">
                <a16:creationId xmlns:a16="http://schemas.microsoft.com/office/drawing/2014/main" id="{20F987EC-8C53-CB2E-B978-2D0E83232E39}"/>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24" name="Picture 23">
            <a:extLst>
              <a:ext uri="{FF2B5EF4-FFF2-40B4-BE49-F238E27FC236}">
                <a16:creationId xmlns:a16="http://schemas.microsoft.com/office/drawing/2014/main" id="{5836C96A-638F-EE39-3B7F-D79054570DBA}"/>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25" name="Picture 24">
            <a:extLst>
              <a:ext uri="{FF2B5EF4-FFF2-40B4-BE49-F238E27FC236}">
                <a16:creationId xmlns:a16="http://schemas.microsoft.com/office/drawing/2014/main" id="{816840B6-307C-9767-61B8-E1F906356BF1}"/>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6" name="Picture 25">
            <a:extLst>
              <a:ext uri="{FF2B5EF4-FFF2-40B4-BE49-F238E27FC236}">
                <a16:creationId xmlns:a16="http://schemas.microsoft.com/office/drawing/2014/main" id="{D0D3D74F-C6CA-050C-CCE6-3F6937086FA1}"/>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7" name="Picture 26">
            <a:extLst>
              <a:ext uri="{FF2B5EF4-FFF2-40B4-BE49-F238E27FC236}">
                <a16:creationId xmlns:a16="http://schemas.microsoft.com/office/drawing/2014/main" id="{9634BD1E-429D-2DF5-64DD-302924C95822}"/>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399756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DAD-F2DE-68CB-9575-1C2E9CFAC111}"/>
              </a:ext>
            </a:extLst>
          </p:cNvPr>
          <p:cNvSpPr>
            <a:spLocks noGrp="1"/>
          </p:cNvSpPr>
          <p:nvPr>
            <p:ph type="title"/>
          </p:nvPr>
        </p:nvSpPr>
        <p:spPr>
          <a:xfrm>
            <a:off x="838200" y="365125"/>
            <a:ext cx="7946268" cy="1325563"/>
          </a:xfrm>
          <a:prstGeom prst="rect">
            <a:avLst/>
          </a:prstGeom>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A1C20D75-6847-35BA-18A6-984BE0A4261C}"/>
              </a:ext>
            </a:extLst>
          </p:cNvPr>
          <p:cNvSpPr>
            <a:spLocks noGrp="1"/>
          </p:cNvSpPr>
          <p:nvPr>
            <p:ph sz="half" idx="1"/>
          </p:nvPr>
        </p:nvSpPr>
        <p:spPr>
          <a:xfrm>
            <a:off x="838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Content Placeholder 3">
            <a:extLst>
              <a:ext uri="{FF2B5EF4-FFF2-40B4-BE49-F238E27FC236}">
                <a16:creationId xmlns:a16="http://schemas.microsoft.com/office/drawing/2014/main" id="{FD3A0011-88AC-7FF0-5A44-F27F49B7A0F8}"/>
              </a:ext>
            </a:extLst>
          </p:cNvPr>
          <p:cNvSpPr>
            <a:spLocks noGrp="1"/>
          </p:cNvSpPr>
          <p:nvPr>
            <p:ph sz="half" idx="2"/>
          </p:nvPr>
        </p:nvSpPr>
        <p:spPr>
          <a:xfrm>
            <a:off x="6172200" y="1825625"/>
            <a:ext cx="5181600" cy="40173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A656B81E-029F-17E3-A8B3-CB6B5A4C490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292608" y="6194296"/>
            <a:ext cx="2609651" cy="557421"/>
          </a:xfrm>
          <a:prstGeom prst="rect">
            <a:avLst/>
          </a:prstGeom>
        </p:spPr>
      </p:pic>
      <p:pic>
        <p:nvPicPr>
          <p:cNvPr id="16" name="Picture 15">
            <a:extLst>
              <a:ext uri="{FF2B5EF4-FFF2-40B4-BE49-F238E27FC236}">
                <a16:creationId xmlns:a16="http://schemas.microsoft.com/office/drawing/2014/main" id="{F861DC55-1240-5FB6-3852-44DC43D2CFC3}"/>
              </a:ext>
            </a:extLst>
          </p:cNvPr>
          <p:cNvPicPr>
            <a:picLocks noChangeAspect="1"/>
          </p:cNvPicPr>
          <p:nvPr userDrawn="1"/>
        </p:nvPicPr>
        <p:blipFill>
          <a:blip r:embed="rId3">
            <a:alphaModFix amt="70000"/>
          </a:blip>
          <a:srcRect/>
          <a:stretch/>
        </p:blipFill>
        <p:spPr>
          <a:xfrm>
            <a:off x="8752719" y="6319374"/>
            <a:ext cx="816092" cy="289040"/>
          </a:xfrm>
          <a:prstGeom prst="rect">
            <a:avLst/>
          </a:prstGeom>
        </p:spPr>
      </p:pic>
      <p:pic>
        <p:nvPicPr>
          <p:cNvPr id="17" name="Picture 16">
            <a:extLst>
              <a:ext uri="{FF2B5EF4-FFF2-40B4-BE49-F238E27FC236}">
                <a16:creationId xmlns:a16="http://schemas.microsoft.com/office/drawing/2014/main" id="{43EDF9E9-DF0F-BD6F-7FC7-097E41A3646F}"/>
              </a:ext>
            </a:extLst>
          </p:cNvPr>
          <p:cNvPicPr>
            <a:picLocks noChangeAspect="1"/>
          </p:cNvPicPr>
          <p:nvPr userDrawn="1"/>
        </p:nvPicPr>
        <p:blipFill>
          <a:blip r:embed="rId4">
            <a:alphaModFix amt="70000"/>
          </a:blip>
          <a:srcRect/>
          <a:stretch/>
        </p:blipFill>
        <p:spPr>
          <a:xfrm>
            <a:off x="10446252" y="6355446"/>
            <a:ext cx="528482" cy="263532"/>
          </a:xfrm>
          <a:prstGeom prst="rect">
            <a:avLst/>
          </a:prstGeom>
        </p:spPr>
      </p:pic>
      <p:pic>
        <p:nvPicPr>
          <p:cNvPr id="18" name="Picture 17">
            <a:extLst>
              <a:ext uri="{FF2B5EF4-FFF2-40B4-BE49-F238E27FC236}">
                <a16:creationId xmlns:a16="http://schemas.microsoft.com/office/drawing/2014/main" id="{737F4218-500D-FB9A-407B-7EA1A68C0AE0}"/>
              </a:ext>
            </a:extLst>
          </p:cNvPr>
          <p:cNvPicPr>
            <a:picLocks noChangeAspect="1"/>
          </p:cNvPicPr>
          <p:nvPr userDrawn="1"/>
        </p:nvPicPr>
        <p:blipFill>
          <a:blip r:embed="rId5">
            <a:alphaModFix amt="70000"/>
          </a:blip>
          <a:srcRect/>
          <a:stretch/>
        </p:blipFill>
        <p:spPr>
          <a:xfrm>
            <a:off x="7896613" y="6382878"/>
            <a:ext cx="640159" cy="162032"/>
          </a:xfrm>
          <a:prstGeom prst="rect">
            <a:avLst/>
          </a:prstGeom>
        </p:spPr>
      </p:pic>
      <p:pic>
        <p:nvPicPr>
          <p:cNvPr id="19" name="Picture 18">
            <a:extLst>
              <a:ext uri="{FF2B5EF4-FFF2-40B4-BE49-F238E27FC236}">
                <a16:creationId xmlns:a16="http://schemas.microsoft.com/office/drawing/2014/main" id="{DE528E64-2B98-B2F3-8466-36EBD5690428}"/>
              </a:ext>
            </a:extLst>
          </p:cNvPr>
          <p:cNvPicPr>
            <a:picLocks noChangeAspect="1"/>
          </p:cNvPicPr>
          <p:nvPr userDrawn="1"/>
        </p:nvPicPr>
        <p:blipFill>
          <a:blip r:embed="rId6">
            <a:alphaModFix amt="70000"/>
          </a:blip>
          <a:srcRect/>
          <a:stretch/>
        </p:blipFill>
        <p:spPr>
          <a:xfrm>
            <a:off x="9784758" y="6352862"/>
            <a:ext cx="408970" cy="185489"/>
          </a:xfrm>
          <a:prstGeom prst="rect">
            <a:avLst/>
          </a:prstGeom>
        </p:spPr>
      </p:pic>
      <p:pic>
        <p:nvPicPr>
          <p:cNvPr id="20" name="Picture 19">
            <a:extLst>
              <a:ext uri="{FF2B5EF4-FFF2-40B4-BE49-F238E27FC236}">
                <a16:creationId xmlns:a16="http://schemas.microsoft.com/office/drawing/2014/main" id="{4054CD13-1BB4-8E53-6A0A-0BD586FE633F}"/>
              </a:ext>
            </a:extLst>
          </p:cNvPr>
          <p:cNvPicPr>
            <a:picLocks noChangeAspect="1"/>
          </p:cNvPicPr>
          <p:nvPr userDrawn="1"/>
        </p:nvPicPr>
        <p:blipFill>
          <a:blip r:embed="rId7">
            <a:alphaModFix amt="70000"/>
          </a:blip>
          <a:srcRect/>
          <a:stretch/>
        </p:blipFill>
        <p:spPr>
          <a:xfrm>
            <a:off x="6911655" y="6382878"/>
            <a:ext cx="769011" cy="162032"/>
          </a:xfrm>
          <a:prstGeom prst="rect">
            <a:avLst/>
          </a:prstGeom>
        </p:spPr>
      </p:pic>
      <p:pic>
        <p:nvPicPr>
          <p:cNvPr id="21" name="Picture 20">
            <a:extLst>
              <a:ext uri="{FF2B5EF4-FFF2-40B4-BE49-F238E27FC236}">
                <a16:creationId xmlns:a16="http://schemas.microsoft.com/office/drawing/2014/main" id="{D3F1D06B-A63A-7DC2-A036-010CB8813E57}"/>
              </a:ext>
            </a:extLst>
          </p:cNvPr>
          <p:cNvPicPr>
            <a:picLocks noChangeAspect="1"/>
          </p:cNvPicPr>
          <p:nvPr userDrawn="1"/>
        </p:nvPicPr>
        <p:blipFill>
          <a:blip r:embed="rId8">
            <a:alphaModFix amt="70000"/>
          </a:blip>
          <a:srcRect/>
          <a:stretch/>
        </p:blipFill>
        <p:spPr>
          <a:xfrm>
            <a:off x="11211148" y="6343047"/>
            <a:ext cx="525497" cy="259982"/>
          </a:xfrm>
          <a:prstGeom prst="rect">
            <a:avLst/>
          </a:prstGeom>
        </p:spPr>
      </p:pic>
    </p:spTree>
    <p:extLst>
      <p:ext uri="{BB962C8B-B14F-4D97-AF65-F5344CB8AC3E}">
        <p14:creationId xmlns:p14="http://schemas.microsoft.com/office/powerpoint/2010/main" val="2994429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olorful networked landscape&#10;&#10;Description automatically generated with low confidence">
            <a:extLst>
              <a:ext uri="{FF2B5EF4-FFF2-40B4-BE49-F238E27FC236}">
                <a16:creationId xmlns:a16="http://schemas.microsoft.com/office/drawing/2014/main" id="{4E68DAFD-EA5A-7214-FD53-AE0BA183F359}"/>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36820933"/>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74" r:id="rId3"/>
    <p:sldLayoutId id="2147483682" r:id="rId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0FD462-FA43-6843-E8A2-5F67167CFEC2}"/>
              </a:ext>
            </a:extLst>
          </p:cNvPr>
          <p:cNvSpPr>
            <a:spLocks noGrp="1"/>
          </p:cNvSpPr>
          <p:nvPr>
            <p:ph type="sldNum" sz="quarter" idx="4"/>
          </p:nvPr>
        </p:nvSpPr>
        <p:spPr>
          <a:xfrm>
            <a:off x="8427720" y="741705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C9B02A-078B-6C4E-8C38-1CB97BB16E0F}" type="slidenum">
              <a:rPr lang="en-HU" smtClean="0"/>
              <a:t>‹nº›</a:t>
            </a:fld>
            <a:endParaRPr lang="en-HU"/>
          </a:p>
        </p:txBody>
      </p:sp>
      <p:pic>
        <p:nvPicPr>
          <p:cNvPr id="11" name="Picture 10" descr="A white surface with a black border&#10;&#10;Description automatically generated with medium confidence">
            <a:extLst>
              <a:ext uri="{FF2B5EF4-FFF2-40B4-BE49-F238E27FC236}">
                <a16:creationId xmlns:a16="http://schemas.microsoft.com/office/drawing/2014/main" id="{55554913-1F46-1FFD-4C9E-B0DF549FB634}"/>
              </a:ext>
            </a:extLst>
          </p:cNvPr>
          <p:cNvPicPr>
            <a:picLocks noChangeAspect="1"/>
          </p:cNvPicPr>
          <p:nvPr userDrawn="1"/>
        </p:nvPicPr>
        <p:blipFill>
          <a:blip r:embed="rId9"/>
          <a:stretch>
            <a:fillRect/>
          </a:stretch>
        </p:blipFill>
        <p:spPr>
          <a:xfrm>
            <a:off x="0" y="0"/>
            <a:ext cx="12192000" cy="6858000"/>
          </a:xfrm>
          <a:prstGeom prst="rect">
            <a:avLst/>
          </a:prstGeom>
        </p:spPr>
      </p:pic>
      <p:pic>
        <p:nvPicPr>
          <p:cNvPr id="13" name="Picture 12" descr="A blue and green wavy lines and dots&#10;&#10;Description automatically generated">
            <a:extLst>
              <a:ext uri="{FF2B5EF4-FFF2-40B4-BE49-F238E27FC236}">
                <a16:creationId xmlns:a16="http://schemas.microsoft.com/office/drawing/2014/main" id="{EF9697EC-BD0F-4492-1F40-D26A4D12FEFA}"/>
              </a:ext>
            </a:extLst>
          </p:cNvPr>
          <p:cNvPicPr>
            <a:picLocks noChangeAspect="1"/>
          </p:cNvPicPr>
          <p:nvPr userDrawn="1"/>
        </p:nvPicPr>
        <p:blipFill>
          <a:blip r:embed="rId10"/>
          <a:stretch>
            <a:fillRect/>
          </a:stretch>
        </p:blipFill>
        <p:spPr>
          <a:xfrm>
            <a:off x="247650" y="139303"/>
            <a:ext cx="11696699" cy="6579393"/>
          </a:xfrm>
          <a:prstGeom prst="rect">
            <a:avLst/>
          </a:prstGeom>
        </p:spPr>
      </p:pic>
    </p:spTree>
    <p:extLst>
      <p:ext uri="{BB962C8B-B14F-4D97-AF65-F5344CB8AC3E}">
        <p14:creationId xmlns:p14="http://schemas.microsoft.com/office/powerpoint/2010/main" val="17260965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2" r:id="rId4"/>
    <p:sldLayoutId id="2147483664" r:id="rId5"/>
    <p:sldLayoutId id="2147483665"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30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1022-3099-A35D-DBEB-B7B53299032C}"/>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E8A70D2A-A81A-8AB3-EAB4-8801BDB29548}"/>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3A13053C-2465-14E7-75B9-FD102498C61B}"/>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2F2BE404-1BD0-CE5E-BE1E-85142FEE6BFD}"/>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4" name="CaixaDeTexto 3">
            <a:extLst>
              <a:ext uri="{FF2B5EF4-FFF2-40B4-BE49-F238E27FC236}">
                <a16:creationId xmlns:a16="http://schemas.microsoft.com/office/drawing/2014/main" id="{685BC98A-9453-294B-371D-5069D8D1AD32}"/>
              </a:ext>
            </a:extLst>
          </p:cNvPr>
          <p:cNvSpPr txBox="1"/>
          <p:nvPr/>
        </p:nvSpPr>
        <p:spPr>
          <a:xfrm>
            <a:off x="866181" y="1348801"/>
            <a:ext cx="10604347" cy="4426853"/>
          </a:xfrm>
          <a:prstGeom prst="rect">
            <a:avLst/>
          </a:prstGeom>
          <a:noFill/>
        </p:spPr>
        <p:txBody>
          <a:bodyPr wrap="square" rtlCol="0">
            <a:spAutoFit/>
          </a:bodyPr>
          <a:lstStyle/>
          <a:p>
            <a:pPr>
              <a:spcAft>
                <a:spcPts val="800"/>
              </a:spcAft>
            </a:pPr>
            <a:r>
              <a:rPr lang="en-US" sz="2000" kern="100" dirty="0">
                <a:effectLst/>
                <a:ea typeface="Calibri" panose="020F0502020204030204" pitchFamily="34" charset="0"/>
                <a:cs typeface="Times New Roman" panose="02020603050405020304" pitchFamily="18" charset="0"/>
              </a:rPr>
              <a:t>The energy transition process requires continued innovation and international collaboration to achieve the UN SDGs and G20 countries must ensure just and equitable transitions. The Communiqué recommends: </a:t>
            </a:r>
            <a:endParaRPr lang="pt-BR" sz="2000" kern="100" dirty="0">
              <a:effectLst/>
              <a:ea typeface="Calibri" panose="020F0502020204030204" pitchFamily="34" charset="0"/>
              <a:cs typeface="Times New Roman" panose="02020603050405020304" pitchFamily="18" charset="0"/>
            </a:endParaRPr>
          </a:p>
          <a:p>
            <a:pPr marL="534988" indent="-534988">
              <a:spcAft>
                <a:spcPts val="600"/>
              </a:spcAft>
              <a:tabLst>
                <a:tab pos="360363" algn="l"/>
              </a:tabLst>
            </a:pPr>
            <a:r>
              <a:rPr lang="en-US" sz="2000" kern="100" dirty="0">
                <a:effectLst/>
                <a:ea typeface="Calibri" panose="020F0502020204030204" pitchFamily="34" charset="0"/>
                <a:cs typeface="Times New Roman" panose="02020603050405020304" pitchFamily="18" charset="0"/>
              </a:rPr>
              <a:t>  1. 	</a:t>
            </a:r>
            <a:r>
              <a:rPr lang="en-US" sz="2000" kern="100" dirty="0">
                <a:ea typeface="Calibri" panose="020F0502020204030204" pitchFamily="34" charset="0"/>
                <a:cs typeface="Times New Roman" panose="02020603050405020304" pitchFamily="18" charset="0"/>
              </a:rPr>
              <a:t>t</a:t>
            </a:r>
            <a:r>
              <a:rPr lang="en-US" sz="2000" kern="100" dirty="0">
                <a:effectLst/>
                <a:ea typeface="Calibri" panose="020F0502020204030204" pitchFamily="34" charset="0"/>
                <a:cs typeface="Times New Roman" panose="02020603050405020304" pitchFamily="18" charset="0"/>
              </a:rPr>
              <a:t>he process should integrate </a:t>
            </a:r>
            <a:r>
              <a:rPr lang="en-US" sz="2000" b="1" kern="100" dirty="0">
                <a:effectLst/>
                <a:ea typeface="Calibri" panose="020F0502020204030204" pitchFamily="34" charset="0"/>
                <a:cs typeface="Times New Roman" panose="02020603050405020304" pitchFamily="18" charset="0"/>
              </a:rPr>
              <a:t>clean energy sources </a:t>
            </a:r>
            <a:r>
              <a:rPr lang="en-US" sz="2000" kern="100" dirty="0">
                <a:effectLst/>
                <a:ea typeface="Calibri" panose="020F0502020204030204" pitchFamily="34" charset="0"/>
                <a:cs typeface="Times New Roman" panose="02020603050405020304" pitchFamily="18" charset="0"/>
              </a:rPr>
              <a:t>such as solar, wind, hydropower, and geothermal, as well  </a:t>
            </a:r>
            <a:r>
              <a:rPr lang="en-US" sz="2000" b="1" kern="100" dirty="0">
                <a:effectLst/>
                <a:ea typeface="Calibri" panose="020F0502020204030204" pitchFamily="34" charset="0"/>
                <a:cs typeface="Times New Roman" panose="02020603050405020304" pitchFamily="18" charset="0"/>
              </a:rPr>
              <a:t>as mitigation and negative emissions</a:t>
            </a:r>
            <a:r>
              <a:rPr lang="en-US" sz="2000" kern="100" dirty="0">
                <a:effectLst/>
                <a:ea typeface="Calibri" panose="020F0502020204030204" pitchFamily="34" charset="0"/>
                <a:cs typeface="Times New Roman" panose="02020603050405020304" pitchFamily="18" charset="0"/>
              </a:rPr>
              <a:t> through technological and nature-based approaches.</a:t>
            </a:r>
            <a:endParaRPr lang="pt-BR" sz="2000" kern="100" dirty="0">
              <a:effectLst/>
              <a:ea typeface="Calibri" panose="020F0502020204030204" pitchFamily="34" charset="0"/>
              <a:cs typeface="Times New Roman" panose="02020603050405020304" pitchFamily="18" charset="0"/>
            </a:endParaRPr>
          </a:p>
          <a:p>
            <a:pPr marL="534988" indent="-534988">
              <a:spcAft>
                <a:spcPts val="600"/>
              </a:spcAft>
              <a:tabLst>
                <a:tab pos="360363" algn="l"/>
              </a:tabLst>
            </a:pPr>
            <a:r>
              <a:rPr lang="en-US" sz="2000" kern="100" dirty="0">
                <a:effectLst/>
                <a:ea typeface="Calibri" panose="020F0502020204030204" pitchFamily="34" charset="0"/>
                <a:cs typeface="Times New Roman" panose="02020603050405020304" pitchFamily="18" charset="0"/>
              </a:rPr>
              <a:t>  2. 	rely on the increasing use of low-emission energy sources, including nuclear and renewable energies, in a mix that varies from one country to another, and </a:t>
            </a:r>
            <a:r>
              <a:rPr lang="en-US" sz="2000" b="1" kern="100" dirty="0">
                <a:effectLst/>
                <a:ea typeface="Calibri" panose="020F0502020204030204" pitchFamily="34" charset="0"/>
                <a:cs typeface="Times New Roman" panose="02020603050405020304" pitchFamily="18" charset="0"/>
              </a:rPr>
              <a:t>moving forward to phasing out coal</a:t>
            </a:r>
            <a:r>
              <a:rPr lang="en-US" sz="2000" kern="100" dirty="0">
                <a:effectLst/>
                <a:ea typeface="Calibri" panose="020F0502020204030204" pitchFamily="34" charset="0"/>
                <a:cs typeface="Times New Roman" panose="02020603050405020304" pitchFamily="18" charset="0"/>
              </a:rPr>
              <a:t>.</a:t>
            </a:r>
            <a:endParaRPr lang="pt-BR" sz="2000" kern="100" dirty="0">
              <a:effectLst/>
              <a:ea typeface="Calibri" panose="020F0502020204030204" pitchFamily="34" charset="0"/>
              <a:cs typeface="Times New Roman" panose="02020603050405020304" pitchFamily="18" charset="0"/>
            </a:endParaRPr>
          </a:p>
          <a:p>
            <a:pPr marL="534988" indent="-534988">
              <a:spcAft>
                <a:spcPts val="600"/>
              </a:spcAft>
              <a:tabLst>
                <a:tab pos="360363" algn="l"/>
              </a:tabLst>
            </a:pPr>
            <a:r>
              <a:rPr lang="en-US" sz="2000" kern="100" dirty="0">
                <a:effectLst/>
                <a:ea typeface="Calibri" panose="020F0502020204030204" pitchFamily="34" charset="0"/>
                <a:cs typeface="Times New Roman" panose="02020603050405020304" pitchFamily="18" charset="0"/>
              </a:rPr>
              <a:t>  3. 	carbon capture, utilization, and storage, along with market-based approaches, such as carbon pricing on a global scale, should be used for minimizing CO2 emissions </a:t>
            </a:r>
            <a:endParaRPr lang="pt-BR" sz="2000" kern="100" dirty="0">
              <a:effectLst/>
              <a:ea typeface="Calibri" panose="020F0502020204030204" pitchFamily="34" charset="0"/>
              <a:cs typeface="Times New Roman" panose="02020603050405020304" pitchFamily="18" charset="0"/>
            </a:endParaRPr>
          </a:p>
          <a:p>
            <a:pPr marL="534988" indent="-534988">
              <a:spcAft>
                <a:spcPts val="600"/>
              </a:spcAft>
              <a:tabLst>
                <a:tab pos="360363" algn="l"/>
              </a:tabLst>
            </a:pPr>
            <a:r>
              <a:rPr lang="en-US" sz="2000" kern="100" dirty="0">
                <a:effectLst/>
                <a:ea typeface="Calibri" panose="020F0502020204030204" pitchFamily="34" charset="0"/>
                <a:cs typeface="Times New Roman" panose="02020603050405020304" pitchFamily="18" charset="0"/>
              </a:rPr>
              <a:t>  4. 	biofuels and sustainable hydrogen could be used for sectors as transportation and heavy industry.</a:t>
            </a:r>
            <a:endParaRPr lang="pt-BR" sz="2000" kern="100" dirty="0">
              <a:effectLst/>
              <a:ea typeface="Calibri" panose="020F0502020204030204" pitchFamily="34" charset="0"/>
              <a:cs typeface="Times New Roman" panose="02020603050405020304" pitchFamily="18" charset="0"/>
            </a:endParaRPr>
          </a:p>
        </p:txBody>
      </p:sp>
      <p:sp>
        <p:nvSpPr>
          <p:cNvPr id="5" name="Título 1">
            <a:extLst>
              <a:ext uri="{FF2B5EF4-FFF2-40B4-BE49-F238E27FC236}">
                <a16:creationId xmlns:a16="http://schemas.microsoft.com/office/drawing/2014/main" id="{16D170E8-0447-B4C4-FC79-A47AA8B5B3D7}"/>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Energy </a:t>
            </a:r>
            <a:r>
              <a:rPr lang="pt-BR" sz="2800" b="1" dirty="0" err="1"/>
              <a:t>Transition</a:t>
            </a:r>
            <a:r>
              <a:rPr lang="pt-BR" sz="2800" b="1" dirty="0"/>
              <a:t> Process</a:t>
            </a:r>
            <a:r>
              <a:rPr lang="pt-BR" sz="2800" b="1" baseline="30000" dirty="0"/>
              <a:t>1</a:t>
            </a:r>
            <a:endParaRPr lang="pt-BR" sz="2800" b="1" dirty="0"/>
          </a:p>
        </p:txBody>
      </p:sp>
      <p:sp>
        <p:nvSpPr>
          <p:cNvPr id="2" name="CaixaDeTexto 1">
            <a:extLst>
              <a:ext uri="{FF2B5EF4-FFF2-40B4-BE49-F238E27FC236}">
                <a16:creationId xmlns:a16="http://schemas.microsoft.com/office/drawing/2014/main" id="{BE42E313-B0E3-2368-E9F9-EC887AD3EC8A}"/>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241612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911D-1E74-81B8-0A2E-4D26A984E296}"/>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742AA18E-8A0B-90CF-5C7B-96B17E44B8C5}"/>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70061472-AD1D-D9C5-0C81-F50115D22331}"/>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F6A48167-B83F-DB6F-BA52-04244935A9CB}"/>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2" name="CaixaDeTexto 1">
            <a:extLst>
              <a:ext uri="{FF2B5EF4-FFF2-40B4-BE49-F238E27FC236}">
                <a16:creationId xmlns:a16="http://schemas.microsoft.com/office/drawing/2014/main" id="{C0B56B90-FE21-5439-E272-A6117B1C6870}"/>
              </a:ext>
            </a:extLst>
          </p:cNvPr>
          <p:cNvSpPr txBox="1"/>
          <p:nvPr/>
        </p:nvSpPr>
        <p:spPr>
          <a:xfrm>
            <a:off x="1420363" y="1223641"/>
            <a:ext cx="10009637" cy="4247317"/>
          </a:xfrm>
          <a:prstGeom prst="rect">
            <a:avLst/>
          </a:prstGeom>
          <a:noFill/>
        </p:spPr>
        <p:txBody>
          <a:bodyPr wrap="square" rtlCol="0">
            <a:spAutoFit/>
          </a:bodyPr>
          <a:lstStyle/>
          <a:p>
            <a:pPr marL="442913" indent="-442913">
              <a:spcAft>
                <a:spcPts val="600"/>
              </a:spcAft>
            </a:pPr>
            <a:r>
              <a:rPr lang="en-US" sz="2000" kern="100" dirty="0">
                <a:effectLst/>
                <a:ea typeface="Calibri" panose="020F0502020204030204" pitchFamily="34" charset="0"/>
                <a:cs typeface="Times New Roman" panose="02020603050405020304" pitchFamily="18" charset="0"/>
              </a:rPr>
              <a:t>  5. 	consider ocean energy sources, including tidal, wave, and thermal</a:t>
            </a:r>
          </a:p>
          <a:p>
            <a:pPr marL="442913" indent="-442913">
              <a:spcAft>
                <a:spcPts val="600"/>
              </a:spcAft>
            </a:pPr>
            <a:r>
              <a:rPr lang="en-US" sz="2000" kern="100" dirty="0">
                <a:effectLst/>
                <a:ea typeface="Calibri" panose="020F0502020204030204" pitchFamily="34" charset="0"/>
                <a:cs typeface="Times New Roman" panose="02020603050405020304" pitchFamily="18" charset="0"/>
              </a:rPr>
              <a:t>  6. 	batteries, complementing traditional renewable sources, for storage and energy transportation </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7. 	energy efficiency and equitable reductions in energy demand, which are critical for </a:t>
            </a:r>
            <a:r>
              <a:rPr lang="en-US" sz="2000" b="1" kern="100" dirty="0">
                <a:effectLst/>
                <a:ea typeface="Calibri" panose="020F0502020204030204" pitchFamily="34" charset="0"/>
                <a:cs typeface="Times New Roman" panose="02020603050405020304" pitchFamily="18" charset="0"/>
              </a:rPr>
              <a:t>mitigating climate changes</a:t>
            </a:r>
            <a:endParaRPr lang="pt-BR" sz="2000" b="1"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8. 	complete recycling processes for materials used in renewable energy systems </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9. 	</a:t>
            </a:r>
            <a:r>
              <a:rPr lang="en-US" sz="2000" b="1" kern="100" dirty="0">
                <a:effectLst/>
                <a:ea typeface="Calibri" panose="020F0502020204030204" pitchFamily="34" charset="0"/>
                <a:cs typeface="Times New Roman" panose="02020603050405020304" pitchFamily="18" charset="0"/>
              </a:rPr>
              <a:t>public outreach education</a:t>
            </a:r>
            <a:r>
              <a:rPr lang="en-US" sz="2000" kern="100" dirty="0">
                <a:effectLst/>
                <a:ea typeface="Calibri" panose="020F0502020204030204" pitchFamily="34" charset="0"/>
                <a:cs typeface="Times New Roman" panose="02020603050405020304" pitchFamily="18" charset="0"/>
              </a:rPr>
              <a:t> by enhancing awareness of the principles of reduce, </a:t>
            </a:r>
            <a:r>
              <a:rPr lang="en-US" sz="2000" kern="100" dirty="0">
                <a:ea typeface="Calibri" panose="020F0502020204030204" pitchFamily="34" charset="0"/>
                <a:cs typeface="Times New Roman" panose="02020603050405020304" pitchFamily="18" charset="0"/>
              </a:rPr>
              <a:t>r</a:t>
            </a:r>
            <a:r>
              <a:rPr lang="en-US" sz="2000" kern="100" dirty="0">
                <a:effectLst/>
                <a:ea typeface="Calibri" panose="020F0502020204030204" pitchFamily="34" charset="0"/>
                <a:cs typeface="Times New Roman" panose="02020603050405020304" pitchFamily="18" charset="0"/>
              </a:rPr>
              <a:t>euse and recycle</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10. 	</a:t>
            </a:r>
            <a:r>
              <a:rPr lang="en-US" sz="2000" kern="100" dirty="0">
                <a:ea typeface="Calibri" panose="020F0502020204030204" pitchFamily="34" charset="0"/>
                <a:cs typeface="Times New Roman" panose="02020603050405020304" pitchFamily="18" charset="0"/>
              </a:rPr>
              <a:t>s</a:t>
            </a:r>
            <a:r>
              <a:rPr lang="en-US" sz="2000" kern="100" dirty="0">
                <a:effectLst/>
                <a:ea typeface="Calibri" panose="020F0502020204030204" pitchFamily="34" charset="0"/>
                <a:cs typeface="Times New Roman" panose="02020603050405020304" pitchFamily="18" charset="0"/>
              </a:rPr>
              <a:t>harin</a:t>
            </a:r>
            <a:r>
              <a:rPr lang="en-US" sz="2000" kern="100" dirty="0">
                <a:ea typeface="Calibri" panose="020F0502020204030204" pitchFamily="34" charset="0"/>
                <a:cs typeface="Times New Roman" panose="02020603050405020304" pitchFamily="18" charset="0"/>
              </a:rPr>
              <a:t>g </a:t>
            </a:r>
            <a:r>
              <a:rPr lang="en-US" sz="2000" kern="100" dirty="0">
                <a:effectLst/>
                <a:ea typeface="Calibri" panose="020F0502020204030204" pitchFamily="34" charset="0"/>
                <a:cs typeface="Times New Roman" panose="02020603050405020304" pitchFamily="18" charset="0"/>
              </a:rPr>
              <a:t>of best practices among nations should be established</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11. 	social and economic considerations include job creation, technological advancements, equitable access to energy, public engagement and </a:t>
            </a:r>
            <a:r>
              <a:rPr lang="en-US" sz="2000" b="1" kern="100" dirty="0">
                <a:effectLst/>
                <a:ea typeface="Calibri" panose="020F0502020204030204" pitchFamily="34" charset="0"/>
                <a:cs typeface="Times New Roman" panose="02020603050405020304" pitchFamily="18" charset="0"/>
              </a:rPr>
              <a:t>environmental justice</a:t>
            </a:r>
            <a:r>
              <a:rPr lang="en-US" sz="2000" kern="100" dirty="0">
                <a:effectLst/>
                <a:ea typeface="Calibri" panose="020F0502020204030204" pitchFamily="34" charset="0"/>
                <a:cs typeface="Times New Roman" panose="02020603050405020304" pitchFamily="18" charset="0"/>
              </a:rPr>
              <a:t>.</a:t>
            </a:r>
            <a:endParaRPr lang="pt-BR" sz="2000" kern="100" dirty="0">
              <a:effectLst/>
              <a:ea typeface="Calibri" panose="020F0502020204030204" pitchFamily="34" charset="0"/>
              <a:cs typeface="Times New Roman" panose="02020603050405020304" pitchFamily="18" charset="0"/>
            </a:endParaRPr>
          </a:p>
        </p:txBody>
      </p:sp>
      <p:sp>
        <p:nvSpPr>
          <p:cNvPr id="3" name="Título 1">
            <a:extLst>
              <a:ext uri="{FF2B5EF4-FFF2-40B4-BE49-F238E27FC236}">
                <a16:creationId xmlns:a16="http://schemas.microsoft.com/office/drawing/2014/main" id="{5C49BBC2-BB62-BA4B-A4B4-37938ACB83EA}"/>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Energy </a:t>
            </a:r>
            <a:r>
              <a:rPr lang="pt-BR" sz="2800" b="1" dirty="0" err="1"/>
              <a:t>Transition</a:t>
            </a:r>
            <a:r>
              <a:rPr lang="pt-BR" sz="2800" b="1" dirty="0"/>
              <a:t> Process</a:t>
            </a:r>
            <a:r>
              <a:rPr lang="pt-BR" sz="2800" b="1" baseline="30000" dirty="0"/>
              <a:t>2</a:t>
            </a:r>
          </a:p>
        </p:txBody>
      </p:sp>
      <p:sp>
        <p:nvSpPr>
          <p:cNvPr id="6" name="CaixaDeTexto 5">
            <a:extLst>
              <a:ext uri="{FF2B5EF4-FFF2-40B4-BE49-F238E27FC236}">
                <a16:creationId xmlns:a16="http://schemas.microsoft.com/office/drawing/2014/main" id="{B68798FC-B590-16A5-CDEA-44D30A69385C}"/>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287174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CCEE0-00CD-566A-71DB-94E026486E00}"/>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6212DC9-03A9-C156-8B0B-86DA5BA6670A}"/>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F6996C11-7848-729C-8C08-C626275E4343}"/>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DFAAD882-9B69-3D2A-A023-331D08BC905D}"/>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5" name="CaixaDeTexto 4">
            <a:extLst>
              <a:ext uri="{FF2B5EF4-FFF2-40B4-BE49-F238E27FC236}">
                <a16:creationId xmlns:a16="http://schemas.microsoft.com/office/drawing/2014/main" id="{547CA5C0-DB54-639B-E7B3-1B89FA3E3CB4}"/>
              </a:ext>
            </a:extLst>
          </p:cNvPr>
          <p:cNvSpPr txBox="1"/>
          <p:nvPr/>
        </p:nvSpPr>
        <p:spPr>
          <a:xfrm>
            <a:off x="628072" y="1321386"/>
            <a:ext cx="11248103" cy="4119076"/>
          </a:xfrm>
          <a:prstGeom prst="rect">
            <a:avLst/>
          </a:prstGeom>
          <a:noFill/>
        </p:spPr>
        <p:txBody>
          <a:bodyPr wrap="square" rtlCol="0">
            <a:spAutoFit/>
          </a:bodyPr>
          <a:lstStyle/>
          <a:p>
            <a:pPr>
              <a:spcAft>
                <a:spcPts val="800"/>
              </a:spcAft>
            </a:pPr>
            <a:r>
              <a:rPr lang="en-US" sz="2000" kern="100" dirty="0">
                <a:effectLst/>
                <a:ea typeface="Calibri" panose="020F0502020204030204" pitchFamily="34" charset="0"/>
                <a:cs typeface="Times New Roman" panose="02020603050405020304" pitchFamily="18" charset="0"/>
              </a:rPr>
              <a:t>There is an urgent need to develop a more </a:t>
            </a:r>
            <a:r>
              <a:rPr lang="en-US" sz="2000" b="1" kern="100" dirty="0">
                <a:effectLst/>
                <a:ea typeface="Calibri" panose="020F0502020204030204" pitchFamily="34" charset="0"/>
                <a:cs typeface="Times New Roman" panose="02020603050405020304" pitchFamily="18" charset="0"/>
              </a:rPr>
              <a:t>equitable, sustainable, and resilient health system </a:t>
            </a:r>
            <a:r>
              <a:rPr lang="en-US" sz="2000" kern="100" dirty="0">
                <a:effectLst/>
                <a:ea typeface="Calibri" panose="020F0502020204030204" pitchFamily="34" charset="0"/>
                <a:cs typeface="Times New Roman" panose="02020603050405020304" pitchFamily="18" charset="0"/>
              </a:rPr>
              <a:t>particularly in communities with known vulnerabilities. It requires </a:t>
            </a:r>
            <a:r>
              <a:rPr lang="en-US" sz="2000" b="1" kern="100" dirty="0">
                <a:effectLst/>
                <a:ea typeface="Calibri" panose="020F0502020204030204" pitchFamily="34" charset="0"/>
                <a:cs typeface="Times New Roman" panose="02020603050405020304" pitchFamily="18" charset="0"/>
              </a:rPr>
              <a:t>an integrated One Health approach </a:t>
            </a:r>
            <a:r>
              <a:rPr lang="en-US" sz="2000" kern="100" dirty="0">
                <a:effectLst/>
                <a:ea typeface="Calibri" panose="020F0502020204030204" pitchFamily="34" charset="0"/>
                <a:cs typeface="Times New Roman" panose="02020603050405020304" pitchFamily="18" charset="0"/>
              </a:rPr>
              <a:t>with the interdependencies of people, animals, and ecosystems health</a:t>
            </a:r>
            <a:r>
              <a:rPr lang="en-US" sz="2000" kern="100" dirty="0">
                <a:ea typeface="Calibri" panose="020F0502020204030204" pitchFamily="34" charset="0"/>
                <a:cs typeface="Times New Roman" panose="02020603050405020304" pitchFamily="18" charset="0"/>
              </a:rPr>
              <a:t>.</a:t>
            </a:r>
            <a:r>
              <a:rPr lang="en-US" sz="2000" kern="100" dirty="0">
                <a:effectLst/>
                <a:ea typeface="Calibri" panose="020F0502020204030204" pitchFamily="34" charset="0"/>
                <a:cs typeface="Times New Roman" panose="02020603050405020304" pitchFamily="18" charset="0"/>
              </a:rPr>
              <a:t> The Communiqué recommends: </a:t>
            </a:r>
            <a:endParaRPr lang="pt-BR" sz="2000" kern="100" dirty="0">
              <a:effectLst/>
              <a:ea typeface="Calibri" panose="020F0502020204030204" pitchFamily="34" charset="0"/>
              <a:cs typeface="Times New Roman" panose="02020603050405020304" pitchFamily="18" charset="0"/>
            </a:endParaRPr>
          </a:p>
          <a:p>
            <a:pPr marL="360363" indent="-360363">
              <a:spcAft>
                <a:spcPts val="600"/>
              </a:spcAft>
            </a:pPr>
            <a:r>
              <a:rPr lang="en-US" sz="2000" kern="100" dirty="0">
                <a:effectLst/>
                <a:ea typeface="Calibri" panose="020F0502020204030204" pitchFamily="34" charset="0"/>
                <a:cs typeface="Times New Roman" panose="02020603050405020304" pitchFamily="18" charset="0"/>
              </a:rPr>
              <a:t>1.</a:t>
            </a:r>
            <a:r>
              <a:rPr lang="en-US" sz="2000" b="1" kern="100" dirty="0">
                <a:effectLst/>
                <a:ea typeface="Calibri" panose="020F0502020204030204" pitchFamily="34" charset="0"/>
                <a:cs typeface="Times New Roman" panose="02020603050405020304" pitchFamily="18" charset="0"/>
              </a:rPr>
              <a:t> 	global access </a:t>
            </a:r>
            <a:r>
              <a:rPr lang="en-US" sz="2000" kern="100" dirty="0">
                <a:effectLst/>
                <a:ea typeface="Calibri" panose="020F0502020204030204" pitchFamily="34" charset="0"/>
                <a:cs typeface="Times New Roman" panose="02020603050405020304" pitchFamily="18" charset="0"/>
              </a:rPr>
              <a:t>to vaccines, medicines and diagnostic and promote production through capacity-building in research and innovation, knowledge sharing, and technology transfer</a:t>
            </a:r>
            <a:endParaRPr lang="pt-BR" sz="2000" kern="100" dirty="0">
              <a:effectLst/>
              <a:ea typeface="Calibri" panose="020F0502020204030204" pitchFamily="34" charset="0"/>
              <a:cs typeface="Times New Roman" panose="02020603050405020304" pitchFamily="18" charset="0"/>
            </a:endParaRPr>
          </a:p>
          <a:p>
            <a:pPr marL="360363" indent="-360363">
              <a:spcAft>
                <a:spcPts val="600"/>
              </a:spcAft>
            </a:pPr>
            <a:r>
              <a:rPr lang="en-US" sz="2000" kern="100" dirty="0">
                <a:effectLst/>
                <a:ea typeface="Calibri" panose="020F0502020204030204" pitchFamily="34" charset="0"/>
                <a:cs typeface="Times New Roman" panose="02020603050405020304" pitchFamily="18" charset="0"/>
              </a:rPr>
              <a:t>2. 	support </a:t>
            </a:r>
            <a:r>
              <a:rPr lang="en-US" sz="2000" b="1" kern="100" dirty="0">
                <a:effectLst/>
                <a:ea typeface="Calibri" panose="020F0502020204030204" pitchFamily="34" charset="0"/>
                <a:cs typeface="Times New Roman" panose="02020603050405020304" pitchFamily="18" charset="0"/>
              </a:rPr>
              <a:t>global surveillance</a:t>
            </a:r>
            <a:r>
              <a:rPr lang="en-US" sz="2000" kern="100" dirty="0">
                <a:effectLst/>
                <a:ea typeface="Calibri" panose="020F0502020204030204" pitchFamily="34" charset="0"/>
                <a:cs typeface="Times New Roman" panose="02020603050405020304" pitchFamily="18" charset="0"/>
              </a:rPr>
              <a:t>, open science, and information sharing for detection of health emergencies </a:t>
            </a:r>
            <a:endParaRPr lang="pt-BR" sz="2000" kern="100" dirty="0">
              <a:effectLst/>
              <a:ea typeface="Calibri" panose="020F0502020204030204" pitchFamily="34" charset="0"/>
              <a:cs typeface="Times New Roman" panose="02020603050405020304" pitchFamily="18" charset="0"/>
            </a:endParaRPr>
          </a:p>
          <a:p>
            <a:pPr marL="360363" indent="-360363">
              <a:spcAft>
                <a:spcPts val="600"/>
              </a:spcAft>
            </a:pPr>
            <a:r>
              <a:rPr lang="en-US" sz="2000" kern="100" dirty="0">
                <a:effectLst/>
                <a:ea typeface="Calibri" panose="020F0502020204030204" pitchFamily="34" charset="0"/>
                <a:cs typeface="Times New Roman" panose="02020603050405020304" pitchFamily="18" charset="0"/>
              </a:rPr>
              <a:t>3. 	address the challenges of </a:t>
            </a:r>
            <a:r>
              <a:rPr lang="en-US" sz="2000" b="1" kern="100" dirty="0">
                <a:effectLst/>
                <a:ea typeface="Calibri" panose="020F0502020204030204" pitchFamily="34" charset="0"/>
                <a:cs typeface="Times New Roman" panose="02020603050405020304" pitchFamily="18" charset="0"/>
              </a:rPr>
              <a:t>antimicrobial resistance </a:t>
            </a:r>
            <a:r>
              <a:rPr lang="en-US" sz="2000" kern="100" dirty="0">
                <a:effectLst/>
                <a:ea typeface="Calibri" panose="020F0502020204030204" pitchFamily="34" charset="0"/>
                <a:cs typeface="Times New Roman" panose="02020603050405020304" pitchFamily="18" charset="0"/>
              </a:rPr>
              <a:t>by urgent development of new antimicrobials and rational use of antibiotics in people and animals worldwide.</a:t>
            </a:r>
          </a:p>
          <a:p>
            <a:pPr marL="360363" indent="-360363">
              <a:spcAft>
                <a:spcPts val="600"/>
              </a:spcAft>
            </a:pPr>
            <a:r>
              <a:rPr lang="en-US" sz="2000" kern="100" dirty="0">
                <a:effectLst/>
                <a:ea typeface="Calibri" panose="020F0502020204030204" pitchFamily="34" charset="0"/>
                <a:cs typeface="Times New Roman" panose="02020603050405020304" pitchFamily="18" charset="0"/>
              </a:rPr>
              <a:t> 4. 	develop policies to promote </a:t>
            </a:r>
            <a:r>
              <a:rPr lang="en-US" sz="2000" b="1" kern="100" dirty="0">
                <a:effectLst/>
                <a:ea typeface="Calibri" panose="020F0502020204030204" pitchFamily="34" charset="0"/>
                <a:cs typeface="Times New Roman" panose="02020603050405020304" pitchFamily="18" charset="0"/>
              </a:rPr>
              <a:t>healthy lifestyles</a:t>
            </a:r>
            <a:r>
              <a:rPr lang="en-US" sz="2000" kern="100" dirty="0">
                <a:effectLst/>
                <a:ea typeface="Calibri" panose="020F0502020204030204" pitchFamily="34" charset="0"/>
                <a:cs typeface="Times New Roman" panose="02020603050405020304" pitchFamily="18" charset="0"/>
              </a:rPr>
              <a:t>, including physical activity and quality nutrition, to face obesity, tobacco, alcohol, substance abuse, ultra-processed food among others.</a:t>
            </a:r>
            <a:endParaRPr lang="pt-BR" sz="2000" kern="100" dirty="0">
              <a:effectLst/>
              <a:ea typeface="Calibri" panose="020F0502020204030204" pitchFamily="34" charset="0"/>
              <a:cs typeface="Times New Roman" panose="02020603050405020304" pitchFamily="18" charset="0"/>
            </a:endParaRPr>
          </a:p>
        </p:txBody>
      </p:sp>
      <p:sp>
        <p:nvSpPr>
          <p:cNvPr id="6" name="Título 1">
            <a:extLst>
              <a:ext uri="{FF2B5EF4-FFF2-40B4-BE49-F238E27FC236}">
                <a16:creationId xmlns:a16="http://schemas.microsoft.com/office/drawing/2014/main" id="{68773DE6-023C-C2D2-6E83-9A6AD285D623}"/>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Health Challenges</a:t>
            </a:r>
            <a:r>
              <a:rPr lang="pt-BR" sz="2800" b="1" baseline="30000" dirty="0"/>
              <a:t>1</a:t>
            </a:r>
          </a:p>
        </p:txBody>
      </p:sp>
      <p:sp>
        <p:nvSpPr>
          <p:cNvPr id="2" name="CaixaDeTexto 1">
            <a:extLst>
              <a:ext uri="{FF2B5EF4-FFF2-40B4-BE49-F238E27FC236}">
                <a16:creationId xmlns:a16="http://schemas.microsoft.com/office/drawing/2014/main" id="{6CF1982D-340E-C5F7-E248-F095C3878059}"/>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183592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DF3F-F541-E3BD-FC77-495435C02740}"/>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3785E91B-FC67-34EF-9F8A-D3A32AFEEDA9}"/>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B26DE5A9-DEF9-D500-332F-B4273D54091B}"/>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59F85AE6-DEE2-E427-FB09-0A91DCF3A39A}"/>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5" name="CaixaDeTexto 4">
            <a:extLst>
              <a:ext uri="{FF2B5EF4-FFF2-40B4-BE49-F238E27FC236}">
                <a16:creationId xmlns:a16="http://schemas.microsoft.com/office/drawing/2014/main" id="{A5AC2D25-62E6-EDAA-F50D-00568EB4AA2E}"/>
              </a:ext>
            </a:extLst>
          </p:cNvPr>
          <p:cNvSpPr txBox="1"/>
          <p:nvPr/>
        </p:nvSpPr>
        <p:spPr>
          <a:xfrm>
            <a:off x="383950" y="1100997"/>
            <a:ext cx="11316437" cy="4247317"/>
          </a:xfrm>
          <a:prstGeom prst="rect">
            <a:avLst/>
          </a:prstGeom>
          <a:noFill/>
        </p:spPr>
        <p:txBody>
          <a:bodyPr wrap="square">
            <a:spAutoFit/>
          </a:bodyPr>
          <a:lstStyle/>
          <a:p>
            <a:pPr marL="442913" indent="-442913">
              <a:spcAft>
                <a:spcPts val="600"/>
              </a:spcAft>
            </a:pPr>
            <a:r>
              <a:rPr lang="en-US" sz="2000" kern="100" dirty="0">
                <a:effectLst/>
                <a:ea typeface="Calibri" panose="020F0502020204030204" pitchFamily="34" charset="0"/>
                <a:cs typeface="Times New Roman" panose="02020603050405020304" pitchFamily="18" charset="0"/>
              </a:rPr>
              <a:t>  5.  	effective </a:t>
            </a:r>
            <a:r>
              <a:rPr lang="en-US" sz="2000" b="1" kern="100" dirty="0">
                <a:effectLst/>
                <a:ea typeface="Calibri" panose="020F0502020204030204" pitchFamily="34" charset="0"/>
                <a:cs typeface="Times New Roman" panose="02020603050405020304" pitchFamily="18" charset="0"/>
              </a:rPr>
              <a:t>communication</a:t>
            </a:r>
            <a:r>
              <a:rPr lang="en-US" sz="2000" kern="100" dirty="0">
                <a:effectLst/>
                <a:ea typeface="Calibri" panose="020F0502020204030204" pitchFamily="34" charset="0"/>
                <a:cs typeface="Times New Roman" panose="02020603050405020304" pitchFamily="18" charset="0"/>
              </a:rPr>
              <a:t> strategies for disseminating health information, </a:t>
            </a:r>
            <a:r>
              <a:rPr lang="en-US" sz="2000" b="1" kern="100" dirty="0">
                <a:effectLst/>
                <a:ea typeface="Calibri" panose="020F0502020204030204" pitchFamily="34" charset="0"/>
                <a:cs typeface="Times New Roman" panose="02020603050405020304" pitchFamily="18" charset="0"/>
              </a:rPr>
              <a:t>countering</a:t>
            </a:r>
            <a:r>
              <a:rPr lang="en-US" sz="2000" b="1" kern="100" dirty="0">
                <a:ea typeface="Calibri" panose="020F0502020204030204" pitchFamily="34" charset="0"/>
                <a:cs typeface="Times New Roman" panose="02020603050405020304" pitchFamily="18" charset="0"/>
              </a:rPr>
              <a:t> </a:t>
            </a:r>
            <a:r>
              <a:rPr lang="en-US" sz="2000" b="1" kern="100" dirty="0">
                <a:effectLst/>
                <a:ea typeface="Calibri" panose="020F0502020204030204" pitchFamily="34" charset="0"/>
                <a:cs typeface="Times New Roman" panose="02020603050405020304" pitchFamily="18" charset="0"/>
              </a:rPr>
              <a:t>disinformation</a:t>
            </a:r>
            <a:r>
              <a:rPr lang="en-US" sz="2000" kern="100" dirty="0">
                <a:effectLst/>
                <a:ea typeface="Calibri" panose="020F0502020204030204" pitchFamily="34" charset="0"/>
                <a:cs typeface="Times New Roman" panose="02020603050405020304" pitchFamily="18" charset="0"/>
              </a:rPr>
              <a:t>, and conducting health campaigns</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6. 	</a:t>
            </a:r>
            <a:r>
              <a:rPr lang="en-US" sz="2000" b="1" kern="100" dirty="0">
                <a:effectLst/>
                <a:ea typeface="Calibri" panose="020F0502020204030204" pitchFamily="34" charset="0"/>
                <a:cs typeface="Times New Roman" panose="02020603050405020304" pitchFamily="18" charset="0"/>
              </a:rPr>
              <a:t>digital health</a:t>
            </a:r>
            <a:r>
              <a:rPr lang="en-US" sz="2000" kern="100" dirty="0">
                <a:effectLst/>
                <a:ea typeface="Calibri" panose="020F0502020204030204" pitchFamily="34" charset="0"/>
                <a:cs typeface="Times New Roman" panose="02020603050405020304" pitchFamily="18" charset="0"/>
              </a:rPr>
              <a:t> and </a:t>
            </a:r>
            <a:r>
              <a:rPr lang="en-US" sz="2000" b="1" kern="100" dirty="0">
                <a:effectLst/>
                <a:ea typeface="Calibri" panose="020F0502020204030204" pitchFamily="34" charset="0"/>
                <a:cs typeface="Times New Roman" panose="02020603050405020304" pitchFamily="18" charset="0"/>
              </a:rPr>
              <a:t>technological transformations </a:t>
            </a:r>
            <a:r>
              <a:rPr lang="en-US" sz="2000" kern="100" dirty="0">
                <a:effectLst/>
                <a:ea typeface="Calibri" panose="020F0502020204030204" pitchFamily="34" charset="0"/>
                <a:cs typeface="Times New Roman" panose="02020603050405020304" pitchFamily="18" charset="0"/>
              </a:rPr>
              <a:t>are crucial for supporting strong and resilient universal health systems.</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7. 	prioritize </a:t>
            </a:r>
            <a:r>
              <a:rPr lang="en-US" sz="2000" b="1" kern="100" dirty="0">
                <a:effectLst/>
                <a:ea typeface="Calibri" panose="020F0502020204030204" pitchFamily="34" charset="0"/>
                <a:cs typeface="Times New Roman" panose="02020603050405020304" pitchFamily="18" charset="0"/>
              </a:rPr>
              <a:t>mental health care</a:t>
            </a:r>
            <a:r>
              <a:rPr lang="en-US" sz="2000" kern="100" dirty="0">
                <a:effectLst/>
                <a:ea typeface="Calibri" panose="020F0502020204030204" pitchFamily="34" charset="0"/>
                <a:cs typeface="Times New Roman" panose="02020603050405020304" pitchFamily="18" charset="0"/>
              </a:rPr>
              <a:t>, especially for the youth and groups with known vulnerabilities</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8. 	develop long-term support for the management of the </a:t>
            </a:r>
            <a:r>
              <a:rPr lang="en-US" sz="2000" b="1" kern="100" dirty="0">
                <a:effectLst/>
                <a:ea typeface="Calibri" panose="020F0502020204030204" pitchFamily="34" charset="0"/>
                <a:cs typeface="Times New Roman" panose="02020603050405020304" pitchFamily="18" charset="0"/>
              </a:rPr>
              <a:t>health of older people</a:t>
            </a:r>
            <a:r>
              <a:rPr lang="en-US" sz="2000" kern="100" dirty="0">
                <a:effectLst/>
                <a:ea typeface="Calibri" panose="020F0502020204030204" pitchFamily="34" charset="0"/>
                <a:cs typeface="Times New Roman" panose="02020603050405020304" pitchFamily="18" charset="0"/>
              </a:rPr>
              <a:t>.</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  9. 	</a:t>
            </a:r>
            <a:r>
              <a:rPr lang="en-US" sz="2000" b="1" kern="100" dirty="0">
                <a:effectLst/>
                <a:ea typeface="Calibri" panose="020F0502020204030204" pitchFamily="34" charset="0"/>
                <a:cs typeface="Times New Roman" panose="02020603050405020304" pitchFamily="18" charset="0"/>
              </a:rPr>
              <a:t>integrate climate change </a:t>
            </a:r>
            <a:r>
              <a:rPr lang="en-US" sz="2000" kern="100" dirty="0">
                <a:effectLst/>
                <a:ea typeface="Calibri" panose="020F0502020204030204" pitchFamily="34" charset="0"/>
                <a:cs typeface="Times New Roman" panose="02020603050405020304" pitchFamily="18" charset="0"/>
              </a:rPr>
              <a:t>issues across all Health Working Group priority areas</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10. 	</a:t>
            </a:r>
            <a:r>
              <a:rPr lang="en-US" sz="2000" b="1" kern="100" dirty="0">
                <a:effectLst/>
                <a:ea typeface="Calibri" panose="020F0502020204030204" pitchFamily="34" charset="0"/>
                <a:cs typeface="Times New Roman" panose="02020603050405020304" pitchFamily="18" charset="0"/>
              </a:rPr>
              <a:t>address climate and environmental changes impact </a:t>
            </a:r>
            <a:r>
              <a:rPr lang="en-US" sz="2000" kern="100" dirty="0">
                <a:effectLst/>
                <a:ea typeface="Calibri" panose="020F0502020204030204" pitchFamily="34" charset="0"/>
                <a:cs typeface="Times New Roman" panose="02020603050405020304" pitchFamily="18" charset="0"/>
              </a:rPr>
              <a:t>on communicable and non-communicable diseases by research and environmental management and improved surveillance.</a:t>
            </a:r>
            <a:endParaRPr lang="pt-BR" sz="2000" kern="100" dirty="0">
              <a:effectLst/>
              <a:ea typeface="Calibri" panose="020F0502020204030204" pitchFamily="34" charset="0"/>
              <a:cs typeface="Times New Roman" panose="02020603050405020304" pitchFamily="18" charset="0"/>
            </a:endParaRPr>
          </a:p>
          <a:p>
            <a:pPr marL="442913" indent="-442913">
              <a:spcAft>
                <a:spcPts val="600"/>
              </a:spcAft>
            </a:pPr>
            <a:r>
              <a:rPr lang="en-US" sz="2000" kern="100" dirty="0">
                <a:effectLst/>
                <a:ea typeface="Calibri" panose="020F0502020204030204" pitchFamily="34" charset="0"/>
                <a:cs typeface="Times New Roman" panose="02020603050405020304" pitchFamily="18" charset="0"/>
              </a:rPr>
              <a:t>11. 	leverage global resources focused on the health impacts of </a:t>
            </a:r>
            <a:r>
              <a:rPr lang="en-US" sz="2000" b="1" kern="100" dirty="0">
                <a:ea typeface="Calibri" panose="020F0502020204030204" pitchFamily="34" charset="0"/>
                <a:cs typeface="Times New Roman" panose="02020603050405020304" pitchFamily="18" charset="0"/>
              </a:rPr>
              <a:t>environmental and </a:t>
            </a:r>
            <a:r>
              <a:rPr lang="en-US" sz="2000" b="1" kern="100" dirty="0">
                <a:effectLst/>
                <a:ea typeface="Calibri" panose="020F0502020204030204" pitchFamily="34" charset="0"/>
                <a:cs typeface="Times New Roman" panose="02020603050405020304" pitchFamily="18" charset="0"/>
              </a:rPr>
              <a:t>climate changes  </a:t>
            </a:r>
            <a:r>
              <a:rPr lang="en-US" sz="2000" kern="100" dirty="0">
                <a:effectLst/>
                <a:ea typeface="Calibri" panose="020F0502020204030204" pitchFamily="34" charset="0"/>
                <a:cs typeface="Times New Roman" panose="02020603050405020304" pitchFamily="18" charset="0"/>
              </a:rPr>
              <a:t>especially for groups with known vulnerabilities, such as those exposed to extreme weather events. </a:t>
            </a:r>
            <a:r>
              <a:rPr lang="en-US" sz="2000" b="1" kern="100" dirty="0">
                <a:effectLst/>
                <a:ea typeface="Calibri" panose="020F0502020204030204" pitchFamily="34" charset="0"/>
                <a:cs typeface="Times New Roman" panose="02020603050405020304" pitchFamily="18" charset="0"/>
              </a:rPr>
              <a:t>Enhance climate-resilient health systems to better prepare for climate-related crises.</a:t>
            </a:r>
            <a:endParaRPr lang="pt-BR" sz="2000" b="1" kern="100" dirty="0">
              <a:effectLst/>
              <a:ea typeface="Calibri" panose="020F0502020204030204" pitchFamily="34" charset="0"/>
              <a:cs typeface="Times New Roman" panose="02020603050405020304" pitchFamily="18" charset="0"/>
            </a:endParaRPr>
          </a:p>
        </p:txBody>
      </p:sp>
      <p:sp>
        <p:nvSpPr>
          <p:cNvPr id="6" name="Título 1">
            <a:extLst>
              <a:ext uri="{FF2B5EF4-FFF2-40B4-BE49-F238E27FC236}">
                <a16:creationId xmlns:a16="http://schemas.microsoft.com/office/drawing/2014/main" id="{A12F9D91-6550-589B-8354-A7913C146D0D}"/>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Health Challenges</a:t>
            </a:r>
            <a:r>
              <a:rPr lang="pt-BR" sz="2800" b="1" baseline="30000" dirty="0"/>
              <a:t>2</a:t>
            </a:r>
          </a:p>
        </p:txBody>
      </p:sp>
      <p:sp>
        <p:nvSpPr>
          <p:cNvPr id="2" name="CaixaDeTexto 1">
            <a:extLst>
              <a:ext uri="{FF2B5EF4-FFF2-40B4-BE49-F238E27FC236}">
                <a16:creationId xmlns:a16="http://schemas.microsoft.com/office/drawing/2014/main" id="{50F673E6-8CC0-D70A-484B-B46B237E64F1}"/>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78439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14B83-C4F3-0C1B-4F2E-4288A091A123}"/>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36A49E7-4963-6685-F327-2D6CFAA98EA6}"/>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5B12ADBF-9D43-F8CE-7EDF-BDB8725A94A8}"/>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9877C9C8-A9F3-9B23-482B-7B34FBE89F08}"/>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6" name="Título 1">
            <a:extLst>
              <a:ext uri="{FF2B5EF4-FFF2-40B4-BE49-F238E27FC236}">
                <a16:creationId xmlns:a16="http://schemas.microsoft.com/office/drawing/2014/main" id="{E82E53F2-7495-A26D-45DB-862EC1AA42A2}"/>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Social Justice</a:t>
            </a:r>
            <a:r>
              <a:rPr lang="pt-BR" sz="2800" b="1" baseline="30000" dirty="0"/>
              <a:t>1</a:t>
            </a:r>
          </a:p>
        </p:txBody>
      </p:sp>
      <p:sp>
        <p:nvSpPr>
          <p:cNvPr id="2" name="CaixaDeTexto 1">
            <a:extLst>
              <a:ext uri="{FF2B5EF4-FFF2-40B4-BE49-F238E27FC236}">
                <a16:creationId xmlns:a16="http://schemas.microsoft.com/office/drawing/2014/main" id="{52BCC2D0-BFC3-6467-3363-C6EC4BA0D658}"/>
              </a:ext>
            </a:extLst>
          </p:cNvPr>
          <p:cNvSpPr txBox="1"/>
          <p:nvPr/>
        </p:nvSpPr>
        <p:spPr>
          <a:xfrm>
            <a:off x="862405" y="788340"/>
            <a:ext cx="10704946" cy="4669996"/>
          </a:xfrm>
          <a:prstGeom prst="rect">
            <a:avLst/>
          </a:prstGeom>
          <a:noFill/>
        </p:spPr>
        <p:txBody>
          <a:bodyPr wrap="square" rtlCol="0">
            <a:spAutoFit/>
          </a:bodyPr>
          <a:lstStyle/>
          <a:p>
            <a:pPr>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Social justice </a:t>
            </a:r>
            <a:r>
              <a:rPr lang="en-US" sz="2000" b="1" kern="100" dirty="0">
                <a:effectLst/>
                <a:latin typeface="+mj-lt"/>
                <a:ea typeface="Calibri" panose="020F0502020204030204" pitchFamily="34" charset="0"/>
                <a:cs typeface="Times New Roman" panose="02020603050405020304" pitchFamily="18" charset="0"/>
              </a:rPr>
              <a:t>requires ending poverty, reducing inequalities, and promoting inclusion so that no one is left behind</a:t>
            </a:r>
            <a:r>
              <a:rPr lang="en-US" sz="2000" kern="100" dirty="0">
                <a:effectLst/>
                <a:latin typeface="+mj-lt"/>
                <a:ea typeface="Calibri" panose="020F0502020204030204" pitchFamily="34" charset="0"/>
                <a:cs typeface="Times New Roman" panose="02020603050405020304" pitchFamily="18" charset="0"/>
              </a:rPr>
              <a:t>. Harnessing the power of science is not only a pathway but a responsibility in this quest. Societies can create a more equitable and sustainable future through technological innovation, data-driven policymaking, and advancements in various scientific fields. Science should be seen inherently as a social practice requiring ethical considerations and awareness of its consequences. The Communiqué recommends:</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1. 	construct a </a:t>
            </a:r>
            <a:r>
              <a:rPr lang="en-US" sz="2000" b="1" kern="100" dirty="0">
                <a:effectLst/>
                <a:latin typeface="+mj-lt"/>
                <a:ea typeface="Calibri" panose="020F0502020204030204" pitchFamily="34" charset="0"/>
                <a:cs typeface="Times New Roman" panose="02020603050405020304" pitchFamily="18" charset="0"/>
              </a:rPr>
              <a:t>perspective of rights and guarantees </a:t>
            </a:r>
            <a:r>
              <a:rPr lang="en-US" sz="2000" kern="100" dirty="0">
                <a:effectLst/>
                <a:latin typeface="+mj-lt"/>
                <a:ea typeface="Calibri" panose="020F0502020204030204" pitchFamily="34" charset="0"/>
                <a:cs typeface="Times New Roman" panose="02020603050405020304" pitchFamily="18" charset="0"/>
              </a:rPr>
              <a:t>that considers the value of developing institutions to </a:t>
            </a:r>
            <a:r>
              <a:rPr lang="en-US" sz="2000" b="1" kern="100" dirty="0">
                <a:effectLst/>
                <a:latin typeface="+mj-lt"/>
                <a:ea typeface="Calibri" panose="020F0502020204030204" pitchFamily="34" charset="0"/>
                <a:cs typeface="Times New Roman" panose="02020603050405020304" pitchFamily="18" charset="0"/>
              </a:rPr>
              <a:t>promote social inclusion and cultural diversity</a:t>
            </a:r>
            <a:endParaRPr lang="pt-BR" sz="2000" b="1"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2. 	</a:t>
            </a:r>
            <a:r>
              <a:rPr lang="en-US" sz="2000" b="1" kern="100" dirty="0">
                <a:effectLst/>
                <a:latin typeface="+mj-lt"/>
                <a:ea typeface="Calibri" panose="020F0502020204030204" pitchFamily="34" charset="0"/>
                <a:cs typeface="Times New Roman" panose="02020603050405020304" pitchFamily="18" charset="0"/>
              </a:rPr>
              <a:t>generate knowledge </a:t>
            </a:r>
            <a:r>
              <a:rPr lang="en-US" sz="2000" kern="100" dirty="0">
                <a:effectLst/>
                <a:latin typeface="+mj-lt"/>
                <a:ea typeface="Calibri" panose="020F0502020204030204" pitchFamily="34" charset="0"/>
                <a:cs typeface="Times New Roman" panose="02020603050405020304" pitchFamily="18" charset="0"/>
              </a:rPr>
              <a:t>that enhance social, environmental, and human well-being; pursue scientific advances with ethical considerations and awareness of consequences.</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3. 	</a:t>
            </a:r>
            <a:r>
              <a:rPr lang="en-US" sz="2000" b="1" kern="100" dirty="0">
                <a:effectLst/>
                <a:latin typeface="+mj-lt"/>
                <a:ea typeface="Calibri" panose="020F0502020204030204" pitchFamily="34" charset="0"/>
                <a:cs typeface="Times New Roman" panose="02020603050405020304" pitchFamily="18" charset="0"/>
              </a:rPr>
              <a:t>combine social, natural, and life sciences </a:t>
            </a:r>
            <a:r>
              <a:rPr lang="en-US" sz="2000" kern="100" dirty="0">
                <a:effectLst/>
                <a:latin typeface="+mj-lt"/>
                <a:ea typeface="Calibri" panose="020F0502020204030204" pitchFamily="34" charset="0"/>
                <a:cs typeface="Times New Roman" panose="02020603050405020304" pitchFamily="18" charset="0"/>
              </a:rPr>
              <a:t>to decrease discriminatory practices and promote social justice; apply scientific insights into human behavior to develop interventions challenging stereotypes and biases.</a:t>
            </a:r>
            <a:endParaRPr lang="pt-BR" sz="2000" kern="100" dirty="0">
              <a:effectLst/>
              <a:latin typeface="+mj-lt"/>
              <a:ea typeface="Calibri" panose="020F0502020204030204" pitchFamily="34" charset="0"/>
              <a:cs typeface="Times New Roman" panose="02020603050405020304" pitchFamily="18" charset="0"/>
            </a:endParaRPr>
          </a:p>
        </p:txBody>
      </p:sp>
      <p:sp>
        <p:nvSpPr>
          <p:cNvPr id="3" name="CaixaDeTexto 2">
            <a:extLst>
              <a:ext uri="{FF2B5EF4-FFF2-40B4-BE49-F238E27FC236}">
                <a16:creationId xmlns:a16="http://schemas.microsoft.com/office/drawing/2014/main" id="{E3064250-46C5-0553-3C48-4BDA6EEC6A39}"/>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32603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59C6-81E6-1DC0-04C7-B4359ECB3B87}"/>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30EDF9E9-6532-BC20-998C-EE9A55428725}"/>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50615C13-61C8-D2DE-6D1F-7CB208668D33}"/>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9170F204-EFAB-9609-EDD7-2CC44890455A}"/>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6" name="Título 1">
            <a:extLst>
              <a:ext uri="{FF2B5EF4-FFF2-40B4-BE49-F238E27FC236}">
                <a16:creationId xmlns:a16="http://schemas.microsoft.com/office/drawing/2014/main" id="{B4B1D2E7-B93A-027C-4218-07C111292BE2}"/>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Social Justice</a:t>
            </a:r>
            <a:r>
              <a:rPr lang="pt-BR" sz="2800" b="1" baseline="30000" dirty="0"/>
              <a:t>2</a:t>
            </a:r>
          </a:p>
        </p:txBody>
      </p:sp>
      <p:sp>
        <p:nvSpPr>
          <p:cNvPr id="2" name="CaixaDeTexto 1">
            <a:extLst>
              <a:ext uri="{FF2B5EF4-FFF2-40B4-BE49-F238E27FC236}">
                <a16:creationId xmlns:a16="http://schemas.microsoft.com/office/drawing/2014/main" id="{210426DB-8048-041F-7282-6A70D7E92C2C}"/>
              </a:ext>
            </a:extLst>
          </p:cNvPr>
          <p:cNvSpPr txBox="1"/>
          <p:nvPr/>
        </p:nvSpPr>
        <p:spPr>
          <a:xfrm>
            <a:off x="743526" y="1381263"/>
            <a:ext cx="10903529" cy="4113947"/>
          </a:xfrm>
          <a:prstGeom prst="rect">
            <a:avLst/>
          </a:prstGeom>
          <a:noFill/>
        </p:spPr>
        <p:txBody>
          <a:bodyPr wrap="square" rtlCol="0">
            <a:spAutoFit/>
          </a:bodyPr>
          <a:lstStyle/>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4. 	emphasize the </a:t>
            </a:r>
            <a:r>
              <a:rPr lang="en-US" sz="2000" b="1" kern="100" dirty="0">
                <a:effectLst/>
                <a:latin typeface="+mj-lt"/>
                <a:ea typeface="Calibri" panose="020F0502020204030204" pitchFamily="34" charset="0"/>
                <a:cs typeface="Times New Roman" panose="02020603050405020304" pitchFamily="18" charset="0"/>
              </a:rPr>
              <a:t>ethical imperative of reducing all types of inequalities and use social justice </a:t>
            </a:r>
            <a:r>
              <a:rPr lang="en-US" sz="2000" kern="100" dirty="0">
                <a:effectLst/>
                <a:latin typeface="+mj-lt"/>
                <a:ea typeface="Calibri" panose="020F0502020204030204" pitchFamily="34" charset="0"/>
                <a:cs typeface="Times New Roman" panose="02020603050405020304" pitchFamily="18" charset="0"/>
              </a:rPr>
              <a:t>to eliminate discrimination, intolerance, and violence to build a more equitable society.</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5. 	universal </a:t>
            </a:r>
            <a:r>
              <a:rPr lang="en-US" sz="2000" b="1" kern="100" dirty="0">
                <a:effectLst/>
                <a:latin typeface="+mj-lt"/>
                <a:ea typeface="Calibri" panose="020F0502020204030204" pitchFamily="34" charset="0"/>
                <a:cs typeface="Times New Roman" panose="02020603050405020304" pitchFamily="18" charset="0"/>
              </a:rPr>
              <a:t>internet access</a:t>
            </a:r>
            <a:r>
              <a:rPr lang="en-US" sz="2000" kern="100" dirty="0">
                <a:effectLst/>
                <a:latin typeface="+mj-lt"/>
                <a:ea typeface="Calibri" panose="020F0502020204030204" pitchFamily="34" charset="0"/>
                <a:cs typeface="Times New Roman" panose="02020603050405020304" pitchFamily="18" charset="0"/>
              </a:rPr>
              <a:t>; enhance </a:t>
            </a:r>
            <a:r>
              <a:rPr lang="en-US" sz="2000" b="1" kern="100" dirty="0">
                <a:effectLst/>
                <a:latin typeface="+mj-lt"/>
                <a:ea typeface="Calibri" panose="020F0502020204030204" pitchFamily="34" charset="0"/>
                <a:cs typeface="Times New Roman" panose="02020603050405020304" pitchFamily="18" charset="0"/>
              </a:rPr>
              <a:t>digital literacy</a:t>
            </a:r>
            <a:r>
              <a:rPr lang="en-US" sz="2000" kern="100" dirty="0">
                <a:effectLst/>
                <a:latin typeface="+mj-lt"/>
                <a:ea typeface="Calibri" panose="020F0502020204030204" pitchFamily="34" charset="0"/>
                <a:cs typeface="Times New Roman" panose="02020603050405020304" pitchFamily="18" charset="0"/>
              </a:rPr>
              <a:t> to ensure all segments of society benefit from digital advancements with inclusive and equitable approaches.</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6. 	address </a:t>
            </a:r>
            <a:r>
              <a:rPr lang="en-US" sz="2000" b="1" kern="100" dirty="0">
                <a:effectLst/>
                <a:latin typeface="+mj-lt"/>
                <a:ea typeface="Calibri" panose="020F0502020204030204" pitchFamily="34" charset="0"/>
                <a:cs typeface="Times New Roman" panose="02020603050405020304" pitchFamily="18" charset="0"/>
              </a:rPr>
              <a:t>science-related disinformation</a:t>
            </a:r>
            <a:r>
              <a:rPr lang="en-US" sz="2000" kern="100" dirty="0">
                <a:effectLst/>
                <a:latin typeface="+mj-lt"/>
                <a:ea typeface="Calibri" panose="020F0502020204030204" pitchFamily="34" charset="0"/>
                <a:cs typeface="Times New Roman" panose="02020603050405020304" pitchFamily="18" charset="0"/>
              </a:rPr>
              <a:t> in digital media to prevent adverse societal impacts.</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7. 	cultivate </a:t>
            </a:r>
            <a:r>
              <a:rPr lang="en-US" sz="2000" b="1" kern="100" dirty="0">
                <a:effectLst/>
                <a:latin typeface="+mj-lt"/>
                <a:ea typeface="Calibri" panose="020F0502020204030204" pitchFamily="34" charset="0"/>
                <a:cs typeface="Times New Roman" panose="02020603050405020304" pitchFamily="18" charset="0"/>
              </a:rPr>
              <a:t>scientific literacy and awareness of science as a self-correcting process</a:t>
            </a:r>
            <a:r>
              <a:rPr lang="en-US" sz="2000" kern="100" dirty="0">
                <a:effectLst/>
                <a:latin typeface="+mj-lt"/>
                <a:ea typeface="Calibri" panose="020F0502020204030204" pitchFamily="34" charset="0"/>
                <a:cs typeface="Times New Roman" panose="02020603050405020304" pitchFamily="18" charset="0"/>
              </a:rPr>
              <a:t>; equip societies to meet future technological challenges through better scientific understanding.</a:t>
            </a:r>
            <a:endParaRPr lang="pt-BR" sz="2000" kern="100" dirty="0">
              <a:effectLst/>
              <a:latin typeface="+mj-lt"/>
              <a:ea typeface="Calibri" panose="020F0502020204030204" pitchFamily="34" charset="0"/>
              <a:cs typeface="Times New Roman" panose="02020603050405020304" pitchFamily="18" charset="0"/>
            </a:endParaRPr>
          </a:p>
          <a:p>
            <a:pPr marL="442913" indent="-442913">
              <a:lnSpc>
                <a:spcPct val="107000"/>
              </a:lnSpc>
              <a:spcAft>
                <a:spcPts val="800"/>
              </a:spcAft>
            </a:pPr>
            <a:r>
              <a:rPr lang="en-US" sz="2000" kern="100" dirty="0">
                <a:effectLst/>
                <a:latin typeface="+mj-lt"/>
                <a:ea typeface="Calibri" panose="020F0502020204030204" pitchFamily="34" charset="0"/>
                <a:cs typeface="Times New Roman" panose="02020603050405020304" pitchFamily="18" charset="0"/>
              </a:rPr>
              <a:t>8. 	</a:t>
            </a:r>
            <a:r>
              <a:rPr lang="en-US" sz="2000" b="1" kern="100" dirty="0">
                <a:effectLst/>
                <a:latin typeface="+mj-lt"/>
                <a:ea typeface="Calibri" panose="020F0502020204030204" pitchFamily="34" charset="0"/>
                <a:cs typeface="Times New Roman" panose="02020603050405020304" pitchFamily="18" charset="0"/>
              </a:rPr>
              <a:t>promote education, social equality, and fair treatment for all</a:t>
            </a:r>
            <a:r>
              <a:rPr lang="en-US" sz="2000" kern="100" dirty="0">
                <a:effectLst/>
                <a:latin typeface="+mj-lt"/>
                <a:ea typeface="Calibri" panose="020F0502020204030204" pitchFamily="34" charset="0"/>
                <a:cs typeface="Times New Roman" panose="02020603050405020304" pitchFamily="18" charset="0"/>
              </a:rPr>
              <a:t>: focus on health and well-being for all demographic strata; transition to sustainable energy and industry practices; ensure sustainability in food production, land use, water management, and ocean health; develop sustainable, just, and resilient cities and communities; harness the digital revolution for sustainable development.</a:t>
            </a:r>
            <a:endParaRPr lang="pt-BR" sz="2000" kern="100" dirty="0">
              <a:effectLst/>
              <a:latin typeface="+mj-lt"/>
              <a:ea typeface="Calibri" panose="020F0502020204030204" pitchFamily="34" charset="0"/>
              <a:cs typeface="Times New Roman" panose="02020603050405020304" pitchFamily="18" charset="0"/>
            </a:endParaRPr>
          </a:p>
        </p:txBody>
      </p:sp>
      <p:sp>
        <p:nvSpPr>
          <p:cNvPr id="3" name="CaixaDeTexto 2">
            <a:extLst>
              <a:ext uri="{FF2B5EF4-FFF2-40B4-BE49-F238E27FC236}">
                <a16:creationId xmlns:a16="http://schemas.microsoft.com/office/drawing/2014/main" id="{B7610916-C840-A6A5-4511-0DA29C32B786}"/>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3307095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7A8FDFB4-D13A-FB50-13BB-E74C9DA68041}"/>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5" name="Espaço Reservado para Conteúdo 8" descr="Placa com fundo preto&#10;&#10;Descrição gerada automaticamente">
            <a:extLst>
              <a:ext uri="{FF2B5EF4-FFF2-40B4-BE49-F238E27FC236}">
                <a16:creationId xmlns:a16="http://schemas.microsoft.com/office/drawing/2014/main" id="{C2C292E2-3F37-1EEA-8CAF-2224AC9BDBC1}"/>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6" name="Imagem 5" descr="Logotipo, nome da empresa&#10;&#10;Descrição gerada automaticamente">
            <a:extLst>
              <a:ext uri="{FF2B5EF4-FFF2-40B4-BE49-F238E27FC236}">
                <a16:creationId xmlns:a16="http://schemas.microsoft.com/office/drawing/2014/main" id="{BAB90FC2-C4DD-46F6-26F5-9E453F1F4CAA}"/>
              </a:ext>
            </a:extLst>
          </p:cNvPr>
          <p:cNvPicPr>
            <a:picLocks noChangeAspect="1"/>
          </p:cNvPicPr>
          <p:nvPr/>
        </p:nvPicPr>
        <p:blipFill>
          <a:blip r:embed="rId3"/>
          <a:stretch>
            <a:fillRect/>
          </a:stretch>
        </p:blipFill>
        <p:spPr>
          <a:xfrm>
            <a:off x="11193824" y="6209711"/>
            <a:ext cx="747055" cy="488036"/>
          </a:xfrm>
          <a:prstGeom prst="rect">
            <a:avLst/>
          </a:prstGeom>
        </p:spPr>
      </p:pic>
      <p:pic>
        <p:nvPicPr>
          <p:cNvPr id="8" name="Imagem 7">
            <a:extLst>
              <a:ext uri="{FF2B5EF4-FFF2-40B4-BE49-F238E27FC236}">
                <a16:creationId xmlns:a16="http://schemas.microsoft.com/office/drawing/2014/main" id="{D283BED4-0526-6451-DE83-1BFAD47954B4}"/>
              </a:ext>
            </a:extLst>
          </p:cNvPr>
          <p:cNvPicPr>
            <a:picLocks noChangeAspect="1"/>
          </p:cNvPicPr>
          <p:nvPr/>
        </p:nvPicPr>
        <p:blipFill>
          <a:blip r:embed="rId4"/>
          <a:srcRect l="26371" t="17120" r="29677" b="17275"/>
          <a:stretch/>
        </p:blipFill>
        <p:spPr>
          <a:xfrm>
            <a:off x="2971849" y="889681"/>
            <a:ext cx="6248299" cy="5246173"/>
          </a:xfrm>
          <a:prstGeom prst="rect">
            <a:avLst/>
          </a:prstGeom>
        </p:spPr>
      </p:pic>
      <p:sp>
        <p:nvSpPr>
          <p:cNvPr id="9" name="Título 1">
            <a:extLst>
              <a:ext uri="{FF2B5EF4-FFF2-40B4-BE49-F238E27FC236}">
                <a16:creationId xmlns:a16="http://schemas.microsoft.com/office/drawing/2014/main" id="{23BCF40A-DF3C-8955-DAE7-7D4408240048}"/>
              </a:ext>
            </a:extLst>
          </p:cNvPr>
          <p:cNvSpPr txBox="1">
            <a:spLocks/>
          </p:cNvSpPr>
          <p:nvPr/>
        </p:nvSpPr>
        <p:spPr>
          <a:xfrm>
            <a:off x="1676399" y="158549"/>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err="1"/>
              <a:t>Endorsing</a:t>
            </a:r>
            <a:r>
              <a:rPr lang="pt-BR" sz="2800" b="1" dirty="0"/>
              <a:t> S20 </a:t>
            </a:r>
            <a:r>
              <a:rPr lang="pt-BR" sz="2800" b="1" dirty="0" err="1"/>
              <a:t>Members</a:t>
            </a:r>
            <a:endParaRPr lang="pt-BR" sz="2800" b="1" baseline="30000" dirty="0"/>
          </a:p>
        </p:txBody>
      </p:sp>
      <p:sp>
        <p:nvSpPr>
          <p:cNvPr id="2" name="CaixaDeTexto 1">
            <a:extLst>
              <a:ext uri="{FF2B5EF4-FFF2-40B4-BE49-F238E27FC236}">
                <a16:creationId xmlns:a16="http://schemas.microsoft.com/office/drawing/2014/main" id="{EE8B1A77-450B-6CD8-DBEE-644C46A83088}"/>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207645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28BE8BBD-FAEA-F66D-A752-6EFF8875C952}"/>
              </a:ext>
            </a:extLst>
          </p:cNvPr>
          <p:cNvSpPr>
            <a:spLocks noGrp="1"/>
          </p:cNvSpPr>
          <p:nvPr>
            <p:ph idx="1"/>
          </p:nvPr>
        </p:nvSpPr>
        <p:spPr>
          <a:xfrm>
            <a:off x="1045273" y="654837"/>
            <a:ext cx="10515600" cy="472195"/>
          </a:xfrm>
        </p:spPr>
        <p:txBody>
          <a:bodyPr/>
          <a:lstStyle/>
          <a:p>
            <a:r>
              <a:rPr lang="pt-BR" sz="4400" b="1" dirty="0" err="1"/>
              <a:t>Special</a:t>
            </a:r>
            <a:r>
              <a:rPr lang="pt-BR" sz="4400" b="1" dirty="0"/>
              <a:t> </a:t>
            </a:r>
            <a:r>
              <a:rPr lang="pt-BR" sz="4400" b="1" dirty="0" err="1"/>
              <a:t>thanks</a:t>
            </a:r>
            <a:r>
              <a:rPr lang="pt-BR" sz="4400" b="1" dirty="0"/>
              <a:t> </a:t>
            </a:r>
            <a:r>
              <a:rPr lang="pt-BR" sz="4400" b="1" dirty="0" err="1"/>
              <a:t>to</a:t>
            </a:r>
            <a:r>
              <a:rPr lang="pt-BR" sz="4400" b="1" dirty="0"/>
              <a:t> </a:t>
            </a:r>
            <a:endParaRPr lang="en-HU" sz="4400" b="1" dirty="0"/>
          </a:p>
        </p:txBody>
      </p:sp>
      <p:pic>
        <p:nvPicPr>
          <p:cNvPr id="4" name="Picture 6" descr="V:\admin\logos\Logoepm\epm-transp.gif">
            <a:extLst>
              <a:ext uri="{FF2B5EF4-FFF2-40B4-BE49-F238E27FC236}">
                <a16:creationId xmlns:a16="http://schemas.microsoft.com/office/drawing/2014/main" id="{4D6A192E-F77C-7FC3-13B1-CA7161295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67"/>
          <a:stretch>
            <a:fillRect/>
          </a:stretch>
        </p:blipFill>
        <p:spPr bwMode="auto">
          <a:xfrm>
            <a:off x="6408632" y="4172582"/>
            <a:ext cx="1244862" cy="137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a:extLst>
              <a:ext uri="{FF2B5EF4-FFF2-40B4-BE49-F238E27FC236}">
                <a16:creationId xmlns:a16="http://schemas.microsoft.com/office/drawing/2014/main" id="{C0A66177-43C8-0801-C7D2-0716D7B55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983" y="4205803"/>
            <a:ext cx="2180472" cy="130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BC – Academia Brasileira de Ciências">
            <a:extLst>
              <a:ext uri="{FF2B5EF4-FFF2-40B4-BE49-F238E27FC236}">
                <a16:creationId xmlns:a16="http://schemas.microsoft.com/office/drawing/2014/main" id="{1E0A0088-39CC-11BC-2C09-D6EC58AC3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632" y="2526414"/>
            <a:ext cx="3569823" cy="1199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ASAC – International Year of Basic Sciences for Development">
            <a:extLst>
              <a:ext uri="{FF2B5EF4-FFF2-40B4-BE49-F238E27FC236}">
                <a16:creationId xmlns:a16="http://schemas.microsoft.com/office/drawing/2014/main" id="{C4317E37-AE34-8D26-CC73-445EF85EA5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70" b="23565"/>
          <a:stretch/>
        </p:blipFill>
        <p:spPr bwMode="auto">
          <a:xfrm>
            <a:off x="1448864" y="1671097"/>
            <a:ext cx="3251405" cy="1757903"/>
          </a:xfrm>
          <a:prstGeom prst="rect">
            <a:avLst/>
          </a:prstGeom>
          <a:noFill/>
          <a:extLst>
            <a:ext uri="{909E8E84-426E-40DD-AFC4-6F175D3DCCD1}">
              <a14:hiddenFill xmlns:a14="http://schemas.microsoft.com/office/drawing/2010/main">
                <a:solidFill>
                  <a:srgbClr val="FFFFFF"/>
                </a:solidFill>
              </a14:hiddenFill>
            </a:ext>
          </a:extLst>
        </p:spPr>
      </p:pic>
      <p:pic>
        <p:nvPicPr>
          <p:cNvPr id="8" name="Espaço Reservado para Conteúdo 13" descr="Logotipo, nome da empresa&#10;&#10;Descrição gerada automaticamente">
            <a:extLst>
              <a:ext uri="{FF2B5EF4-FFF2-40B4-BE49-F238E27FC236}">
                <a16:creationId xmlns:a16="http://schemas.microsoft.com/office/drawing/2014/main" id="{3B5374E5-89B8-5A95-A70B-1E3291DD2C81}"/>
              </a:ext>
            </a:extLst>
          </p:cNvPr>
          <p:cNvPicPr>
            <a:picLocks noChangeAspect="1"/>
          </p:cNvPicPr>
          <p:nvPr/>
        </p:nvPicPr>
        <p:blipFill>
          <a:blip r:embed="rId6"/>
          <a:stretch>
            <a:fillRect/>
          </a:stretch>
        </p:blipFill>
        <p:spPr>
          <a:xfrm>
            <a:off x="1559700" y="3616362"/>
            <a:ext cx="3094907" cy="2118618"/>
          </a:xfrm>
          <a:prstGeom prst="rect">
            <a:avLst/>
          </a:prstGeom>
        </p:spPr>
      </p:pic>
    </p:spTree>
    <p:extLst>
      <p:ext uri="{BB962C8B-B14F-4D97-AF65-F5344CB8AC3E}">
        <p14:creationId xmlns:p14="http://schemas.microsoft.com/office/powerpoint/2010/main" val="10659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DBDF48-5764-5BEC-083A-01804E0BE2F4}"/>
              </a:ext>
            </a:extLst>
          </p:cNvPr>
          <p:cNvSpPr>
            <a:spLocks noGrp="1"/>
          </p:cNvSpPr>
          <p:nvPr>
            <p:ph type="title"/>
          </p:nvPr>
        </p:nvSpPr>
        <p:spPr>
          <a:xfrm>
            <a:off x="621890" y="2373707"/>
            <a:ext cx="10515600" cy="713867"/>
          </a:xfrm>
        </p:spPr>
        <p:txBody>
          <a:bodyPr/>
          <a:lstStyle/>
          <a:p>
            <a:pPr algn="ctr"/>
            <a:r>
              <a:rPr lang="en-US" dirty="0"/>
              <a:t>Science for Global Transformation: recommendations by the S20 academies</a:t>
            </a:r>
            <a:endParaRPr lang="en-HU" sz="4000" b="0" dirty="0"/>
          </a:p>
        </p:txBody>
      </p:sp>
      <p:pic>
        <p:nvPicPr>
          <p:cNvPr id="9" name="Espaço Reservado para Conteúdo 13" descr="Logotipo, nome da empresa&#10;&#10;Descrição gerada automaticamente">
            <a:extLst>
              <a:ext uri="{FF2B5EF4-FFF2-40B4-BE49-F238E27FC236}">
                <a16:creationId xmlns:a16="http://schemas.microsoft.com/office/drawing/2014/main" id="{2A9C4530-9394-6C0C-3064-4300717BD06D}"/>
              </a:ext>
            </a:extLst>
          </p:cNvPr>
          <p:cNvPicPr>
            <a:picLocks noChangeAspect="1"/>
          </p:cNvPicPr>
          <p:nvPr/>
        </p:nvPicPr>
        <p:blipFill>
          <a:blip r:embed="rId2"/>
          <a:stretch>
            <a:fillRect/>
          </a:stretch>
        </p:blipFill>
        <p:spPr>
          <a:xfrm>
            <a:off x="323273" y="245149"/>
            <a:ext cx="2181985" cy="1493677"/>
          </a:xfrm>
          <a:prstGeom prst="rect">
            <a:avLst/>
          </a:prstGeom>
        </p:spPr>
      </p:pic>
      <p:sp>
        <p:nvSpPr>
          <p:cNvPr id="11" name="Content Placeholder 5">
            <a:extLst>
              <a:ext uri="{FF2B5EF4-FFF2-40B4-BE49-F238E27FC236}">
                <a16:creationId xmlns:a16="http://schemas.microsoft.com/office/drawing/2014/main" id="{FC57BAB6-BF08-EAD1-13E8-F57BFE4A4056}"/>
              </a:ext>
            </a:extLst>
          </p:cNvPr>
          <p:cNvSpPr txBox="1">
            <a:spLocks/>
          </p:cNvSpPr>
          <p:nvPr/>
        </p:nvSpPr>
        <p:spPr>
          <a:xfrm>
            <a:off x="3979681" y="4709250"/>
            <a:ext cx="3244645" cy="844182"/>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2600" dirty="0"/>
              <a:t>Helena B. Nader</a:t>
            </a:r>
          </a:p>
          <a:p>
            <a:pPr algn="ctr">
              <a:lnSpc>
                <a:spcPct val="100000"/>
              </a:lnSpc>
              <a:spcBef>
                <a:spcPts val="0"/>
              </a:spcBef>
            </a:pPr>
            <a:r>
              <a:rPr lang="pt-BR" sz="1800" dirty="0" err="1"/>
              <a:t>Nov</a:t>
            </a:r>
            <a:r>
              <a:rPr lang="pt-BR" sz="1800" dirty="0"/>
              <a:t> 22, 2024</a:t>
            </a:r>
            <a:endParaRPr lang="en-HU" sz="1800" dirty="0"/>
          </a:p>
        </p:txBody>
      </p:sp>
    </p:spTree>
    <p:extLst>
      <p:ext uri="{BB962C8B-B14F-4D97-AF65-F5344CB8AC3E}">
        <p14:creationId xmlns:p14="http://schemas.microsoft.com/office/powerpoint/2010/main" val="354311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97DA3C26-FF59-4B82-C8F8-D767AEB8E108}"/>
              </a:ext>
            </a:extLst>
          </p:cNvPr>
          <p:cNvSpPr txBox="1">
            <a:spLocks/>
          </p:cNvSpPr>
          <p:nvPr/>
        </p:nvSpPr>
        <p:spPr>
          <a:xfrm>
            <a:off x="8549300" y="6230139"/>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50"/>
              <a:t>Helena B. Nader</a:t>
            </a:r>
          </a:p>
          <a:p>
            <a:pPr algn="ctr">
              <a:lnSpc>
                <a:spcPct val="100000"/>
              </a:lnSpc>
              <a:spcBef>
                <a:spcPts val="0"/>
              </a:spcBef>
            </a:pPr>
            <a:r>
              <a:rPr lang="pt-BR" sz="1150"/>
              <a:t>Nov. 22, 2024</a:t>
            </a:r>
            <a:endParaRPr lang="en-HU" sz="1150" dirty="0"/>
          </a:p>
        </p:txBody>
      </p:sp>
      <p:pic>
        <p:nvPicPr>
          <p:cNvPr id="9" name="Espaço Reservado para Conteúdo 8" descr="Placa com fundo preto&#10;&#10;Descrição gerada automaticamente">
            <a:extLst>
              <a:ext uri="{FF2B5EF4-FFF2-40B4-BE49-F238E27FC236}">
                <a16:creationId xmlns:a16="http://schemas.microsoft.com/office/drawing/2014/main" id="{7708C269-8D05-A563-CF1E-A045D6DE2F4A}"/>
              </a:ext>
            </a:extLst>
          </p:cNvPr>
          <p:cNvPicPr>
            <a:picLocks noChangeAspect="1"/>
          </p:cNvPicPr>
          <p:nvPr/>
        </p:nvPicPr>
        <p:blipFill>
          <a:blip r:embed="rId3"/>
          <a:stretch>
            <a:fillRect/>
          </a:stretch>
        </p:blipFill>
        <p:spPr>
          <a:xfrm>
            <a:off x="10807700" y="6230139"/>
            <a:ext cx="1027113" cy="371011"/>
          </a:xfrm>
          <a:prstGeom prst="rect">
            <a:avLst/>
          </a:prstGeom>
        </p:spPr>
      </p:pic>
      <p:pic>
        <p:nvPicPr>
          <p:cNvPr id="10" name="Imagem 9" descr="Logotipo, nome da empresa&#10;&#10;Descrição gerada automaticamente">
            <a:extLst>
              <a:ext uri="{FF2B5EF4-FFF2-40B4-BE49-F238E27FC236}">
                <a16:creationId xmlns:a16="http://schemas.microsoft.com/office/drawing/2014/main" id="{5C9EEE22-4E14-25B9-E1B2-A59A78ABB20E}"/>
              </a:ext>
            </a:extLst>
          </p:cNvPr>
          <p:cNvPicPr>
            <a:picLocks noChangeAspect="1"/>
          </p:cNvPicPr>
          <p:nvPr/>
        </p:nvPicPr>
        <p:blipFill>
          <a:blip r:embed="rId4"/>
          <a:stretch>
            <a:fillRect/>
          </a:stretch>
        </p:blipFill>
        <p:spPr>
          <a:xfrm>
            <a:off x="9911403" y="6152418"/>
            <a:ext cx="816615" cy="533478"/>
          </a:xfrm>
          <a:prstGeom prst="rect">
            <a:avLst/>
          </a:prstGeom>
        </p:spPr>
      </p:pic>
      <p:grpSp>
        <p:nvGrpSpPr>
          <p:cNvPr id="11" name="Agrupar 10">
            <a:extLst>
              <a:ext uri="{FF2B5EF4-FFF2-40B4-BE49-F238E27FC236}">
                <a16:creationId xmlns:a16="http://schemas.microsoft.com/office/drawing/2014/main" id="{2F4C3EE1-A38A-3E78-85D0-AA428877DB16}"/>
              </a:ext>
            </a:extLst>
          </p:cNvPr>
          <p:cNvGrpSpPr/>
          <p:nvPr/>
        </p:nvGrpSpPr>
        <p:grpSpPr>
          <a:xfrm>
            <a:off x="708456" y="797200"/>
            <a:ext cx="10748646" cy="5854366"/>
            <a:chOff x="603635" y="790210"/>
            <a:chExt cx="10748646" cy="5854366"/>
          </a:xfrm>
        </p:grpSpPr>
        <p:pic>
          <p:nvPicPr>
            <p:cNvPr id="12" name="Imagem 11">
              <a:extLst>
                <a:ext uri="{FF2B5EF4-FFF2-40B4-BE49-F238E27FC236}">
                  <a16:creationId xmlns:a16="http://schemas.microsoft.com/office/drawing/2014/main" id="{EA12251C-1861-E551-9335-92A31C57E120}"/>
                </a:ext>
              </a:extLst>
            </p:cNvPr>
            <p:cNvPicPr>
              <a:picLocks noChangeAspect="1"/>
            </p:cNvPicPr>
            <p:nvPr/>
          </p:nvPicPr>
          <p:blipFill rotWithShape="1">
            <a:blip r:embed="rId5"/>
            <a:srcRect l="66266" t="62435" r="28510" b="32285"/>
            <a:stretch/>
          </p:blipFill>
          <p:spPr>
            <a:xfrm>
              <a:off x="8053538" y="2793345"/>
              <a:ext cx="1684008" cy="684493"/>
            </a:xfrm>
            <a:prstGeom prst="rect">
              <a:avLst/>
            </a:prstGeom>
          </p:spPr>
        </p:pic>
        <p:pic>
          <p:nvPicPr>
            <p:cNvPr id="13" name="Imagem 12">
              <a:extLst>
                <a:ext uri="{FF2B5EF4-FFF2-40B4-BE49-F238E27FC236}">
                  <a16:creationId xmlns:a16="http://schemas.microsoft.com/office/drawing/2014/main" id="{FA9B8A56-46A5-5FC5-4584-E0315B6CD27E}"/>
                </a:ext>
              </a:extLst>
            </p:cNvPr>
            <p:cNvPicPr>
              <a:picLocks noChangeAspect="1"/>
            </p:cNvPicPr>
            <p:nvPr/>
          </p:nvPicPr>
          <p:blipFill rotWithShape="1">
            <a:blip r:embed="rId5"/>
            <a:srcRect l="66266" t="62435" r="28510" b="32285"/>
            <a:stretch/>
          </p:blipFill>
          <p:spPr>
            <a:xfrm>
              <a:off x="8031589" y="2218260"/>
              <a:ext cx="1684008" cy="629790"/>
            </a:xfrm>
            <a:prstGeom prst="rect">
              <a:avLst/>
            </a:prstGeom>
          </p:spPr>
        </p:pic>
        <p:pic>
          <p:nvPicPr>
            <p:cNvPr id="14" name="Imagem 13">
              <a:extLst>
                <a:ext uri="{FF2B5EF4-FFF2-40B4-BE49-F238E27FC236}">
                  <a16:creationId xmlns:a16="http://schemas.microsoft.com/office/drawing/2014/main" id="{9B816B02-8845-94DB-B917-C83F3F3493B5}"/>
                </a:ext>
              </a:extLst>
            </p:cNvPr>
            <p:cNvPicPr>
              <a:picLocks noChangeAspect="1"/>
            </p:cNvPicPr>
            <p:nvPr/>
          </p:nvPicPr>
          <p:blipFill rotWithShape="1">
            <a:blip r:embed="rId5"/>
            <a:srcRect l="69439" t="30330" r="22134" b="54817"/>
            <a:stretch/>
          </p:blipFill>
          <p:spPr>
            <a:xfrm>
              <a:off x="6107720" y="5150484"/>
              <a:ext cx="1507143" cy="1494092"/>
            </a:xfrm>
            <a:prstGeom prst="rect">
              <a:avLst/>
            </a:prstGeom>
          </p:spPr>
        </p:pic>
        <p:pic>
          <p:nvPicPr>
            <p:cNvPr id="15" name="Imagem 14">
              <a:extLst>
                <a:ext uri="{FF2B5EF4-FFF2-40B4-BE49-F238E27FC236}">
                  <a16:creationId xmlns:a16="http://schemas.microsoft.com/office/drawing/2014/main" id="{C202E730-0DB7-1BA7-12E9-385A69A74D24}"/>
                </a:ext>
              </a:extLst>
            </p:cNvPr>
            <p:cNvPicPr>
              <a:picLocks noChangeAspect="1"/>
            </p:cNvPicPr>
            <p:nvPr/>
          </p:nvPicPr>
          <p:blipFill rotWithShape="1">
            <a:blip r:embed="rId5"/>
            <a:srcRect l="18480" t="30330" r="73471" b="54817"/>
            <a:stretch/>
          </p:blipFill>
          <p:spPr>
            <a:xfrm>
              <a:off x="4668291" y="5150484"/>
              <a:ext cx="1439429" cy="1494092"/>
            </a:xfrm>
            <a:prstGeom prst="rect">
              <a:avLst/>
            </a:prstGeom>
          </p:spPr>
        </p:pic>
        <p:pic>
          <p:nvPicPr>
            <p:cNvPr id="16" name="Imagem 15">
              <a:extLst>
                <a:ext uri="{FF2B5EF4-FFF2-40B4-BE49-F238E27FC236}">
                  <a16:creationId xmlns:a16="http://schemas.microsoft.com/office/drawing/2014/main" id="{D2BA768A-5B30-2A4A-993C-71AEC5B7B944}"/>
                </a:ext>
              </a:extLst>
            </p:cNvPr>
            <p:cNvPicPr>
              <a:picLocks noChangeAspect="1"/>
            </p:cNvPicPr>
            <p:nvPr/>
          </p:nvPicPr>
          <p:blipFill rotWithShape="1">
            <a:blip r:embed="rId5"/>
            <a:srcRect l="26314" t="30330" r="30879" b="54817"/>
            <a:stretch/>
          </p:blipFill>
          <p:spPr>
            <a:xfrm>
              <a:off x="2060426" y="790210"/>
              <a:ext cx="7655169" cy="1494092"/>
            </a:xfrm>
            <a:prstGeom prst="rect">
              <a:avLst/>
            </a:prstGeom>
          </p:spPr>
        </p:pic>
        <p:pic>
          <p:nvPicPr>
            <p:cNvPr id="17" name="Imagem 16">
              <a:extLst>
                <a:ext uri="{FF2B5EF4-FFF2-40B4-BE49-F238E27FC236}">
                  <a16:creationId xmlns:a16="http://schemas.microsoft.com/office/drawing/2014/main" id="{9653470F-38F1-C36F-1C8A-1CEC796193BE}"/>
                </a:ext>
              </a:extLst>
            </p:cNvPr>
            <p:cNvPicPr>
              <a:picLocks noChangeAspect="1"/>
            </p:cNvPicPr>
            <p:nvPr/>
          </p:nvPicPr>
          <p:blipFill rotWithShape="1">
            <a:blip r:embed="rId5"/>
            <a:srcRect l="18480" t="72985" r="21512" b="12161"/>
            <a:stretch/>
          </p:blipFill>
          <p:spPr>
            <a:xfrm>
              <a:off x="603635" y="3673489"/>
              <a:ext cx="10731285" cy="1494092"/>
            </a:xfrm>
            <a:prstGeom prst="rect">
              <a:avLst/>
            </a:prstGeom>
          </p:spPr>
        </p:pic>
        <p:pic>
          <p:nvPicPr>
            <p:cNvPr id="18" name="Imagem 17">
              <a:extLst>
                <a:ext uri="{FF2B5EF4-FFF2-40B4-BE49-F238E27FC236}">
                  <a16:creationId xmlns:a16="http://schemas.microsoft.com/office/drawing/2014/main" id="{2484E4E3-6E2B-5580-4BB6-9453993E5048}"/>
                </a:ext>
              </a:extLst>
            </p:cNvPr>
            <p:cNvPicPr>
              <a:picLocks noChangeAspect="1"/>
            </p:cNvPicPr>
            <p:nvPr/>
          </p:nvPicPr>
          <p:blipFill rotWithShape="1">
            <a:blip r:embed="rId5"/>
            <a:srcRect l="18480" t="51464" r="39729" b="33682"/>
            <a:stretch/>
          </p:blipFill>
          <p:spPr>
            <a:xfrm>
              <a:off x="603635" y="2201187"/>
              <a:ext cx="7473564" cy="1494092"/>
            </a:xfrm>
            <a:prstGeom prst="rect">
              <a:avLst/>
            </a:prstGeom>
          </p:spPr>
        </p:pic>
        <p:pic>
          <p:nvPicPr>
            <p:cNvPr id="19" name="Imagem 18">
              <a:extLst>
                <a:ext uri="{FF2B5EF4-FFF2-40B4-BE49-F238E27FC236}">
                  <a16:creationId xmlns:a16="http://schemas.microsoft.com/office/drawing/2014/main" id="{B918E1C0-1704-85BE-4D82-9BFC4D4EA12E}"/>
                </a:ext>
              </a:extLst>
            </p:cNvPr>
            <p:cNvPicPr>
              <a:picLocks noChangeAspect="1"/>
            </p:cNvPicPr>
            <p:nvPr/>
          </p:nvPicPr>
          <p:blipFill rotWithShape="1">
            <a:blip r:embed="rId5"/>
            <a:srcRect l="59899" t="63382" r="29928" b="33682"/>
            <a:stretch/>
          </p:blipFill>
          <p:spPr>
            <a:xfrm>
              <a:off x="7896321" y="3409544"/>
              <a:ext cx="1819276" cy="295333"/>
            </a:xfrm>
            <a:prstGeom prst="rect">
              <a:avLst/>
            </a:prstGeom>
          </p:spPr>
        </p:pic>
        <p:pic>
          <p:nvPicPr>
            <p:cNvPr id="20" name="Imagem 19">
              <a:extLst>
                <a:ext uri="{FF2B5EF4-FFF2-40B4-BE49-F238E27FC236}">
                  <a16:creationId xmlns:a16="http://schemas.microsoft.com/office/drawing/2014/main" id="{00FFB1C8-CC85-352E-1E4F-959A00E20886}"/>
                </a:ext>
              </a:extLst>
            </p:cNvPr>
            <p:cNvPicPr>
              <a:picLocks noChangeAspect="1"/>
            </p:cNvPicPr>
            <p:nvPr/>
          </p:nvPicPr>
          <p:blipFill rotWithShape="1">
            <a:blip r:embed="rId5"/>
            <a:srcRect l="59899" t="51464" r="29928" b="37854"/>
            <a:stretch/>
          </p:blipFill>
          <p:spPr>
            <a:xfrm>
              <a:off x="8128430" y="2361495"/>
              <a:ext cx="1490326" cy="880144"/>
            </a:xfrm>
            <a:prstGeom prst="rect">
              <a:avLst/>
            </a:prstGeom>
          </p:spPr>
        </p:pic>
        <p:pic>
          <p:nvPicPr>
            <p:cNvPr id="21" name="Imagem 20">
              <a:extLst>
                <a:ext uri="{FF2B5EF4-FFF2-40B4-BE49-F238E27FC236}">
                  <a16:creationId xmlns:a16="http://schemas.microsoft.com/office/drawing/2014/main" id="{CDF2C3DB-7109-8AE4-67B4-F85A7674DCAA}"/>
                </a:ext>
              </a:extLst>
            </p:cNvPr>
            <p:cNvPicPr>
              <a:picLocks noChangeAspect="1"/>
            </p:cNvPicPr>
            <p:nvPr/>
          </p:nvPicPr>
          <p:blipFill rotWithShape="1">
            <a:blip r:embed="rId5"/>
            <a:srcRect l="69538" t="51464" r="21512" b="33682"/>
            <a:stretch/>
          </p:blipFill>
          <p:spPr>
            <a:xfrm>
              <a:off x="9715596" y="2245439"/>
              <a:ext cx="1636685" cy="1494092"/>
            </a:xfrm>
            <a:prstGeom prst="rect">
              <a:avLst/>
            </a:prstGeom>
          </p:spPr>
        </p:pic>
      </p:grpSp>
      <p:sp>
        <p:nvSpPr>
          <p:cNvPr id="22" name="Título 1">
            <a:extLst>
              <a:ext uri="{FF2B5EF4-FFF2-40B4-BE49-F238E27FC236}">
                <a16:creationId xmlns:a16="http://schemas.microsoft.com/office/drawing/2014/main" id="{B279BF77-B3FF-8436-0970-70BB4572BBF7}"/>
              </a:ext>
            </a:extLst>
          </p:cNvPr>
          <p:cNvSpPr txBox="1">
            <a:spLocks/>
          </p:cNvSpPr>
          <p:nvPr/>
        </p:nvSpPr>
        <p:spPr>
          <a:xfrm>
            <a:off x="791120" y="81314"/>
            <a:ext cx="9772072"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G20 </a:t>
            </a:r>
            <a:r>
              <a:rPr lang="pt-BR" sz="2800" b="1" dirty="0" err="1"/>
              <a:t>Mebers</a:t>
            </a:r>
            <a:endParaRPr lang="pt-BR" sz="2800" b="1" dirty="0"/>
          </a:p>
        </p:txBody>
      </p:sp>
    </p:spTree>
    <p:extLst>
      <p:ext uri="{BB962C8B-B14F-4D97-AF65-F5344CB8AC3E}">
        <p14:creationId xmlns:p14="http://schemas.microsoft.com/office/powerpoint/2010/main" val="16464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45AA-2A61-7951-7F62-F88C6F69EDE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379E16-AECB-54A3-E88D-96218AA41531}"/>
              </a:ext>
            </a:extLst>
          </p:cNvPr>
          <p:cNvSpPr>
            <a:spLocks noGrp="1"/>
          </p:cNvSpPr>
          <p:nvPr>
            <p:ph idx="15"/>
          </p:nvPr>
        </p:nvSpPr>
        <p:spPr>
          <a:xfrm>
            <a:off x="8478810" y="6264680"/>
            <a:ext cx="1282421" cy="433067"/>
          </a:xfrm>
        </p:spPr>
        <p:txBody>
          <a:bodyPr/>
          <a:lstStyle/>
          <a:p>
            <a:pPr algn="ctr">
              <a:lnSpc>
                <a:spcPct val="100000"/>
              </a:lnSpc>
              <a:spcBef>
                <a:spcPts val="0"/>
              </a:spcBef>
            </a:pPr>
            <a:r>
              <a:rPr lang="pt-BR" sz="1100" dirty="0"/>
              <a:t>Helena B. Nader</a:t>
            </a:r>
          </a:p>
          <a:p>
            <a:pPr algn="ctr">
              <a:lnSpc>
                <a:spcPct val="100000"/>
              </a:lnSpc>
              <a:spcBef>
                <a:spcPts val="0"/>
              </a:spcBef>
            </a:pPr>
            <a:r>
              <a:rPr lang="pt-BR" sz="1100" dirty="0"/>
              <a:t>Nov. 22, 2024</a:t>
            </a:r>
            <a:endParaRPr lang="en-HU" sz="1100" dirty="0"/>
          </a:p>
        </p:txBody>
      </p:sp>
      <p:pic>
        <p:nvPicPr>
          <p:cNvPr id="9" name="Espaço Reservado para Conteúdo 8" descr="Placa com fundo preto&#10;&#10;Descrição gerada automaticamente">
            <a:extLst>
              <a:ext uri="{FF2B5EF4-FFF2-40B4-BE49-F238E27FC236}">
                <a16:creationId xmlns:a16="http://schemas.microsoft.com/office/drawing/2014/main" id="{356AF558-54AE-2883-BD86-0AEACD3EF2E2}"/>
              </a:ext>
            </a:extLst>
          </p:cNvPr>
          <p:cNvPicPr>
            <a:picLocks noGrp="1" noChangeAspect="1"/>
          </p:cNvPicPr>
          <p:nvPr>
            <p:ph idx="16"/>
          </p:nvPr>
        </p:nvPicPr>
        <p:blipFill>
          <a:blip r:embed="rId2"/>
          <a:stretch>
            <a:fillRect/>
          </a:stretch>
        </p:blipFill>
        <p:spPr>
          <a:xfrm>
            <a:off x="9911403" y="6237196"/>
            <a:ext cx="1198907" cy="433066"/>
          </a:xfrm>
        </p:spPr>
      </p:pic>
      <p:pic>
        <p:nvPicPr>
          <p:cNvPr id="11" name="Imagem 10" descr="Logotipo, nome da empresa&#10;&#10;Descrição gerada automaticamente">
            <a:extLst>
              <a:ext uri="{FF2B5EF4-FFF2-40B4-BE49-F238E27FC236}">
                <a16:creationId xmlns:a16="http://schemas.microsoft.com/office/drawing/2014/main" id="{C157E0D8-283E-69D5-C296-3BC8F35ECC00}"/>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8" name="CaixaDeTexto 7">
            <a:extLst>
              <a:ext uri="{FF2B5EF4-FFF2-40B4-BE49-F238E27FC236}">
                <a16:creationId xmlns:a16="http://schemas.microsoft.com/office/drawing/2014/main" id="{5C8DBEDD-99FE-F57E-D94A-25B8B4898F34}"/>
              </a:ext>
            </a:extLst>
          </p:cNvPr>
          <p:cNvSpPr txBox="1"/>
          <p:nvPr/>
        </p:nvSpPr>
        <p:spPr>
          <a:xfrm>
            <a:off x="1898590" y="1113413"/>
            <a:ext cx="9138865" cy="4154984"/>
          </a:xfrm>
          <a:prstGeom prst="rect">
            <a:avLst/>
          </a:prstGeom>
          <a:noFill/>
        </p:spPr>
        <p:txBody>
          <a:bodyPr wrap="square">
            <a:spAutoFit/>
          </a:bodyPr>
          <a:lstStyle/>
          <a:p>
            <a:pPr marL="457200" marR="0" lvl="0" indent="-457200"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pt-BR" sz="2400" b="0" i="0" u="none" strike="noStrike" cap="none" normalizeH="0" baseline="0" dirty="0">
                <a:ln>
                  <a:noFill/>
                </a:ln>
                <a:effectLst/>
                <a:cs typeface="Arial" panose="020B0604020202020204" pitchFamily="34" charset="0"/>
              </a:rPr>
              <a:t>In September 2015 at the </a:t>
            </a:r>
            <a:r>
              <a:rPr kumimoji="0" lang="en-US" altLang="pt-BR" sz="2400" b="1" i="0" u="none" strike="noStrike" cap="none" normalizeH="0" baseline="0" dirty="0">
                <a:ln>
                  <a:noFill/>
                </a:ln>
                <a:effectLst/>
                <a:cs typeface="Arial" panose="020B0604020202020204" pitchFamily="34" charset="0"/>
              </a:rPr>
              <a:t>United Nations General Assembly</a:t>
            </a:r>
            <a:r>
              <a:rPr kumimoji="0" lang="en-US" altLang="pt-BR" sz="2400" b="0" i="0" u="none" strike="noStrike" cap="none" normalizeH="0" baseline="0" dirty="0">
                <a:ln>
                  <a:noFill/>
                </a:ln>
                <a:effectLst/>
                <a:cs typeface="Arial" panose="020B0604020202020204" pitchFamily="34" charset="0"/>
              </a:rPr>
              <a:t>, 193 Heads of State and Government and High Representatives committed to the </a:t>
            </a:r>
            <a:r>
              <a:rPr kumimoji="0" lang="en-US" altLang="pt-BR" sz="2400" b="1" i="0" u="none" strike="noStrike" cap="none" normalizeH="0" baseline="0" dirty="0">
                <a:ln>
                  <a:noFill/>
                </a:ln>
                <a:effectLst/>
                <a:cs typeface="Arial" panose="020B0604020202020204" pitchFamily="34" charset="0"/>
              </a:rPr>
              <a:t>2030 Agenda for Sustainable Development</a:t>
            </a:r>
            <a:r>
              <a:rPr kumimoji="0" lang="en-US" altLang="pt-BR" sz="2400" b="0" i="0" u="none" strike="noStrike" cap="none" normalizeH="0" baseline="0" dirty="0">
                <a:ln>
                  <a:noFill/>
                </a:ln>
                <a:effectLst/>
                <a:cs typeface="Arial" panose="020B0604020202020204" pitchFamily="34" charset="0"/>
              </a:rPr>
              <a:t>, emphasizing the eradication of poverty and sustainable development. </a:t>
            </a:r>
          </a:p>
          <a:p>
            <a:pPr marL="457200" marR="0" lvl="0" indent="-457200"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endParaRPr lang="en-US" altLang="pt-BR" sz="2400" dirty="0">
              <a:cs typeface="Arial" panose="020B0604020202020204" pitchFamily="34" charset="0"/>
            </a:endParaRPr>
          </a:p>
          <a:p>
            <a:pPr marL="457200" marR="0" lvl="0" indent="-457200"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pt-BR" sz="2400" b="0" i="0" u="none" strike="noStrike" cap="none" normalizeH="0" baseline="0" dirty="0">
                <a:ln>
                  <a:noFill/>
                </a:ln>
                <a:effectLst/>
                <a:cs typeface="Arial" panose="020B0604020202020204" pitchFamily="34" charset="0"/>
              </a:rPr>
              <a:t>The </a:t>
            </a:r>
            <a:r>
              <a:rPr kumimoji="0" lang="en-US" altLang="pt-BR" sz="2400" b="1" i="0" u="none" strike="noStrike" cap="none" normalizeH="0" baseline="0" dirty="0">
                <a:ln>
                  <a:noFill/>
                </a:ln>
                <a:effectLst/>
                <a:cs typeface="Arial" panose="020B0604020202020204" pitchFamily="34" charset="0"/>
              </a:rPr>
              <a:t>17 Sustainable Development Goals </a:t>
            </a:r>
            <a:r>
              <a:rPr kumimoji="0" lang="en-US" altLang="pt-BR" sz="2400" b="0" i="0" u="none" strike="noStrike" cap="none" normalizeH="0" baseline="0" dirty="0">
                <a:ln>
                  <a:noFill/>
                </a:ln>
                <a:effectLst/>
                <a:cs typeface="Arial" panose="020B0604020202020204" pitchFamily="34" charset="0"/>
              </a:rPr>
              <a:t>must ensure that the benefits of science are accessible to all.</a:t>
            </a:r>
          </a:p>
          <a:p>
            <a:pPr marL="342900" marR="0" lvl="0" indent="-342900"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endParaRPr lang="en-US" altLang="pt-BR" sz="2400" dirty="0">
              <a:cs typeface="Arial" panose="020B0604020202020204" pitchFamily="34" charset="0"/>
            </a:endParaRPr>
          </a:p>
          <a:p>
            <a:pPr marL="457200" marR="0" lvl="0" indent="-457200"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pt-BR" sz="2400" b="1" i="0" u="none" strike="noStrike" cap="none" normalizeH="0" baseline="0" dirty="0">
                <a:ln>
                  <a:noFill/>
                </a:ln>
                <a:effectLst/>
                <a:cs typeface="Arial" panose="020B0604020202020204" pitchFamily="34" charset="0"/>
              </a:rPr>
              <a:t>Ethical principle of equity </a:t>
            </a:r>
            <a:r>
              <a:rPr kumimoji="0" lang="en-US" altLang="pt-BR" sz="2400" b="0" i="0" u="none" strike="noStrike" cap="none" normalizeH="0" baseline="0" dirty="0">
                <a:ln>
                  <a:noFill/>
                </a:ln>
                <a:effectLst/>
                <a:cs typeface="Arial" panose="020B0604020202020204" pitchFamily="34" charset="0"/>
              </a:rPr>
              <a:t>to support the most vulnerable populations around the world.</a:t>
            </a:r>
            <a:endParaRPr kumimoji="0" lang="pt-PT" altLang="pt-BR" sz="2400" b="0" i="0" u="none" strike="noStrike" cap="none" normalizeH="0" baseline="0" dirty="0">
              <a:ln>
                <a:noFill/>
              </a:ln>
              <a:effectLst/>
              <a:cs typeface="Arial" panose="020B0604020202020204" pitchFamily="34" charset="0"/>
            </a:endParaRPr>
          </a:p>
        </p:txBody>
      </p:sp>
      <p:sp>
        <p:nvSpPr>
          <p:cNvPr id="10" name="Título 1">
            <a:extLst>
              <a:ext uri="{FF2B5EF4-FFF2-40B4-BE49-F238E27FC236}">
                <a16:creationId xmlns:a16="http://schemas.microsoft.com/office/drawing/2014/main" id="{B7DB5CFB-3968-91C8-8F39-CE35E68BF6D5}"/>
              </a:ext>
            </a:extLst>
          </p:cNvPr>
          <p:cNvSpPr txBox="1">
            <a:spLocks/>
          </p:cNvSpPr>
          <p:nvPr/>
        </p:nvSpPr>
        <p:spPr>
          <a:xfrm>
            <a:off x="1828799" y="160253"/>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UN Agenda 2030 – </a:t>
            </a:r>
            <a:r>
              <a:rPr lang="pt-BR" sz="2800" b="1" dirty="0" err="1"/>
              <a:t>Leave</a:t>
            </a:r>
            <a:r>
              <a:rPr lang="pt-BR" sz="2800" b="1" dirty="0"/>
              <a:t> no </a:t>
            </a:r>
            <a:r>
              <a:rPr lang="pt-BR" sz="2800" b="1" dirty="0" err="1"/>
              <a:t>One</a:t>
            </a:r>
            <a:r>
              <a:rPr lang="pt-BR" sz="2800" b="1" dirty="0"/>
              <a:t> </a:t>
            </a:r>
            <a:r>
              <a:rPr lang="pt-BR" sz="2800" b="1" dirty="0" err="1"/>
              <a:t>Behind</a:t>
            </a:r>
            <a:endParaRPr lang="pt-BR" sz="2800" b="1" dirty="0"/>
          </a:p>
        </p:txBody>
      </p:sp>
    </p:spTree>
    <p:extLst>
      <p:ext uri="{BB962C8B-B14F-4D97-AF65-F5344CB8AC3E}">
        <p14:creationId xmlns:p14="http://schemas.microsoft.com/office/powerpoint/2010/main" val="91154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8AD441-45B5-50FA-72CE-DAF9AE92A71F}"/>
              </a:ext>
            </a:extLst>
          </p:cNvPr>
          <p:cNvSpPr>
            <a:spLocks noGrp="1"/>
          </p:cNvSpPr>
          <p:nvPr>
            <p:ph idx="15"/>
          </p:nvPr>
        </p:nvSpPr>
        <p:spPr>
          <a:xfrm>
            <a:off x="8501328" y="6237196"/>
            <a:ext cx="1282421" cy="433067"/>
          </a:xfrm>
        </p:spPr>
        <p:txBody>
          <a:bodyPr/>
          <a:lstStyle/>
          <a:p>
            <a:pPr algn="ctr">
              <a:lnSpc>
                <a:spcPct val="100000"/>
              </a:lnSpc>
              <a:spcBef>
                <a:spcPts val="0"/>
              </a:spcBef>
            </a:pPr>
            <a:r>
              <a:rPr lang="pt-BR" sz="1100" dirty="0"/>
              <a:t>Helena B. Nader</a:t>
            </a:r>
          </a:p>
          <a:p>
            <a:pPr algn="ctr">
              <a:lnSpc>
                <a:spcPct val="100000"/>
              </a:lnSpc>
              <a:spcBef>
                <a:spcPts val="0"/>
              </a:spcBef>
            </a:pPr>
            <a:r>
              <a:rPr lang="pt-BR" sz="1100" dirty="0"/>
              <a:t>Nov. 22, 2024</a:t>
            </a:r>
            <a:endParaRPr lang="en-HU" sz="1100" dirty="0"/>
          </a:p>
        </p:txBody>
      </p:sp>
      <p:pic>
        <p:nvPicPr>
          <p:cNvPr id="9" name="Espaço Reservado para Conteúdo 8" descr="Placa com fundo preto&#10;&#10;Descrição gerada automaticamente">
            <a:extLst>
              <a:ext uri="{FF2B5EF4-FFF2-40B4-BE49-F238E27FC236}">
                <a16:creationId xmlns:a16="http://schemas.microsoft.com/office/drawing/2014/main" id="{CFED357D-2EF0-05F0-C1C3-8DBE0142A63A}"/>
              </a:ext>
            </a:extLst>
          </p:cNvPr>
          <p:cNvPicPr>
            <a:picLocks noGrp="1" noChangeAspect="1"/>
          </p:cNvPicPr>
          <p:nvPr>
            <p:ph idx="16"/>
          </p:nvPr>
        </p:nvPicPr>
        <p:blipFill>
          <a:blip r:embed="rId2"/>
          <a:stretch>
            <a:fillRect/>
          </a:stretch>
        </p:blipFill>
        <p:spPr>
          <a:xfrm>
            <a:off x="9911403" y="6237196"/>
            <a:ext cx="1198907" cy="433066"/>
          </a:xfrm>
        </p:spPr>
      </p:pic>
      <p:pic>
        <p:nvPicPr>
          <p:cNvPr id="11" name="Imagem 10" descr="Logotipo, nome da empresa&#10;&#10;Descrição gerada automaticamente">
            <a:extLst>
              <a:ext uri="{FF2B5EF4-FFF2-40B4-BE49-F238E27FC236}">
                <a16:creationId xmlns:a16="http://schemas.microsoft.com/office/drawing/2014/main" id="{E2F28592-803C-18F8-5346-F132BC6B6D7C}"/>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5" name="Título 1">
            <a:extLst>
              <a:ext uri="{FF2B5EF4-FFF2-40B4-BE49-F238E27FC236}">
                <a16:creationId xmlns:a16="http://schemas.microsoft.com/office/drawing/2014/main" id="{CB73A804-92C2-3370-F3F2-CA3CF3520A56}"/>
              </a:ext>
            </a:extLst>
          </p:cNvPr>
          <p:cNvSpPr txBox="1">
            <a:spLocks/>
          </p:cNvSpPr>
          <p:nvPr/>
        </p:nvSpPr>
        <p:spPr>
          <a:xfrm>
            <a:off x="1421752" y="132767"/>
            <a:ext cx="9772072" cy="690155"/>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br>
              <a:rPr lang="pt-BR" sz="2400" dirty="0"/>
            </a:br>
            <a:r>
              <a:rPr lang="pt-BR" sz="2800" b="1" dirty="0" err="1"/>
              <a:t>SDGs</a:t>
            </a:r>
            <a:r>
              <a:rPr lang="pt-BR" sz="2800" b="1" dirty="0"/>
              <a:t> </a:t>
            </a:r>
            <a:r>
              <a:rPr lang="pt-BR" sz="2800" b="1" dirty="0" err="1"/>
              <a:t>and</a:t>
            </a:r>
            <a:r>
              <a:rPr lang="pt-BR" sz="2800" b="1" dirty="0"/>
              <a:t> </a:t>
            </a:r>
            <a:r>
              <a:rPr lang="pt-BR" sz="2800" b="1" dirty="0" err="1"/>
              <a:t>the</a:t>
            </a:r>
            <a:r>
              <a:rPr lang="pt-BR" sz="2800" b="1" dirty="0"/>
              <a:t> </a:t>
            </a:r>
            <a:r>
              <a:rPr lang="en-US" sz="2800" b="1" dirty="0"/>
              <a:t>Challenges Facing </a:t>
            </a:r>
            <a:r>
              <a:rPr lang="pt-BR" sz="2800" b="1" dirty="0" err="1"/>
              <a:t>Climate</a:t>
            </a:r>
            <a:r>
              <a:rPr lang="pt-BR" sz="2800" b="1" dirty="0"/>
              <a:t> </a:t>
            </a:r>
            <a:r>
              <a:rPr lang="pt-BR" sz="2800" b="1" dirty="0" err="1"/>
              <a:t>Changes</a:t>
            </a:r>
            <a:r>
              <a:rPr lang="pt-BR" sz="2800" b="1" dirty="0"/>
              <a:t> in </a:t>
            </a:r>
            <a:r>
              <a:rPr lang="pt-BR" sz="2800" b="1" dirty="0" err="1"/>
              <a:t>the</a:t>
            </a:r>
            <a:r>
              <a:rPr lang="pt-BR" sz="2800" b="1" dirty="0"/>
              <a:t> World</a:t>
            </a:r>
          </a:p>
        </p:txBody>
      </p:sp>
      <p:grpSp>
        <p:nvGrpSpPr>
          <p:cNvPr id="16" name="Agrupar 15">
            <a:extLst>
              <a:ext uri="{FF2B5EF4-FFF2-40B4-BE49-F238E27FC236}">
                <a16:creationId xmlns:a16="http://schemas.microsoft.com/office/drawing/2014/main" id="{7306B81E-E8BD-39F7-AE32-259D9DB080C8}"/>
              </a:ext>
            </a:extLst>
          </p:cNvPr>
          <p:cNvGrpSpPr/>
          <p:nvPr/>
        </p:nvGrpSpPr>
        <p:grpSpPr>
          <a:xfrm>
            <a:off x="1111637" y="1128626"/>
            <a:ext cx="10382131" cy="4802866"/>
            <a:chOff x="-624427" y="-662429"/>
            <a:chExt cx="10921920" cy="5301783"/>
          </a:xfrm>
        </p:grpSpPr>
        <p:pic>
          <p:nvPicPr>
            <p:cNvPr id="4" name="Imagem 3">
              <a:extLst>
                <a:ext uri="{FF2B5EF4-FFF2-40B4-BE49-F238E27FC236}">
                  <a16:creationId xmlns:a16="http://schemas.microsoft.com/office/drawing/2014/main" id="{F5C69039-C543-5467-EAD3-EA6EEF74BE1A}"/>
                </a:ext>
              </a:extLst>
            </p:cNvPr>
            <p:cNvPicPr>
              <a:picLocks noChangeAspect="1"/>
            </p:cNvPicPr>
            <p:nvPr/>
          </p:nvPicPr>
          <p:blipFill rotWithShape="1">
            <a:blip r:embed="rId4"/>
            <a:srcRect l="11296" t="19095" r="10278" b="12922"/>
            <a:stretch/>
          </p:blipFill>
          <p:spPr>
            <a:xfrm>
              <a:off x="-624427" y="-662429"/>
              <a:ext cx="10873145" cy="5301783"/>
            </a:xfrm>
            <a:prstGeom prst="rect">
              <a:avLst/>
            </a:prstGeom>
          </p:spPr>
        </p:pic>
        <p:pic>
          <p:nvPicPr>
            <p:cNvPr id="7" name="Picture 23">
              <a:extLst>
                <a:ext uri="{FF2B5EF4-FFF2-40B4-BE49-F238E27FC236}">
                  <a16:creationId xmlns:a16="http://schemas.microsoft.com/office/drawing/2014/main" id="{22B87A54-8B2B-1F92-E211-5E8272E59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328" y="2843189"/>
              <a:ext cx="1796165" cy="17961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485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B9EE7-EAF2-136D-E1ED-1DF640172A50}"/>
            </a:ext>
          </a:extLst>
        </p:cNvPr>
        <p:cNvGrpSpPr/>
        <p:nvPr/>
      </p:nvGrpSpPr>
      <p:grpSpPr>
        <a:xfrm>
          <a:off x="0" y="0"/>
          <a:ext cx="0" cy="0"/>
          <a:chOff x="0" y="0"/>
          <a:chExt cx="0" cy="0"/>
        </a:xfrm>
      </p:grpSpPr>
      <p:sp>
        <p:nvSpPr>
          <p:cNvPr id="26" name="Retângulo 25">
            <a:extLst>
              <a:ext uri="{FF2B5EF4-FFF2-40B4-BE49-F238E27FC236}">
                <a16:creationId xmlns:a16="http://schemas.microsoft.com/office/drawing/2014/main" id="{005C95D0-E3C8-43C5-FD3E-A6989B43E19E}"/>
              </a:ext>
            </a:extLst>
          </p:cNvPr>
          <p:cNvSpPr/>
          <p:nvPr/>
        </p:nvSpPr>
        <p:spPr>
          <a:xfrm>
            <a:off x="801629" y="676617"/>
            <a:ext cx="10352928" cy="526198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0" name="Content Placeholder 5">
            <a:extLst>
              <a:ext uri="{FF2B5EF4-FFF2-40B4-BE49-F238E27FC236}">
                <a16:creationId xmlns:a16="http://schemas.microsoft.com/office/drawing/2014/main" id="{E1EC08CB-5EF3-45A0-7E98-D5348260AC00}"/>
              </a:ext>
            </a:extLst>
          </p:cNvPr>
          <p:cNvSpPr txBox="1">
            <a:spLocks/>
          </p:cNvSpPr>
          <p:nvPr/>
        </p:nvSpPr>
        <p:spPr>
          <a:xfrm>
            <a:off x="8676814"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dirty="0"/>
              <a:t>Helena B. Nader</a:t>
            </a:r>
          </a:p>
          <a:p>
            <a:pPr algn="ctr">
              <a:lnSpc>
                <a:spcPct val="100000"/>
              </a:lnSpc>
              <a:spcBef>
                <a:spcPts val="0"/>
              </a:spcBef>
            </a:pPr>
            <a:r>
              <a:rPr lang="pt-BR" sz="1100" dirty="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082AB2FC-8979-8BBD-20B1-A230BDE22190}"/>
              </a:ext>
            </a:extLst>
          </p:cNvPr>
          <p:cNvPicPr>
            <a:picLocks noChangeAspect="1"/>
          </p:cNvPicPr>
          <p:nvPr/>
        </p:nvPicPr>
        <p:blipFill>
          <a:blip r:embed="rId2"/>
          <a:stretch>
            <a:fillRect/>
          </a:stretch>
        </p:blipFill>
        <p:spPr>
          <a:xfrm>
            <a:off x="10086889"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6E3B5002-D1DA-FB4D-8092-3E476F77931A}"/>
              </a:ext>
            </a:extLst>
          </p:cNvPr>
          <p:cNvPicPr>
            <a:picLocks noChangeAspect="1"/>
          </p:cNvPicPr>
          <p:nvPr/>
        </p:nvPicPr>
        <p:blipFill>
          <a:blip r:embed="rId3"/>
          <a:stretch>
            <a:fillRect/>
          </a:stretch>
        </p:blipFill>
        <p:spPr>
          <a:xfrm>
            <a:off x="11369310" y="6209711"/>
            <a:ext cx="747055" cy="488036"/>
          </a:xfrm>
          <a:prstGeom prst="rect">
            <a:avLst/>
          </a:prstGeom>
        </p:spPr>
      </p:pic>
      <p:sp>
        <p:nvSpPr>
          <p:cNvPr id="14" name="Título 1">
            <a:extLst>
              <a:ext uri="{FF2B5EF4-FFF2-40B4-BE49-F238E27FC236}">
                <a16:creationId xmlns:a16="http://schemas.microsoft.com/office/drawing/2014/main" id="{F52A0072-237D-2910-635F-CBAD40393640}"/>
              </a:ext>
            </a:extLst>
          </p:cNvPr>
          <p:cNvSpPr txBox="1">
            <a:spLocks/>
          </p:cNvSpPr>
          <p:nvPr/>
        </p:nvSpPr>
        <p:spPr>
          <a:xfrm>
            <a:off x="2515846" y="70327"/>
            <a:ext cx="7293947" cy="489822"/>
          </a:xfrm>
          <a:prstGeom prst="rect">
            <a:avLst/>
          </a:prstGeom>
        </p:spPr>
        <p:txBody>
          <a:bodyPr anchor="b"/>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err="1"/>
              <a:t>Leave</a:t>
            </a:r>
            <a:r>
              <a:rPr lang="pt-BR" sz="2800" b="1" dirty="0"/>
              <a:t> no </a:t>
            </a:r>
            <a:r>
              <a:rPr lang="pt-BR" sz="2800" b="1" dirty="0" err="1"/>
              <a:t>one</a:t>
            </a:r>
            <a:r>
              <a:rPr lang="pt-BR" sz="2800" b="1" dirty="0"/>
              <a:t> </a:t>
            </a:r>
            <a:r>
              <a:rPr lang="pt-BR" sz="2800" b="1" dirty="0" err="1"/>
              <a:t>behind</a:t>
            </a:r>
            <a:endParaRPr lang="pt-BR" sz="2800" b="1" dirty="0"/>
          </a:p>
        </p:txBody>
      </p:sp>
      <p:pic>
        <p:nvPicPr>
          <p:cNvPr id="16" name="Imagem 15">
            <a:extLst>
              <a:ext uri="{FF2B5EF4-FFF2-40B4-BE49-F238E27FC236}">
                <a16:creationId xmlns:a16="http://schemas.microsoft.com/office/drawing/2014/main" id="{B2ABF3F8-24F6-790F-98A2-0C5ED9010487}"/>
              </a:ext>
            </a:extLst>
          </p:cNvPr>
          <p:cNvPicPr>
            <a:picLocks noChangeAspect="1"/>
          </p:cNvPicPr>
          <p:nvPr/>
        </p:nvPicPr>
        <p:blipFill rotWithShape="1">
          <a:blip r:embed="rId4"/>
          <a:srcRect l="21614" t="26059" r="23814" b="16643"/>
          <a:stretch/>
        </p:blipFill>
        <p:spPr>
          <a:xfrm>
            <a:off x="1514548" y="878337"/>
            <a:ext cx="8927090" cy="4890444"/>
          </a:xfrm>
          <a:prstGeom prst="rect">
            <a:avLst/>
          </a:prstGeom>
          <a:solidFill>
            <a:schemeClr val="tx1"/>
          </a:solidFill>
        </p:spPr>
      </p:pic>
      <p:sp>
        <p:nvSpPr>
          <p:cNvPr id="17" name="Rectangle 3">
            <a:extLst>
              <a:ext uri="{FF2B5EF4-FFF2-40B4-BE49-F238E27FC236}">
                <a16:creationId xmlns:a16="http://schemas.microsoft.com/office/drawing/2014/main" id="{94C0269B-1BB1-CC6F-EAD4-4833080CB0B4}"/>
              </a:ext>
            </a:extLst>
          </p:cNvPr>
          <p:cNvSpPr>
            <a:spLocks noChangeArrowheads="1"/>
          </p:cNvSpPr>
          <p:nvPr/>
        </p:nvSpPr>
        <p:spPr bwMode="auto">
          <a:xfrm>
            <a:off x="8070541" y="1089219"/>
            <a:ext cx="2371097"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1</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Education</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gender</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inequality</a:t>
            </a:r>
            <a:endParaRPr lang="pt-B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3">
            <a:extLst>
              <a:ext uri="{FF2B5EF4-FFF2-40B4-BE49-F238E27FC236}">
                <a16:creationId xmlns:a16="http://schemas.microsoft.com/office/drawing/2014/main" id="{18E7E64F-CF26-2E74-18E1-971D2F163355}"/>
              </a:ext>
            </a:extLst>
          </p:cNvPr>
          <p:cNvSpPr>
            <a:spLocks noChangeArrowheads="1"/>
          </p:cNvSpPr>
          <p:nvPr/>
        </p:nvSpPr>
        <p:spPr bwMode="auto">
          <a:xfrm>
            <a:off x="8960443" y="2928314"/>
            <a:ext cx="1993884"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2</a:t>
            </a:r>
          </a:p>
          <a:p>
            <a:pPr algn="ctr" eaLnBrk="0" fontAlgn="base" hangingPunct="0">
              <a:spcBef>
                <a:spcPct val="0"/>
              </a:spcBef>
              <a:spcAft>
                <a:spcPct val="0"/>
              </a:spcAft>
            </a:pP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Health,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well-being</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demography</a:t>
            </a:r>
            <a:endParaRPr lang="pt-B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angle 3">
            <a:extLst>
              <a:ext uri="{FF2B5EF4-FFF2-40B4-BE49-F238E27FC236}">
                <a16:creationId xmlns:a16="http://schemas.microsoft.com/office/drawing/2014/main" id="{A0F045B7-1C8E-9CEF-7342-396C33F41070}"/>
              </a:ext>
            </a:extLst>
          </p:cNvPr>
          <p:cNvSpPr>
            <a:spLocks noChangeArrowheads="1"/>
          </p:cNvSpPr>
          <p:nvPr/>
        </p:nvSpPr>
        <p:spPr bwMode="auto">
          <a:xfrm>
            <a:off x="7950509" y="4465179"/>
            <a:ext cx="2560347"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3</a:t>
            </a:r>
          </a:p>
          <a:p>
            <a:pPr algn="ctr" eaLnBrk="0" fontAlgn="base" hangingPunct="0">
              <a:spcBef>
                <a:spcPct val="0"/>
              </a:spcBef>
              <a:spcAft>
                <a:spcPct val="0"/>
              </a:spcAft>
            </a:pP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Energy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decarbonization</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sustainable</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industry</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20" name="Rectangle 3">
            <a:extLst>
              <a:ext uri="{FF2B5EF4-FFF2-40B4-BE49-F238E27FC236}">
                <a16:creationId xmlns:a16="http://schemas.microsoft.com/office/drawing/2014/main" id="{85DACE71-C376-79E1-F3EC-C82E8AF95963}"/>
              </a:ext>
            </a:extLst>
          </p:cNvPr>
          <p:cNvSpPr>
            <a:spLocks noChangeArrowheads="1"/>
          </p:cNvSpPr>
          <p:nvPr/>
        </p:nvSpPr>
        <p:spPr bwMode="auto">
          <a:xfrm>
            <a:off x="1493050" y="4354077"/>
            <a:ext cx="2539345"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4</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Sustainable</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food,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land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water</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oceans</a:t>
            </a:r>
            <a:endParaRPr lang="pt-B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3">
            <a:extLst>
              <a:ext uri="{FF2B5EF4-FFF2-40B4-BE49-F238E27FC236}">
                <a16:creationId xmlns:a16="http://schemas.microsoft.com/office/drawing/2014/main" id="{1FABDBEF-8843-6EF3-AB0E-FD2293A908CB}"/>
              </a:ext>
            </a:extLst>
          </p:cNvPr>
          <p:cNvSpPr>
            <a:spLocks noChangeArrowheads="1"/>
          </p:cNvSpPr>
          <p:nvPr/>
        </p:nvSpPr>
        <p:spPr bwMode="auto">
          <a:xfrm>
            <a:off x="1001859" y="2866459"/>
            <a:ext cx="2013204"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Bef>
                <a:spcPts val="600"/>
              </a:spcBef>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5</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Sustainable</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cities</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and</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communities</a:t>
            </a:r>
            <a:endParaRPr lang="pt-B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3">
            <a:extLst>
              <a:ext uri="{FF2B5EF4-FFF2-40B4-BE49-F238E27FC236}">
                <a16:creationId xmlns:a16="http://schemas.microsoft.com/office/drawing/2014/main" id="{2069A5F0-E180-4BC6-447A-1938DCC6704D}"/>
              </a:ext>
            </a:extLst>
          </p:cNvPr>
          <p:cNvSpPr>
            <a:spLocks noChangeArrowheads="1"/>
          </p:cNvSpPr>
          <p:nvPr/>
        </p:nvSpPr>
        <p:spPr bwMode="auto">
          <a:xfrm>
            <a:off x="1489207" y="1023475"/>
            <a:ext cx="2539345" cy="882301"/>
          </a:xfrm>
          <a:prstGeom prst="rect">
            <a:avLst/>
          </a:prstGeom>
          <a:solidFill>
            <a:schemeClr val="tx1"/>
          </a:solidFill>
          <a:ln>
            <a:noFill/>
          </a:ln>
          <a:effectLst/>
        </p:spPr>
        <p:txBody>
          <a:bodyPr vert="horz" wrap="square" lIns="0" tIns="-12696" rIns="0" bIns="-12696" numCol="1" anchor="ctr" anchorCtr="0" compatLnSpc="1">
            <a:prstTxWarp prst="textNoShape">
              <a:avLst/>
            </a:prstTxWarp>
            <a:spAutoFit/>
          </a:bodyPr>
          <a:lstStyle/>
          <a:p>
            <a:pPr algn="ctr" eaLnBrk="0" fontAlgn="base" hangingPunct="0">
              <a:spcAft>
                <a:spcPts val="600"/>
              </a:spcAft>
            </a:pPr>
            <a:r>
              <a:rPr lang="pt-BR"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Transformation</a:t>
            </a:r>
            <a:r>
              <a:rPr lang="pt-BR" b="1" i="1" dirty="0">
                <a:solidFill>
                  <a:schemeClr val="bg1"/>
                </a:solidFill>
                <a:latin typeface="Calibri" panose="020F0502020204030204" pitchFamily="34" charset="0"/>
                <a:ea typeface="Calibri" panose="020F0502020204030204" pitchFamily="34" charset="0"/>
                <a:cs typeface="Calibri" panose="020F0502020204030204" pitchFamily="34" charset="0"/>
              </a:rPr>
              <a:t> 6</a:t>
            </a:r>
          </a:p>
          <a:p>
            <a:pPr algn="ctr" eaLnBrk="0" fontAlgn="base" hangingPunct="0">
              <a:spcBef>
                <a:spcPct val="0"/>
              </a:spcBef>
              <a:spcAft>
                <a:spcPct val="0"/>
              </a:spcAft>
            </a:pP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Digital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revolution</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for</a:t>
            </a:r>
          </a:p>
          <a:p>
            <a:pPr algn="ctr" eaLnBrk="0" fontAlgn="base" hangingPunct="0">
              <a:spcBef>
                <a:spcPct val="0"/>
              </a:spcBef>
              <a:spcAft>
                <a:spcPct val="0"/>
              </a:spcAft>
            </a:pP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sustainable</a:t>
            </a:r>
            <a:r>
              <a:rPr lang="pt-B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pt-BR" dirty="0" err="1">
                <a:solidFill>
                  <a:schemeClr val="bg1"/>
                </a:solidFill>
                <a:latin typeface="Calibri" panose="020F0502020204030204" pitchFamily="34" charset="0"/>
                <a:ea typeface="Calibri" panose="020F0502020204030204" pitchFamily="34" charset="0"/>
                <a:cs typeface="Calibri" panose="020F0502020204030204" pitchFamily="34" charset="0"/>
              </a:rPr>
              <a:t>development</a:t>
            </a:r>
            <a:endParaRPr lang="pt-B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CaixaDeTexto 22">
            <a:extLst>
              <a:ext uri="{FF2B5EF4-FFF2-40B4-BE49-F238E27FC236}">
                <a16:creationId xmlns:a16="http://schemas.microsoft.com/office/drawing/2014/main" id="{99158F5E-2EC5-3AD9-4ED9-ABB789D581E5}"/>
              </a:ext>
            </a:extLst>
          </p:cNvPr>
          <p:cNvSpPr txBox="1"/>
          <p:nvPr/>
        </p:nvSpPr>
        <p:spPr>
          <a:xfrm>
            <a:off x="3015063" y="6028958"/>
            <a:ext cx="5534097" cy="707886"/>
          </a:xfrm>
          <a:prstGeom prst="rect">
            <a:avLst/>
          </a:prstGeom>
          <a:noFill/>
        </p:spPr>
        <p:txBody>
          <a:bodyPr wrap="square" rtlCol="0">
            <a:spAutoFit/>
          </a:bodyPr>
          <a:lstStyle/>
          <a:p>
            <a:r>
              <a:rPr lang="en-US" sz="1000" b="1" dirty="0">
                <a:latin typeface="Calibri" panose="020F0502020204030204" pitchFamily="34" charset="0"/>
                <a:ea typeface="Calibri" panose="020F0502020204030204" pitchFamily="34" charset="0"/>
                <a:cs typeface="Calibri" panose="020F0502020204030204" pitchFamily="34" charset="0"/>
              </a:rPr>
              <a:t>Source</a:t>
            </a:r>
            <a:r>
              <a:rPr lang="en-US" sz="1000" dirty="0">
                <a:latin typeface="Calibri" panose="020F0502020204030204" pitchFamily="34" charset="0"/>
                <a:ea typeface="Calibri" panose="020F0502020204030204" pitchFamily="34" charset="0"/>
                <a:cs typeface="Calibri" panose="020F0502020204030204" pitchFamily="34" charset="0"/>
              </a:rPr>
              <a:t>: Sachs JD, Schmidt-Traub G, Mazzucato M et al. Six Transformations to achieve the Sustainable Development Goals. Nat Sustain 2, 805–814 (2019). Figure </a:t>
            </a:r>
            <a:r>
              <a:rPr lang="en-US" sz="1000" dirty="0" err="1">
                <a:latin typeface="Calibri" panose="020F0502020204030204" pitchFamily="34" charset="0"/>
                <a:ea typeface="Calibri" panose="020F0502020204030204" pitchFamily="34" charset="0"/>
                <a:cs typeface="Calibri" panose="020F0502020204030204" pitchFamily="34" charset="0"/>
              </a:rPr>
              <a:t>adaptaded</a:t>
            </a:r>
            <a:r>
              <a:rPr lang="en-US" sz="1000" dirty="0">
                <a:latin typeface="Calibri" panose="020F0502020204030204" pitchFamily="34" charset="0"/>
                <a:ea typeface="Calibri" panose="020F0502020204030204" pitchFamily="34" charset="0"/>
                <a:cs typeface="Calibri" panose="020F0502020204030204" pitchFamily="34" charset="0"/>
              </a:rPr>
              <a:t> from: TWI2050. Transformations to achieve the Sustainable Development Goals. Report prepared by The World in 2050 Initiative. (International Institute for Applied Systems Analysis, 2018).</a:t>
            </a:r>
          </a:p>
        </p:txBody>
      </p:sp>
    </p:spTree>
    <p:extLst>
      <p:ext uri="{BB962C8B-B14F-4D97-AF65-F5344CB8AC3E}">
        <p14:creationId xmlns:p14="http://schemas.microsoft.com/office/powerpoint/2010/main" val="320079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7C49-05D6-AC80-DD8A-E655AA86937D}"/>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2F4EA07-0D14-3B12-C412-AE12BBBBD1B0}"/>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E0EA43EA-C80F-2CD4-52CC-6BDD87DFC822}"/>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3A504A00-607E-F488-2220-8811D1A32097}"/>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14" name="CaixaDeTexto 13">
            <a:extLst>
              <a:ext uri="{FF2B5EF4-FFF2-40B4-BE49-F238E27FC236}">
                <a16:creationId xmlns:a16="http://schemas.microsoft.com/office/drawing/2014/main" id="{148CFF40-DA0D-BBAE-42A9-30E4E0EC25DE}"/>
              </a:ext>
            </a:extLst>
          </p:cNvPr>
          <p:cNvSpPr txBox="1"/>
          <p:nvPr/>
        </p:nvSpPr>
        <p:spPr>
          <a:xfrm>
            <a:off x="802540" y="1043713"/>
            <a:ext cx="10935854" cy="4939814"/>
          </a:xfrm>
          <a:prstGeom prst="rect">
            <a:avLst/>
          </a:prstGeom>
          <a:noFill/>
        </p:spPr>
        <p:txBody>
          <a:bodyPr wrap="square" rtlCol="0">
            <a:spAutoFit/>
          </a:bodyPr>
          <a:lstStyle/>
          <a:p>
            <a:pPr>
              <a:spcAft>
                <a:spcPts val="1800"/>
              </a:spcAft>
            </a:pPr>
            <a:r>
              <a:rPr lang="en-US" sz="2400" cap="small" dirty="0"/>
              <a:t>Science S20 </a:t>
            </a:r>
            <a:r>
              <a:rPr lang="en-US" sz="2400" cap="small" dirty="0" err="1"/>
              <a:t>Brasil</a:t>
            </a:r>
            <a:r>
              <a:rPr lang="en-US" sz="2400" cap="small" dirty="0"/>
              <a:t> aligns with the UN 2030 Agenda,  focusing on five interconnected areas:</a:t>
            </a:r>
            <a:endParaRPr lang="pt-BR" sz="2400" cap="small" dirty="0"/>
          </a:p>
          <a:p>
            <a:pPr marL="342900" indent="-342900" algn="l">
              <a:spcAft>
                <a:spcPts val="1800"/>
              </a:spcAft>
              <a:buFont typeface="Courier New" panose="02070309020205020404" pitchFamily="49" charset="0"/>
              <a:buChar char="o"/>
            </a:pPr>
            <a:r>
              <a:rPr lang="en-US" sz="2400" b="1" dirty="0"/>
              <a:t>Artificial Intelligence: </a:t>
            </a:r>
            <a:r>
              <a:rPr lang="en-US" sz="2400" dirty="0"/>
              <a:t>ethics, social impact, regulation, and knowledge sharing.</a:t>
            </a:r>
          </a:p>
          <a:p>
            <a:pPr marL="342900" indent="-342900" algn="l">
              <a:spcAft>
                <a:spcPts val="1800"/>
              </a:spcAft>
              <a:buFont typeface="Courier New" panose="02070309020205020404" pitchFamily="49" charset="0"/>
              <a:buChar char="o"/>
            </a:pPr>
            <a:r>
              <a:rPr lang="en-US" sz="2400" b="1" dirty="0"/>
              <a:t>Bioeconomy:</a:t>
            </a:r>
            <a:r>
              <a:rPr lang="en-US" sz="2400" dirty="0"/>
              <a:t> shaping the world toward a sustainable planet.</a:t>
            </a:r>
          </a:p>
          <a:p>
            <a:pPr marL="342900" indent="-342900">
              <a:spcAft>
                <a:spcPts val="1800"/>
              </a:spcAft>
              <a:buFont typeface="Courier New" panose="02070309020205020404" pitchFamily="49" charset="0"/>
              <a:buChar char="o"/>
            </a:pPr>
            <a:r>
              <a:rPr lang="en-US" sz="2400" b="1" dirty="0"/>
              <a:t>Energy Transition Process: </a:t>
            </a:r>
            <a:r>
              <a:rPr lang="en-US" sz="2400" dirty="0"/>
              <a:t>renewable energies, social and economic considerations.</a:t>
            </a:r>
          </a:p>
          <a:p>
            <a:pPr marL="342900" indent="-342900">
              <a:spcAft>
                <a:spcPts val="1800"/>
              </a:spcAft>
              <a:buFont typeface="Courier New" panose="02070309020205020404" pitchFamily="49" charset="0"/>
              <a:buChar char="o"/>
            </a:pPr>
            <a:r>
              <a:rPr lang="en-US" sz="2400" b="1" dirty="0"/>
              <a:t>Health Challenges: </a:t>
            </a:r>
            <a:r>
              <a:rPr lang="en-US" sz="2400" dirty="0"/>
              <a:t>quality, equity, access, and preparedness for epidemics and climate change.</a:t>
            </a:r>
          </a:p>
          <a:p>
            <a:pPr marL="342900" indent="-342900">
              <a:spcAft>
                <a:spcPts val="1800"/>
              </a:spcAft>
              <a:buFont typeface="Courier New" panose="02070309020205020404" pitchFamily="49" charset="0"/>
              <a:buChar char="o"/>
            </a:pPr>
            <a:r>
              <a:rPr lang="en-US" sz="2400" b="1" dirty="0"/>
              <a:t>Social Justice: </a:t>
            </a:r>
            <a:r>
              <a:rPr lang="en-US" sz="2400" dirty="0"/>
              <a:t>promoting inclusion, ending poverty, and reducing inequalities.</a:t>
            </a:r>
          </a:p>
        </p:txBody>
      </p:sp>
      <p:sp>
        <p:nvSpPr>
          <p:cNvPr id="15" name="Título 1">
            <a:extLst>
              <a:ext uri="{FF2B5EF4-FFF2-40B4-BE49-F238E27FC236}">
                <a16:creationId xmlns:a16="http://schemas.microsoft.com/office/drawing/2014/main" id="{AC045BF6-D091-713F-10A8-E395962993F2}"/>
              </a:ext>
            </a:extLst>
          </p:cNvPr>
          <p:cNvSpPr txBox="1">
            <a:spLocks/>
          </p:cNvSpPr>
          <p:nvPr/>
        </p:nvSpPr>
        <p:spPr>
          <a:xfrm>
            <a:off x="966611" y="160253"/>
            <a:ext cx="9772072"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S20 Brasil 2024</a:t>
            </a:r>
          </a:p>
        </p:txBody>
      </p:sp>
      <p:sp>
        <p:nvSpPr>
          <p:cNvPr id="3" name="CaixaDeTexto 2">
            <a:extLst>
              <a:ext uri="{FF2B5EF4-FFF2-40B4-BE49-F238E27FC236}">
                <a16:creationId xmlns:a16="http://schemas.microsoft.com/office/drawing/2014/main" id="{D78F864C-3FA7-AEE8-A307-72E098523479}"/>
              </a:ext>
            </a:extLst>
          </p:cNvPr>
          <p:cNvSpPr txBox="1"/>
          <p:nvPr/>
        </p:nvSpPr>
        <p:spPr>
          <a:xfrm>
            <a:off x="1107340" y="5973509"/>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204445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2DF1-D2CD-E6D7-2BC0-7B92F3820FCA}"/>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F01B86F-5AA5-A540-F2E1-51DA4673A1DF}"/>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3BD02AD7-6506-B22A-FB81-CFA9307688A4}"/>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1A39F130-C89F-1E6C-21D6-CCBE23E008F2}"/>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4" name="CaixaDeTexto 3">
            <a:extLst>
              <a:ext uri="{FF2B5EF4-FFF2-40B4-BE49-F238E27FC236}">
                <a16:creationId xmlns:a16="http://schemas.microsoft.com/office/drawing/2014/main" id="{B4D5D044-A5AF-E73F-C285-19009DD895C9}"/>
              </a:ext>
            </a:extLst>
          </p:cNvPr>
          <p:cNvSpPr txBox="1"/>
          <p:nvPr/>
        </p:nvSpPr>
        <p:spPr>
          <a:xfrm>
            <a:off x="533400" y="790044"/>
            <a:ext cx="11125200" cy="5555367"/>
          </a:xfrm>
          <a:prstGeom prst="rect">
            <a:avLst/>
          </a:prstGeom>
          <a:noFill/>
        </p:spPr>
        <p:txBody>
          <a:bodyPr wrap="square" rtlCol="0">
            <a:spAutoFit/>
          </a:bodyPr>
          <a:lstStyle/>
          <a:p>
            <a:pPr>
              <a:spcAft>
                <a:spcPts val="600"/>
              </a:spcAft>
            </a:pPr>
            <a:r>
              <a:rPr lang="en-US" sz="2000" dirty="0"/>
              <a:t>Artificial Intelligence (AI) is a critical </a:t>
            </a:r>
            <a:r>
              <a:rPr lang="en-US" sz="2000" b="1" dirty="0"/>
              <a:t>driver for development</a:t>
            </a:r>
            <a:r>
              <a:rPr lang="en-US" sz="2000" dirty="0"/>
              <a:t>, especially in healthcare, education, and </a:t>
            </a:r>
            <a:r>
              <a:rPr lang="en-US" sz="2000" b="1" dirty="0"/>
              <a:t>tackling climate change</a:t>
            </a:r>
            <a:r>
              <a:rPr lang="en-US" sz="2000" dirty="0"/>
              <a:t>. It may also pose risks, including the potential to widen inequalities and negatively impact the environment.  To navigate these challenges effectively the S20 proposed in the Communiqué:</a:t>
            </a:r>
          </a:p>
          <a:p>
            <a:pPr marL="354013" indent="-354013">
              <a:spcAft>
                <a:spcPts val="600"/>
              </a:spcAft>
            </a:pPr>
            <a:r>
              <a:rPr lang="en-US" sz="2000" dirty="0"/>
              <a:t> 1. 	policies to assure </a:t>
            </a:r>
            <a:r>
              <a:rPr lang="en-US" sz="2000" b="1" dirty="0"/>
              <a:t>job security and workers’ rights</a:t>
            </a:r>
            <a:r>
              <a:rPr lang="en-US" sz="2000" dirty="0"/>
              <a:t> </a:t>
            </a:r>
          </a:p>
          <a:p>
            <a:pPr marL="354013" indent="-354013">
              <a:spcAft>
                <a:spcPts val="600"/>
              </a:spcAft>
            </a:pPr>
            <a:r>
              <a:rPr lang="en-US" sz="2000" dirty="0"/>
              <a:t> 2. 	</a:t>
            </a:r>
            <a:r>
              <a:rPr lang="en-US" sz="2000" b="1" dirty="0"/>
              <a:t>regulations and data governance </a:t>
            </a:r>
            <a:r>
              <a:rPr lang="en-US" sz="2000" dirty="0"/>
              <a:t>standards that benefit all countries </a:t>
            </a:r>
          </a:p>
          <a:p>
            <a:pPr marL="354013" indent="-354013">
              <a:spcAft>
                <a:spcPts val="600"/>
              </a:spcAft>
            </a:pPr>
            <a:r>
              <a:rPr lang="en-US" sz="2000" dirty="0"/>
              <a:t> 3. 	</a:t>
            </a:r>
            <a:r>
              <a:rPr lang="en-US" sz="2000" b="1" dirty="0"/>
              <a:t>enable citizens to make informed decisions</a:t>
            </a:r>
            <a:r>
              <a:rPr lang="en-US" sz="2000" dirty="0"/>
              <a:t>: benefits, limitations, and potential risks</a:t>
            </a:r>
          </a:p>
          <a:p>
            <a:pPr marL="354013" indent="-354013">
              <a:spcAft>
                <a:spcPts val="600"/>
              </a:spcAft>
            </a:pPr>
            <a:r>
              <a:rPr lang="en-US" sz="2000" dirty="0"/>
              <a:t> 4. 	create and share large, valuable, and well-curated </a:t>
            </a:r>
            <a:r>
              <a:rPr lang="en-US" sz="2000" b="1" dirty="0"/>
              <a:t>scientific datasets</a:t>
            </a:r>
          </a:p>
          <a:p>
            <a:pPr marL="354013" indent="-354013">
              <a:spcAft>
                <a:spcPts val="600"/>
              </a:spcAft>
            </a:pPr>
            <a:r>
              <a:rPr lang="en-US" sz="2000" dirty="0"/>
              <a:t> 5. 	</a:t>
            </a:r>
            <a:r>
              <a:rPr lang="en-US" sz="2000" b="1" dirty="0"/>
              <a:t>invest in data infrastructure</a:t>
            </a:r>
            <a:r>
              <a:rPr lang="en-US" sz="2000" dirty="0"/>
              <a:t>, high-performance computing, and training to use AI </a:t>
            </a:r>
          </a:p>
          <a:p>
            <a:pPr marL="354013" indent="-354013">
              <a:spcAft>
                <a:spcPts val="600"/>
              </a:spcAft>
            </a:pPr>
            <a:r>
              <a:rPr lang="en-US" sz="2000" dirty="0"/>
              <a:t> 6. 	prioritize AI technologies for the </a:t>
            </a:r>
            <a:r>
              <a:rPr lang="en-US" sz="2000" b="1" dirty="0"/>
              <a:t>benefits of humanity and environmental sustainability</a:t>
            </a:r>
          </a:p>
          <a:p>
            <a:pPr marL="354013" indent="-354013">
              <a:spcAft>
                <a:spcPts val="600"/>
              </a:spcAft>
            </a:pPr>
            <a:r>
              <a:rPr lang="en-US" sz="2000" dirty="0"/>
              <a:t> 7. 	fund research, develop, and effectively </a:t>
            </a:r>
            <a:r>
              <a:rPr lang="en-US" sz="2000" b="1" dirty="0"/>
              <a:t>use of AI across various disciplines</a:t>
            </a:r>
          </a:p>
          <a:p>
            <a:pPr marL="354013" indent="-354013">
              <a:spcAft>
                <a:spcPts val="600"/>
              </a:spcAft>
            </a:pPr>
            <a:r>
              <a:rPr lang="en-US" sz="2000" dirty="0"/>
              <a:t> 8. 	establish </a:t>
            </a:r>
            <a:r>
              <a:rPr lang="en-US" sz="2000" b="1" dirty="0"/>
              <a:t>regional academic research centers</a:t>
            </a:r>
            <a:r>
              <a:rPr lang="en-US" sz="2000" dirty="0"/>
              <a:t> that share AI infrastructure.</a:t>
            </a:r>
          </a:p>
          <a:p>
            <a:pPr marL="354013" indent="-354013">
              <a:spcAft>
                <a:spcPts val="600"/>
              </a:spcAft>
            </a:pPr>
            <a:r>
              <a:rPr lang="en-US" sz="2000" dirty="0"/>
              <a:t> 9. 	establish intergovernmental bases </a:t>
            </a:r>
            <a:r>
              <a:rPr lang="en-US" sz="2000" b="1" dirty="0"/>
              <a:t>to oversee AI technologies that may exceed human control</a:t>
            </a:r>
          </a:p>
          <a:p>
            <a:pPr marL="354013" indent="-354013">
              <a:spcAft>
                <a:spcPts val="600"/>
              </a:spcAft>
            </a:pPr>
            <a:r>
              <a:rPr lang="en-US" sz="2000" dirty="0"/>
              <a:t>10. </a:t>
            </a:r>
            <a:r>
              <a:rPr lang="en-US" sz="2000" b="1" dirty="0"/>
              <a:t>advocate for AI to contribute effectively to the Sustainable Development Goals</a:t>
            </a:r>
          </a:p>
          <a:p>
            <a:endParaRPr lang="en-US" sz="2000" dirty="0"/>
          </a:p>
        </p:txBody>
      </p:sp>
      <p:sp>
        <p:nvSpPr>
          <p:cNvPr id="5" name="Título 1">
            <a:extLst>
              <a:ext uri="{FF2B5EF4-FFF2-40B4-BE49-F238E27FC236}">
                <a16:creationId xmlns:a16="http://schemas.microsoft.com/office/drawing/2014/main" id="{9D8F2D72-53CA-429E-CC06-BF4D9E461A9F}"/>
              </a:ext>
            </a:extLst>
          </p:cNvPr>
          <p:cNvSpPr txBox="1">
            <a:spLocks/>
          </p:cNvSpPr>
          <p:nvPr/>
        </p:nvSpPr>
        <p:spPr>
          <a:xfrm>
            <a:off x="1828799" y="160253"/>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a:t>Artificial </a:t>
            </a:r>
            <a:r>
              <a:rPr lang="pt-BR" sz="2800" b="1" dirty="0" err="1"/>
              <a:t>Intelligence</a:t>
            </a:r>
            <a:endParaRPr lang="pt-BR" sz="2800" b="1" dirty="0"/>
          </a:p>
        </p:txBody>
      </p:sp>
      <p:sp>
        <p:nvSpPr>
          <p:cNvPr id="2" name="CaixaDeTexto 1">
            <a:extLst>
              <a:ext uri="{FF2B5EF4-FFF2-40B4-BE49-F238E27FC236}">
                <a16:creationId xmlns:a16="http://schemas.microsoft.com/office/drawing/2014/main" id="{3DCAFB78-EFBC-B368-B97A-FC037D7CED23}"/>
              </a:ext>
            </a:extLst>
          </p:cNvPr>
          <p:cNvSpPr txBox="1"/>
          <p:nvPr/>
        </p:nvSpPr>
        <p:spPr>
          <a:xfrm>
            <a:off x="807669" y="6042222"/>
            <a:ext cx="1746697" cy="246221"/>
          </a:xfrm>
          <a:prstGeom prst="rect">
            <a:avLst/>
          </a:prstGeom>
          <a:noFill/>
        </p:spPr>
        <p:txBody>
          <a:bodyPr wrap="square">
            <a:spAutoFit/>
          </a:bodyPr>
          <a:lstStyle/>
          <a:p>
            <a:r>
              <a:rPr lang="pt-BR" sz="1000" dirty="0"/>
              <a:t>https://bit.ly/s20documents</a:t>
            </a:r>
          </a:p>
        </p:txBody>
      </p:sp>
    </p:spTree>
    <p:extLst>
      <p:ext uri="{BB962C8B-B14F-4D97-AF65-F5344CB8AC3E}">
        <p14:creationId xmlns:p14="http://schemas.microsoft.com/office/powerpoint/2010/main" val="24751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427E-172A-6628-4848-8610492360B6}"/>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56C3FCFB-D016-35EA-5FD7-585976A1A0C5}"/>
              </a:ext>
            </a:extLst>
          </p:cNvPr>
          <p:cNvSpPr txBox="1">
            <a:spLocks/>
          </p:cNvSpPr>
          <p:nvPr/>
        </p:nvSpPr>
        <p:spPr>
          <a:xfrm>
            <a:off x="8501328" y="6237196"/>
            <a:ext cx="1282421" cy="433067"/>
          </a:xfrm>
          <a:prstGeom prst="rect">
            <a:avLst/>
          </a:prstGeom>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t-BR" sz="1100"/>
              <a:t>Helena B. Nader</a:t>
            </a:r>
          </a:p>
          <a:p>
            <a:pPr algn="ctr">
              <a:lnSpc>
                <a:spcPct val="100000"/>
              </a:lnSpc>
              <a:spcBef>
                <a:spcPts val="0"/>
              </a:spcBef>
            </a:pPr>
            <a:r>
              <a:rPr lang="pt-BR" sz="1100"/>
              <a:t>Nov. 22, 2024</a:t>
            </a:r>
            <a:endParaRPr lang="en-HU" sz="1100" dirty="0"/>
          </a:p>
        </p:txBody>
      </p:sp>
      <p:pic>
        <p:nvPicPr>
          <p:cNvPr id="12" name="Espaço Reservado para Conteúdo 8" descr="Placa com fundo preto&#10;&#10;Descrição gerada automaticamente">
            <a:extLst>
              <a:ext uri="{FF2B5EF4-FFF2-40B4-BE49-F238E27FC236}">
                <a16:creationId xmlns:a16="http://schemas.microsoft.com/office/drawing/2014/main" id="{6A8F46BE-E47F-FA24-EB00-08E66A89F8AE}"/>
              </a:ext>
            </a:extLst>
          </p:cNvPr>
          <p:cNvPicPr>
            <a:picLocks noChangeAspect="1"/>
          </p:cNvPicPr>
          <p:nvPr/>
        </p:nvPicPr>
        <p:blipFill>
          <a:blip r:embed="rId2"/>
          <a:stretch>
            <a:fillRect/>
          </a:stretch>
        </p:blipFill>
        <p:spPr>
          <a:xfrm>
            <a:off x="9911403" y="6237196"/>
            <a:ext cx="1198907" cy="433066"/>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70247AF9-6816-7429-1F4C-BCA198C5E34B}"/>
              </a:ext>
            </a:extLst>
          </p:cNvPr>
          <p:cNvPicPr>
            <a:picLocks noChangeAspect="1"/>
          </p:cNvPicPr>
          <p:nvPr/>
        </p:nvPicPr>
        <p:blipFill>
          <a:blip r:embed="rId3"/>
          <a:stretch>
            <a:fillRect/>
          </a:stretch>
        </p:blipFill>
        <p:spPr>
          <a:xfrm>
            <a:off x="11193824" y="6209711"/>
            <a:ext cx="747055" cy="488036"/>
          </a:xfrm>
          <a:prstGeom prst="rect">
            <a:avLst/>
          </a:prstGeom>
        </p:spPr>
      </p:pic>
      <p:sp>
        <p:nvSpPr>
          <p:cNvPr id="4" name="CaixaDeTexto 3">
            <a:extLst>
              <a:ext uri="{FF2B5EF4-FFF2-40B4-BE49-F238E27FC236}">
                <a16:creationId xmlns:a16="http://schemas.microsoft.com/office/drawing/2014/main" id="{AC7BD905-9175-E7B3-3702-24C79F725293}"/>
              </a:ext>
            </a:extLst>
          </p:cNvPr>
          <p:cNvSpPr txBox="1"/>
          <p:nvPr/>
        </p:nvSpPr>
        <p:spPr>
          <a:xfrm>
            <a:off x="533298" y="758838"/>
            <a:ext cx="11304740" cy="5328638"/>
          </a:xfrm>
          <a:prstGeom prst="rect">
            <a:avLst/>
          </a:prstGeom>
          <a:noFill/>
        </p:spPr>
        <p:txBody>
          <a:bodyPr wrap="square" rtlCol="0">
            <a:spAutoFit/>
          </a:bodyPr>
          <a:lstStyle/>
          <a:p>
            <a:pPr>
              <a:lnSpc>
                <a:spcPct val="107000"/>
              </a:lnSpc>
              <a:spcAft>
                <a:spcPts val="800"/>
              </a:spcAft>
            </a:pPr>
            <a:r>
              <a:rPr lang="en-US" sz="2000" b="1" kern="100" dirty="0">
                <a:effectLst/>
                <a:ea typeface="Calibri" panose="020F0502020204030204" pitchFamily="34" charset="0"/>
                <a:cs typeface="Times New Roman" panose="02020603050405020304" pitchFamily="18" charset="0"/>
              </a:rPr>
              <a:t>S20 members understand that bioeconomy </a:t>
            </a:r>
            <a:r>
              <a:rPr lang="en-US" sz="2000" kern="100" dirty="0">
                <a:effectLst/>
                <a:ea typeface="Calibri" panose="020F0502020204030204" pitchFamily="34" charset="0"/>
                <a:cs typeface="Times New Roman" panose="02020603050405020304" pitchFamily="18" charset="0"/>
              </a:rPr>
              <a:t>is based on the supply of goods derived from renewable biological resources (biobased products, food, feed, bioenergy, health supplies and pharmaceuticals) comprising all economic activities that depend upon these resources and their derivatives, protecting traditional knowledge and practices, and </a:t>
            </a:r>
            <a:r>
              <a:rPr lang="en-US" sz="2000" b="1" kern="100" dirty="0">
                <a:effectLst/>
                <a:ea typeface="Calibri" panose="020F0502020204030204" pitchFamily="34" charset="0"/>
                <a:cs typeface="Times New Roman" panose="02020603050405020304" pitchFamily="18" charset="0"/>
              </a:rPr>
              <a:t>in line with the UN SDGs</a:t>
            </a:r>
            <a:r>
              <a:rPr lang="en-US" sz="2000" kern="100" dirty="0">
                <a:effectLst/>
                <a:ea typeface="Calibri" panose="020F0502020204030204" pitchFamily="34" charset="0"/>
                <a:cs typeface="Times New Roman" panose="02020603050405020304" pitchFamily="18" charset="0"/>
              </a:rPr>
              <a:t>. To navigate these challenges effectively the S20 proposed in the Communiqué:</a:t>
            </a:r>
            <a:endParaRPr lang="pt-BR" sz="2000" kern="100" dirty="0">
              <a:effectLst/>
              <a:ea typeface="Calibri" panose="020F0502020204030204" pitchFamily="34" charset="0"/>
              <a:cs typeface="Times New Roman" panose="02020603050405020304" pitchFamily="18" charset="0"/>
            </a:endParaRPr>
          </a:p>
          <a:p>
            <a:pPr marL="268288" indent="-268288">
              <a:lnSpc>
                <a:spcPct val="107000"/>
              </a:lnSpc>
              <a:spcAft>
                <a:spcPts val="800"/>
              </a:spcAft>
            </a:pPr>
            <a:r>
              <a:rPr lang="en-US" sz="2000" kern="100" dirty="0">
                <a:ea typeface="Calibri" panose="020F0502020204030204" pitchFamily="34" charset="0"/>
                <a:cs typeface="Times New Roman" panose="02020603050405020304" pitchFamily="18" charset="0"/>
              </a:rPr>
              <a:t>1. </a:t>
            </a:r>
            <a:r>
              <a:rPr lang="en-US" sz="2000" b="1" kern="100" dirty="0">
                <a:ea typeface="Calibri" panose="020F0502020204030204" pitchFamily="34" charset="0"/>
                <a:cs typeface="Times New Roman" panose="02020603050405020304" pitchFamily="18" charset="0"/>
              </a:rPr>
              <a:t>i</a:t>
            </a:r>
            <a:r>
              <a:rPr lang="en-US" sz="2000" b="1" kern="100" dirty="0">
                <a:effectLst/>
                <a:ea typeface="Calibri" panose="020F0502020204030204" pitchFamily="34" charset="0"/>
                <a:cs typeface="Times New Roman" panose="02020603050405020304" pitchFamily="18" charset="0"/>
              </a:rPr>
              <a:t>nvest in research and infrastructure</a:t>
            </a:r>
            <a:r>
              <a:rPr lang="en-US" sz="2000" kern="100" dirty="0">
                <a:effectLst/>
                <a:ea typeface="Calibri" panose="020F0502020204030204" pitchFamily="34" charset="0"/>
                <a:cs typeface="Times New Roman" panose="02020603050405020304" pitchFamily="18" charset="0"/>
              </a:rPr>
              <a:t>:  to enhance innovations in </a:t>
            </a:r>
            <a:r>
              <a:rPr lang="en-US" sz="2000" kern="100" dirty="0" err="1">
                <a:effectLst/>
                <a:ea typeface="Calibri" panose="020F0502020204030204" pitchFamily="34" charset="0"/>
                <a:cs typeface="Times New Roman" panose="02020603050405020304" pitchFamily="18" charset="0"/>
              </a:rPr>
              <a:t>biogenics</a:t>
            </a:r>
            <a:r>
              <a:rPr lang="en-US" sz="2000" kern="100" dirty="0">
                <a:effectLst/>
                <a:ea typeface="Calibri" panose="020F0502020204030204" pitchFamily="34" charset="0"/>
                <a:cs typeface="Times New Roman" panose="02020603050405020304" pitchFamily="18" charset="0"/>
              </a:rPr>
              <a:t> feedstocks, bioenergy, medicines, and other materials from biomass, forest, plants and microorganisms from the biodiversity of different biomes.</a:t>
            </a:r>
            <a:endParaRPr lang="pt-BR" sz="2000" kern="100" dirty="0">
              <a:effectLst/>
              <a:ea typeface="Calibri" panose="020F0502020204030204" pitchFamily="34" charset="0"/>
              <a:cs typeface="Times New Roman" panose="02020603050405020304" pitchFamily="18" charset="0"/>
            </a:endParaRPr>
          </a:p>
          <a:p>
            <a:pPr marL="268288" indent="-268288">
              <a:lnSpc>
                <a:spcPct val="107000"/>
              </a:lnSpc>
              <a:spcAft>
                <a:spcPts val="800"/>
              </a:spcAft>
            </a:pPr>
            <a:r>
              <a:rPr lang="en-US" sz="2000" kern="100" dirty="0">
                <a:ea typeface="Calibri" panose="020F0502020204030204" pitchFamily="34" charset="0"/>
                <a:cs typeface="Times New Roman" panose="02020603050405020304" pitchFamily="18" charset="0"/>
              </a:rPr>
              <a:t>2. </a:t>
            </a:r>
            <a:r>
              <a:rPr lang="en-US" sz="2000" b="1" kern="100" dirty="0">
                <a:ea typeface="Calibri" panose="020F0502020204030204" pitchFamily="34" charset="0"/>
                <a:cs typeface="Times New Roman" panose="02020603050405020304" pitchFamily="18" charset="0"/>
              </a:rPr>
              <a:t>i</a:t>
            </a:r>
            <a:r>
              <a:rPr lang="en-US" sz="2000" b="1" kern="100" dirty="0">
                <a:effectLst/>
                <a:ea typeface="Calibri" panose="020F0502020204030204" pitchFamily="34" charset="0"/>
                <a:cs typeface="Times New Roman" panose="02020603050405020304" pitchFamily="18" charset="0"/>
              </a:rPr>
              <a:t>ntegrate social justice</a:t>
            </a:r>
            <a:r>
              <a:rPr lang="en-US" sz="2000" kern="100" dirty="0">
                <a:effectLst/>
                <a:ea typeface="Calibri" panose="020F0502020204030204" pitchFamily="34" charset="0"/>
                <a:cs typeface="Times New Roman" panose="02020603050405020304" pitchFamily="18" charset="0"/>
              </a:rPr>
              <a:t>:  sustainable and inclusive bioeconomic models to enable community-driven innovations that protect and integrate traditional knowledge and culture</a:t>
            </a:r>
            <a:endParaRPr lang="pt-BR" sz="2000" kern="100" dirty="0">
              <a:effectLst/>
              <a:ea typeface="Calibri" panose="020F0502020204030204" pitchFamily="34" charset="0"/>
              <a:cs typeface="Times New Roman" panose="02020603050405020304" pitchFamily="18" charset="0"/>
            </a:endParaRPr>
          </a:p>
          <a:p>
            <a:pPr marL="268288" indent="-268288">
              <a:lnSpc>
                <a:spcPct val="107000"/>
              </a:lnSpc>
              <a:spcAft>
                <a:spcPts val="800"/>
              </a:spcAft>
            </a:pPr>
            <a:r>
              <a:rPr lang="en-US" sz="2000" kern="100" dirty="0">
                <a:effectLst/>
                <a:ea typeface="Calibri" panose="020F0502020204030204" pitchFamily="34" charset="0"/>
                <a:cs typeface="Times New Roman" panose="02020603050405020304" pitchFamily="18" charset="0"/>
              </a:rPr>
              <a:t>3. </a:t>
            </a:r>
            <a:r>
              <a:rPr lang="en-US" sz="2000" b="1" kern="100" dirty="0">
                <a:effectLst/>
                <a:ea typeface="Calibri" panose="020F0502020204030204" pitchFamily="34" charset="0"/>
                <a:cs typeface="Times New Roman" panose="02020603050405020304" pitchFamily="18" charset="0"/>
              </a:rPr>
              <a:t>build robust international and multilateral cooperation</a:t>
            </a:r>
            <a:r>
              <a:rPr lang="en-US" sz="2000" kern="100" dirty="0">
                <a:effectLst/>
                <a:ea typeface="Calibri" panose="020F0502020204030204" pitchFamily="34" charset="0"/>
                <a:cs typeface="Times New Roman" panose="02020603050405020304" pitchFamily="18" charset="0"/>
              </a:rPr>
              <a:t>: the G20 nations </a:t>
            </a:r>
            <a:r>
              <a:rPr lang="en-US" sz="2000" b="1" kern="100" dirty="0">
                <a:effectLst/>
                <a:ea typeface="Calibri" panose="020F0502020204030204" pitchFamily="34" charset="0"/>
                <a:cs typeface="Times New Roman" panose="02020603050405020304" pitchFamily="18" charset="0"/>
              </a:rPr>
              <a:t>should reach a consensus on the role of the bioeconomy</a:t>
            </a:r>
            <a:r>
              <a:rPr lang="en-US" sz="2000" kern="100" dirty="0">
                <a:effectLst/>
                <a:ea typeface="Calibri" panose="020F0502020204030204" pitchFamily="34" charset="0"/>
                <a:cs typeface="Times New Roman" panose="02020603050405020304" pitchFamily="18" charset="0"/>
              </a:rPr>
              <a:t> as one of the strategies for tackling climate change, biodiversity loss, poverty, and human and non-human health</a:t>
            </a:r>
            <a:r>
              <a:rPr lang="en-US" sz="2400" kern="100" baseline="30000" dirty="0">
                <a:effectLst/>
                <a:ea typeface="Calibri" panose="020F0502020204030204" pitchFamily="34" charset="0"/>
                <a:cs typeface="Times New Roman" panose="02020603050405020304" pitchFamily="18" charset="0"/>
              </a:rPr>
              <a:t>*</a:t>
            </a:r>
            <a:r>
              <a:rPr lang="en-US" sz="2000" kern="100" dirty="0">
                <a:effectLst/>
                <a:ea typeface="Calibri" panose="020F0502020204030204" pitchFamily="34" charset="0"/>
                <a:cs typeface="Times New Roman" panose="02020603050405020304" pitchFamily="18" charset="0"/>
              </a:rPr>
              <a:t>. Formulate a framework that enables countries to implement bioeconomy programs, invest in social and technological innovations, share critical knowledge, improve quality of life and safeguard natural resources. </a:t>
            </a:r>
            <a:endParaRPr lang="pt-BR" sz="2000" kern="100" dirty="0">
              <a:effectLst/>
              <a:ea typeface="Calibri" panose="020F0502020204030204" pitchFamily="34" charset="0"/>
              <a:cs typeface="Times New Roman" panose="02020603050405020304" pitchFamily="18" charset="0"/>
            </a:endParaRPr>
          </a:p>
        </p:txBody>
      </p:sp>
      <p:sp>
        <p:nvSpPr>
          <p:cNvPr id="5" name="Título 1">
            <a:extLst>
              <a:ext uri="{FF2B5EF4-FFF2-40B4-BE49-F238E27FC236}">
                <a16:creationId xmlns:a16="http://schemas.microsoft.com/office/drawing/2014/main" id="{966EF881-AE49-4091-064D-40E0C11B07DE}"/>
              </a:ext>
            </a:extLst>
          </p:cNvPr>
          <p:cNvSpPr txBox="1">
            <a:spLocks/>
          </p:cNvSpPr>
          <p:nvPr/>
        </p:nvSpPr>
        <p:spPr>
          <a:xfrm>
            <a:off x="1676399" y="12841"/>
            <a:ext cx="8839201" cy="629791"/>
          </a:xfrm>
          <a:prstGeom prst="rect">
            <a:avLst/>
          </a:prstGeom>
        </p:spPr>
        <p:txBody>
          <a:bodyPr anchor="b">
            <a:noAutofit/>
          </a:bodyPr>
          <a:lstStyle>
            <a:lvl1pPr algn="ctr" defTabSz="914400" rtl="0" eaLnBrk="1" latinLnBrk="0" hangingPunct="1">
              <a:lnSpc>
                <a:spcPct val="90000"/>
              </a:lnSpc>
              <a:spcBef>
                <a:spcPct val="0"/>
              </a:spcBef>
              <a:buNone/>
              <a:defRPr sz="5000" kern="1200" baseline="0">
                <a:solidFill>
                  <a:schemeClr val="tx1"/>
                </a:solidFill>
                <a:latin typeface="+mj-lt"/>
                <a:ea typeface="+mj-ea"/>
                <a:cs typeface="+mj-cs"/>
              </a:defRPr>
            </a:lvl1pPr>
          </a:lstStyle>
          <a:p>
            <a:r>
              <a:rPr lang="pt-BR" sz="2800" b="1" dirty="0" err="1"/>
              <a:t>Bioeconomy</a:t>
            </a:r>
            <a:endParaRPr lang="pt-BR" sz="2800" b="1" dirty="0"/>
          </a:p>
        </p:txBody>
      </p:sp>
      <p:sp>
        <p:nvSpPr>
          <p:cNvPr id="2" name="CaixaDeTexto 1">
            <a:extLst>
              <a:ext uri="{FF2B5EF4-FFF2-40B4-BE49-F238E27FC236}">
                <a16:creationId xmlns:a16="http://schemas.microsoft.com/office/drawing/2014/main" id="{99A70EDA-2C56-3B68-F763-0DA04CF8C93F}"/>
              </a:ext>
            </a:extLst>
          </p:cNvPr>
          <p:cNvSpPr txBox="1"/>
          <p:nvPr/>
        </p:nvSpPr>
        <p:spPr>
          <a:xfrm>
            <a:off x="1081690" y="6039226"/>
            <a:ext cx="1746697" cy="246221"/>
          </a:xfrm>
          <a:prstGeom prst="rect">
            <a:avLst/>
          </a:prstGeom>
          <a:noFill/>
        </p:spPr>
        <p:txBody>
          <a:bodyPr wrap="square">
            <a:spAutoFit/>
          </a:bodyPr>
          <a:lstStyle/>
          <a:p>
            <a:r>
              <a:rPr lang="pt-BR" sz="1000" dirty="0"/>
              <a:t>https://bit.ly/s20documents</a:t>
            </a:r>
          </a:p>
        </p:txBody>
      </p:sp>
      <p:sp>
        <p:nvSpPr>
          <p:cNvPr id="3" name="CaixaDeTexto 2">
            <a:extLst>
              <a:ext uri="{FF2B5EF4-FFF2-40B4-BE49-F238E27FC236}">
                <a16:creationId xmlns:a16="http://schemas.microsoft.com/office/drawing/2014/main" id="{8254599E-1331-6F90-7764-8608B0B09AB8}"/>
              </a:ext>
            </a:extLst>
          </p:cNvPr>
          <p:cNvSpPr txBox="1"/>
          <p:nvPr/>
        </p:nvSpPr>
        <p:spPr>
          <a:xfrm>
            <a:off x="3535048" y="6072165"/>
            <a:ext cx="4387273" cy="553998"/>
          </a:xfrm>
          <a:prstGeom prst="rect">
            <a:avLst/>
          </a:prstGeom>
          <a:noFill/>
        </p:spPr>
        <p:txBody>
          <a:bodyPr wrap="square" rtlCol="0">
            <a:spAutoFit/>
          </a:bodyPr>
          <a:lstStyle/>
          <a:p>
            <a:r>
              <a:rPr lang="en-US" dirty="0"/>
              <a:t>*</a:t>
            </a:r>
            <a:r>
              <a:rPr lang="en-US" sz="1200" dirty="0"/>
              <a:t>G20 Initiative on Bioeconomy (GIB) G20 High-Level Principles on Bioeconomy agreed in September by the G20 members</a:t>
            </a:r>
            <a:endParaRPr lang="pt-BR" sz="1200" dirty="0"/>
          </a:p>
        </p:txBody>
      </p:sp>
    </p:spTree>
    <p:extLst>
      <p:ext uri="{BB962C8B-B14F-4D97-AF65-F5344CB8AC3E}">
        <p14:creationId xmlns:p14="http://schemas.microsoft.com/office/powerpoint/2010/main" val="2853062630"/>
      </p:ext>
    </p:extLst>
  </p:cSld>
  <p:clrMapOvr>
    <a:masterClrMapping/>
  </p:clrMapOvr>
</p:sld>
</file>

<file path=ppt/theme/theme1.xml><?xml version="1.0" encoding="utf-8"?>
<a:theme xmlns:a="http://schemas.openxmlformats.org/drawingml/2006/main" name="Section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356</TotalTime>
  <Words>1870</Words>
  <Application>Microsoft Office PowerPoint</Application>
  <PresentationFormat>Widescreen</PresentationFormat>
  <Paragraphs>133</Paragraphs>
  <Slides>17</Slides>
  <Notes>1</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17</vt:i4>
      </vt:variant>
    </vt:vector>
  </HeadingPairs>
  <TitlesOfParts>
    <vt:vector size="23" baseType="lpstr">
      <vt:lpstr>Aptos</vt:lpstr>
      <vt:lpstr>Arial</vt:lpstr>
      <vt:lpstr>Calibri</vt:lpstr>
      <vt:lpstr>Courier New</vt:lpstr>
      <vt:lpstr>Section Theme</vt:lpstr>
      <vt:lpstr>Custom Design</vt:lpstr>
      <vt:lpstr>Apresentação do PowerPoint</vt:lpstr>
      <vt:lpstr>Science for Global Transformation: recommendations by the S20 academies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Nánási László András</dc:creator>
  <cp:lastModifiedBy>Helena</cp:lastModifiedBy>
  <cp:revision>11</cp:revision>
  <dcterms:created xsi:type="dcterms:W3CDTF">2024-10-31T11:44:22Z</dcterms:created>
  <dcterms:modified xsi:type="dcterms:W3CDTF">2024-11-15T17:08:50Z</dcterms:modified>
</cp:coreProperties>
</file>