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3" r:id="rId2"/>
    <p:sldMasterId id="2147483663" r:id="rId3"/>
    <p:sldMasterId id="2147483677" r:id="rId4"/>
    <p:sldMasterId id="2147483697" r:id="rId5"/>
    <p:sldMasterId id="2147483725" r:id="rId6"/>
  </p:sldMasterIdLst>
  <p:notesMasterIdLst>
    <p:notesMasterId r:id="rId24"/>
  </p:notesMasterIdLst>
  <p:handoutMasterIdLst>
    <p:handoutMasterId r:id="rId25"/>
  </p:handoutMasterIdLst>
  <p:sldIdLst>
    <p:sldId id="273" r:id="rId7"/>
    <p:sldId id="2290" r:id="rId8"/>
    <p:sldId id="7613" r:id="rId9"/>
    <p:sldId id="7581" r:id="rId10"/>
    <p:sldId id="7583" r:id="rId11"/>
    <p:sldId id="2990" r:id="rId12"/>
    <p:sldId id="7611" r:id="rId13"/>
    <p:sldId id="7559" r:id="rId14"/>
    <p:sldId id="2996" r:id="rId15"/>
    <p:sldId id="3410" r:id="rId16"/>
    <p:sldId id="7612" r:id="rId17"/>
    <p:sldId id="7614" r:id="rId18"/>
    <p:sldId id="7615" r:id="rId19"/>
    <p:sldId id="3076" r:id="rId20"/>
    <p:sldId id="7617" r:id="rId21"/>
    <p:sldId id="7619" r:id="rId22"/>
    <p:sldId id="259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7"/>
    <p:restoredTop sz="95859"/>
  </p:normalViewPr>
  <p:slideViewPr>
    <p:cSldViewPr snapToGrid="0">
      <p:cViewPr>
        <p:scale>
          <a:sx n="71" d="100"/>
          <a:sy n="71" d="100"/>
        </p:scale>
        <p:origin x="1080" y="872"/>
      </p:cViewPr>
      <p:guideLst/>
    </p:cSldViewPr>
  </p:slid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63" d="100"/>
          <a:sy n="163" d="100"/>
        </p:scale>
        <p:origin x="25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0DCF5-5A47-C94A-9B72-864EE8215D5A}" type="doc">
      <dgm:prSet loTypeId="urn:microsoft.com/office/officeart/2005/8/layout/radial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F1D6835-EC09-D041-A356-2FF7AABCB2EC}">
      <dgm:prSet phldrT="[文本]" custT="1"/>
      <dgm:spPr>
        <a:solidFill>
          <a:srgbClr val="C00000"/>
        </a:solidFill>
      </dgm:spPr>
      <dgm:t>
        <a:bodyPr/>
        <a:lstStyle/>
        <a:p>
          <a:r>
            <a:rPr lang="en-US" altLang="zh-CN" sz="2000" dirty="0"/>
            <a:t>Insecurity</a:t>
          </a:r>
          <a:endParaRPr lang="zh-CN" altLang="en-US" sz="2000" dirty="0"/>
        </a:p>
      </dgm:t>
    </dgm:pt>
    <dgm:pt modelId="{DCABB054-0BF0-B04F-82F9-7296E70596FB}" type="parTrans" cxnId="{6E7E4DD9-2385-8149-A9EE-DF7D00B8C74C}">
      <dgm:prSet/>
      <dgm:spPr/>
      <dgm:t>
        <a:bodyPr/>
        <a:lstStyle/>
        <a:p>
          <a:endParaRPr lang="zh-CN" altLang="en-US" sz="2000"/>
        </a:p>
      </dgm:t>
    </dgm:pt>
    <dgm:pt modelId="{06376394-EB63-6945-928C-E4D70A970E31}" type="sibTrans" cxnId="{6E7E4DD9-2385-8149-A9EE-DF7D00B8C74C}">
      <dgm:prSet/>
      <dgm:spPr/>
      <dgm:t>
        <a:bodyPr/>
        <a:lstStyle/>
        <a:p>
          <a:endParaRPr lang="zh-CN" altLang="en-US" sz="2000"/>
        </a:p>
      </dgm:t>
    </dgm:pt>
    <dgm:pt modelId="{4178CBBE-9B20-A744-BFDD-F80AD495DA6D}">
      <dgm:prSet phldrT="[文本]" custT="1"/>
      <dgm:spPr>
        <a:solidFill>
          <a:srgbClr val="7030A0"/>
        </a:solidFill>
      </dgm:spPr>
      <dgm:t>
        <a:bodyPr/>
        <a:lstStyle/>
        <a:p>
          <a:r>
            <a:rPr lang="en-US" altLang="zh-CN" sz="2400" dirty="0"/>
            <a:t>little</a:t>
          </a:r>
          <a:endParaRPr lang="zh-CN" altLang="en-US" sz="2400" dirty="0"/>
        </a:p>
      </dgm:t>
    </dgm:pt>
    <dgm:pt modelId="{FE24131C-81BE-544D-AA28-F4C49ABD9131}" type="parTrans" cxnId="{95EA4ECF-ADB0-C146-B793-F6A09A195404}">
      <dgm:prSet/>
      <dgm:spPr/>
      <dgm:t>
        <a:bodyPr/>
        <a:lstStyle/>
        <a:p>
          <a:endParaRPr lang="zh-CN" altLang="en-US" sz="2000"/>
        </a:p>
      </dgm:t>
    </dgm:pt>
    <dgm:pt modelId="{5FB28F97-0FBD-A149-8F56-4CCDEDA4DD5D}" type="sibTrans" cxnId="{95EA4ECF-ADB0-C146-B793-F6A09A195404}">
      <dgm:prSet/>
      <dgm:spPr/>
      <dgm:t>
        <a:bodyPr/>
        <a:lstStyle/>
        <a:p>
          <a:endParaRPr lang="zh-CN" altLang="en-US" sz="2000"/>
        </a:p>
      </dgm:t>
    </dgm:pt>
    <dgm:pt modelId="{ADBA6DD6-F15F-AE4D-8FFC-47CF8087E72A}">
      <dgm:prSet phldrT="[文本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altLang="zh-CN" sz="2000" dirty="0"/>
            <a:t>much</a:t>
          </a:r>
          <a:endParaRPr lang="zh-CN" altLang="en-US" sz="2000" dirty="0"/>
        </a:p>
      </dgm:t>
    </dgm:pt>
    <dgm:pt modelId="{F3AA3D9B-1F2C-1647-A503-D8E9DB5173D0}" type="parTrans" cxnId="{8FCBBB07-2A39-A342-88EA-1FE3D805A9E1}">
      <dgm:prSet/>
      <dgm:spPr/>
      <dgm:t>
        <a:bodyPr/>
        <a:lstStyle/>
        <a:p>
          <a:endParaRPr lang="zh-CN" altLang="en-US" sz="2000"/>
        </a:p>
      </dgm:t>
    </dgm:pt>
    <dgm:pt modelId="{C9BB7B4C-AF8F-EC42-8EFE-7F6E43901268}" type="sibTrans" cxnId="{8FCBBB07-2A39-A342-88EA-1FE3D805A9E1}">
      <dgm:prSet/>
      <dgm:spPr/>
      <dgm:t>
        <a:bodyPr/>
        <a:lstStyle/>
        <a:p>
          <a:endParaRPr lang="zh-CN" altLang="en-US" sz="2000"/>
        </a:p>
      </dgm:t>
    </dgm:pt>
    <dgm:pt modelId="{069E284C-138D-E544-8A0B-64938CB69814}">
      <dgm:prSet phldrT="[文本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altLang="zh-CN" sz="2000" dirty="0"/>
            <a:t>dirty</a:t>
          </a:r>
          <a:endParaRPr lang="zh-CN" altLang="en-US" sz="2000" dirty="0"/>
        </a:p>
      </dgm:t>
    </dgm:pt>
    <dgm:pt modelId="{2D9C49EA-92AD-9047-8CEE-C8116B260D0D}" type="parTrans" cxnId="{E92976E3-1876-3943-B940-C5F282B214DB}">
      <dgm:prSet/>
      <dgm:spPr/>
      <dgm:t>
        <a:bodyPr/>
        <a:lstStyle/>
        <a:p>
          <a:endParaRPr lang="zh-CN" altLang="en-US" sz="2000"/>
        </a:p>
      </dgm:t>
    </dgm:pt>
    <dgm:pt modelId="{1F7381C7-5E49-AD43-873A-33DC9875069D}" type="sibTrans" cxnId="{E92976E3-1876-3943-B940-C5F282B214DB}">
      <dgm:prSet/>
      <dgm:spPr/>
      <dgm:t>
        <a:bodyPr/>
        <a:lstStyle/>
        <a:p>
          <a:endParaRPr lang="zh-CN" altLang="en-US" sz="2000"/>
        </a:p>
      </dgm:t>
    </dgm:pt>
    <dgm:pt modelId="{706C57AF-A2FD-9144-9AFE-31B43A8D56F8}">
      <dgm:prSet phldrT="[文本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altLang="zh-CN" sz="2000" dirty="0"/>
            <a:t>degraded</a:t>
          </a:r>
          <a:endParaRPr lang="zh-CN" altLang="en-US" sz="2000" dirty="0"/>
        </a:p>
      </dgm:t>
    </dgm:pt>
    <dgm:pt modelId="{22A4CFC7-51CC-F849-ABBA-71AD5E880F15}" type="parTrans" cxnId="{9318618C-2E95-954B-B9F2-FE4912EFC653}">
      <dgm:prSet/>
      <dgm:spPr/>
      <dgm:t>
        <a:bodyPr/>
        <a:lstStyle/>
        <a:p>
          <a:endParaRPr lang="zh-CN" altLang="en-US" sz="2000"/>
        </a:p>
      </dgm:t>
    </dgm:pt>
    <dgm:pt modelId="{F8FD98DC-845E-DD41-B99C-8ACF2C67172D}" type="sibTrans" cxnId="{9318618C-2E95-954B-B9F2-FE4912EFC653}">
      <dgm:prSet/>
      <dgm:spPr/>
      <dgm:t>
        <a:bodyPr/>
        <a:lstStyle/>
        <a:p>
          <a:endParaRPr lang="zh-CN" altLang="en-US" sz="2000"/>
        </a:p>
      </dgm:t>
    </dgm:pt>
    <dgm:pt modelId="{77E9CED4-703A-0A44-9862-B922D0CB6301}" type="pres">
      <dgm:prSet presAssocID="{B670DCF5-5A47-C94A-9B72-864EE8215D5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FF736B4-F825-0147-801F-145EAEA4279E}" type="pres">
      <dgm:prSet presAssocID="{AF1D6835-EC09-D041-A356-2FF7AABCB2EC}" presName="centerShape" presStyleLbl="node0" presStyleIdx="0" presStyleCnt="1" custScaleX="153497" custScaleY="63482" custLinFactNeighborX="1771"/>
      <dgm:spPr/>
    </dgm:pt>
    <dgm:pt modelId="{82C6A290-6EF3-F549-B348-480B863ACDAE}" type="pres">
      <dgm:prSet presAssocID="{4178CBBE-9B20-A744-BFDD-F80AD495DA6D}" presName="node" presStyleLbl="node1" presStyleIdx="0" presStyleCnt="4" custScaleX="265443" custRadScaleRad="123069" custRadScaleInc="-1779">
        <dgm:presLayoutVars>
          <dgm:bulletEnabled val="1"/>
        </dgm:presLayoutVars>
      </dgm:prSet>
      <dgm:spPr/>
    </dgm:pt>
    <dgm:pt modelId="{21C7C7B4-6756-6A4B-B673-888DAC516E86}" type="pres">
      <dgm:prSet presAssocID="{4178CBBE-9B20-A744-BFDD-F80AD495DA6D}" presName="dummy" presStyleCnt="0"/>
      <dgm:spPr/>
    </dgm:pt>
    <dgm:pt modelId="{68D49094-25C8-4145-B421-F8B0CD40085B}" type="pres">
      <dgm:prSet presAssocID="{5FB28F97-0FBD-A149-8F56-4CCDEDA4DD5D}" presName="sibTrans" presStyleLbl="sibTrans2D1" presStyleIdx="0" presStyleCnt="4" custScaleX="147881" custScaleY="78546"/>
      <dgm:spPr/>
    </dgm:pt>
    <dgm:pt modelId="{6436B017-84B0-F44F-A1A8-C294DF9B5811}" type="pres">
      <dgm:prSet presAssocID="{ADBA6DD6-F15F-AE4D-8FFC-47CF8087E72A}" presName="node" presStyleLbl="node1" presStyleIdx="1" presStyleCnt="4" custScaleX="217694" custRadScaleRad="159757">
        <dgm:presLayoutVars>
          <dgm:bulletEnabled val="1"/>
        </dgm:presLayoutVars>
      </dgm:prSet>
      <dgm:spPr/>
    </dgm:pt>
    <dgm:pt modelId="{E99C7E55-21A2-7347-822C-E9485B832C13}" type="pres">
      <dgm:prSet presAssocID="{ADBA6DD6-F15F-AE4D-8FFC-47CF8087E72A}" presName="dummy" presStyleCnt="0"/>
      <dgm:spPr/>
    </dgm:pt>
    <dgm:pt modelId="{4EE35F01-048A-364E-AD4E-9B363B01C249}" type="pres">
      <dgm:prSet presAssocID="{C9BB7B4C-AF8F-EC42-8EFE-7F6E43901268}" presName="sibTrans" presStyleLbl="sibTrans2D1" presStyleIdx="1" presStyleCnt="4" custScaleX="151216" custScaleY="84922"/>
      <dgm:spPr/>
    </dgm:pt>
    <dgm:pt modelId="{CF1E4EDD-339F-604D-AE31-E9E39B790CC5}" type="pres">
      <dgm:prSet presAssocID="{069E284C-138D-E544-8A0B-64938CB69814}" presName="node" presStyleLbl="node1" presStyleIdx="2" presStyleCnt="4" custScaleX="262056">
        <dgm:presLayoutVars>
          <dgm:bulletEnabled val="1"/>
        </dgm:presLayoutVars>
      </dgm:prSet>
      <dgm:spPr/>
    </dgm:pt>
    <dgm:pt modelId="{F6078694-ED97-184D-944B-0F9CEBCF7668}" type="pres">
      <dgm:prSet presAssocID="{069E284C-138D-E544-8A0B-64938CB69814}" presName="dummy" presStyleCnt="0"/>
      <dgm:spPr/>
    </dgm:pt>
    <dgm:pt modelId="{069EC257-1485-4743-AA76-C58204524F58}" type="pres">
      <dgm:prSet presAssocID="{1F7381C7-5E49-AD43-873A-33DC9875069D}" presName="sibTrans" presStyleLbl="sibTrans2D1" presStyleIdx="2" presStyleCnt="4" custScaleX="140635" custScaleY="77412"/>
      <dgm:spPr/>
    </dgm:pt>
    <dgm:pt modelId="{CC0AF3BE-D459-5D40-9E0B-7E7772180BF9}" type="pres">
      <dgm:prSet presAssocID="{706C57AF-A2FD-9144-9AFE-31B43A8D56F8}" presName="node" presStyleLbl="node1" presStyleIdx="3" presStyleCnt="4" custScaleX="224639" custScaleY="109698" custRadScaleRad="157361" custRadScaleInc="2">
        <dgm:presLayoutVars>
          <dgm:bulletEnabled val="1"/>
        </dgm:presLayoutVars>
      </dgm:prSet>
      <dgm:spPr/>
    </dgm:pt>
    <dgm:pt modelId="{FAF335DE-610C-2442-9CC9-6B195B811C13}" type="pres">
      <dgm:prSet presAssocID="{706C57AF-A2FD-9144-9AFE-31B43A8D56F8}" presName="dummy" presStyleCnt="0"/>
      <dgm:spPr/>
    </dgm:pt>
    <dgm:pt modelId="{E1B6D9E0-5448-2946-A926-14B3C9FC5E3F}" type="pres">
      <dgm:prSet presAssocID="{F8FD98DC-845E-DD41-B99C-8ACF2C67172D}" presName="sibTrans" presStyleLbl="sibTrans2D1" presStyleIdx="3" presStyleCnt="4" custScaleX="136207" custScaleY="75548"/>
      <dgm:spPr/>
    </dgm:pt>
  </dgm:ptLst>
  <dgm:cxnLst>
    <dgm:cxn modelId="{8FCBBB07-2A39-A342-88EA-1FE3D805A9E1}" srcId="{AF1D6835-EC09-D041-A356-2FF7AABCB2EC}" destId="{ADBA6DD6-F15F-AE4D-8FFC-47CF8087E72A}" srcOrd="1" destOrd="0" parTransId="{F3AA3D9B-1F2C-1647-A503-D8E9DB5173D0}" sibTransId="{C9BB7B4C-AF8F-EC42-8EFE-7F6E43901268}"/>
    <dgm:cxn modelId="{F9ACE720-CD16-D143-8C29-A53EBA5F1AFC}" type="presOf" srcId="{069E284C-138D-E544-8A0B-64938CB69814}" destId="{CF1E4EDD-339F-604D-AE31-E9E39B790CC5}" srcOrd="0" destOrd="0" presId="urn:microsoft.com/office/officeart/2005/8/layout/radial6"/>
    <dgm:cxn modelId="{BCB49D39-6FC4-8347-861D-F54E2A039A1D}" type="presOf" srcId="{AF1D6835-EC09-D041-A356-2FF7AABCB2EC}" destId="{4FF736B4-F825-0147-801F-145EAEA4279E}" srcOrd="0" destOrd="0" presId="urn:microsoft.com/office/officeart/2005/8/layout/radial6"/>
    <dgm:cxn modelId="{BF03CA4E-0083-9045-876A-BBC84B9E90A7}" type="presOf" srcId="{5FB28F97-0FBD-A149-8F56-4CCDEDA4DD5D}" destId="{68D49094-25C8-4145-B421-F8B0CD40085B}" srcOrd="0" destOrd="0" presId="urn:microsoft.com/office/officeart/2005/8/layout/radial6"/>
    <dgm:cxn modelId="{85E29A68-D3B3-5D4C-AAC3-60F2F01D7975}" type="presOf" srcId="{1F7381C7-5E49-AD43-873A-33DC9875069D}" destId="{069EC257-1485-4743-AA76-C58204524F58}" srcOrd="0" destOrd="0" presId="urn:microsoft.com/office/officeart/2005/8/layout/radial6"/>
    <dgm:cxn modelId="{56012876-6943-EF4C-99DD-E81998A0E081}" type="presOf" srcId="{ADBA6DD6-F15F-AE4D-8FFC-47CF8087E72A}" destId="{6436B017-84B0-F44F-A1A8-C294DF9B5811}" srcOrd="0" destOrd="0" presId="urn:microsoft.com/office/officeart/2005/8/layout/radial6"/>
    <dgm:cxn modelId="{8E25C189-3739-1541-BA61-AFAF2FDEC3D6}" type="presOf" srcId="{4178CBBE-9B20-A744-BFDD-F80AD495DA6D}" destId="{82C6A290-6EF3-F549-B348-480B863ACDAE}" srcOrd="0" destOrd="0" presId="urn:microsoft.com/office/officeart/2005/8/layout/radial6"/>
    <dgm:cxn modelId="{9318618C-2E95-954B-B9F2-FE4912EFC653}" srcId="{AF1D6835-EC09-D041-A356-2FF7AABCB2EC}" destId="{706C57AF-A2FD-9144-9AFE-31B43A8D56F8}" srcOrd="3" destOrd="0" parTransId="{22A4CFC7-51CC-F849-ABBA-71AD5E880F15}" sibTransId="{F8FD98DC-845E-DD41-B99C-8ACF2C67172D}"/>
    <dgm:cxn modelId="{95EA4ECF-ADB0-C146-B793-F6A09A195404}" srcId="{AF1D6835-EC09-D041-A356-2FF7AABCB2EC}" destId="{4178CBBE-9B20-A744-BFDD-F80AD495DA6D}" srcOrd="0" destOrd="0" parTransId="{FE24131C-81BE-544D-AA28-F4C49ABD9131}" sibTransId="{5FB28F97-0FBD-A149-8F56-4CCDEDA4DD5D}"/>
    <dgm:cxn modelId="{6E7E4DD9-2385-8149-A9EE-DF7D00B8C74C}" srcId="{B670DCF5-5A47-C94A-9B72-864EE8215D5A}" destId="{AF1D6835-EC09-D041-A356-2FF7AABCB2EC}" srcOrd="0" destOrd="0" parTransId="{DCABB054-0BF0-B04F-82F9-7296E70596FB}" sibTransId="{06376394-EB63-6945-928C-E4D70A970E31}"/>
    <dgm:cxn modelId="{A27F59E0-72B5-3C40-920C-F8FBF80DEB14}" type="presOf" srcId="{B670DCF5-5A47-C94A-9B72-864EE8215D5A}" destId="{77E9CED4-703A-0A44-9862-B922D0CB6301}" srcOrd="0" destOrd="0" presId="urn:microsoft.com/office/officeart/2005/8/layout/radial6"/>
    <dgm:cxn modelId="{E92976E3-1876-3943-B940-C5F282B214DB}" srcId="{AF1D6835-EC09-D041-A356-2FF7AABCB2EC}" destId="{069E284C-138D-E544-8A0B-64938CB69814}" srcOrd="2" destOrd="0" parTransId="{2D9C49EA-92AD-9047-8CEE-C8116B260D0D}" sibTransId="{1F7381C7-5E49-AD43-873A-33DC9875069D}"/>
    <dgm:cxn modelId="{CB7B4DF5-FA7C-A144-B3D4-3D9B9B48E52C}" type="presOf" srcId="{F8FD98DC-845E-DD41-B99C-8ACF2C67172D}" destId="{E1B6D9E0-5448-2946-A926-14B3C9FC5E3F}" srcOrd="0" destOrd="0" presId="urn:microsoft.com/office/officeart/2005/8/layout/radial6"/>
    <dgm:cxn modelId="{AE0909FA-DCD3-D641-B473-CB3F1F11A8A0}" type="presOf" srcId="{706C57AF-A2FD-9144-9AFE-31B43A8D56F8}" destId="{CC0AF3BE-D459-5D40-9E0B-7E7772180BF9}" srcOrd="0" destOrd="0" presId="urn:microsoft.com/office/officeart/2005/8/layout/radial6"/>
    <dgm:cxn modelId="{A51223FE-6D1B-A54F-8ADC-6C19FFFCA608}" type="presOf" srcId="{C9BB7B4C-AF8F-EC42-8EFE-7F6E43901268}" destId="{4EE35F01-048A-364E-AD4E-9B363B01C249}" srcOrd="0" destOrd="0" presId="urn:microsoft.com/office/officeart/2005/8/layout/radial6"/>
    <dgm:cxn modelId="{EC092013-E3B0-0645-BF8A-1FC81D87BE92}" type="presParOf" srcId="{77E9CED4-703A-0A44-9862-B922D0CB6301}" destId="{4FF736B4-F825-0147-801F-145EAEA4279E}" srcOrd="0" destOrd="0" presId="urn:microsoft.com/office/officeart/2005/8/layout/radial6"/>
    <dgm:cxn modelId="{8B954528-20F1-BA4E-9CB2-468BE5E1F7B4}" type="presParOf" srcId="{77E9CED4-703A-0A44-9862-B922D0CB6301}" destId="{82C6A290-6EF3-F549-B348-480B863ACDAE}" srcOrd="1" destOrd="0" presId="urn:microsoft.com/office/officeart/2005/8/layout/radial6"/>
    <dgm:cxn modelId="{66F5D98B-22E2-564B-88E7-6925384B27E0}" type="presParOf" srcId="{77E9CED4-703A-0A44-9862-B922D0CB6301}" destId="{21C7C7B4-6756-6A4B-B673-888DAC516E86}" srcOrd="2" destOrd="0" presId="urn:microsoft.com/office/officeart/2005/8/layout/radial6"/>
    <dgm:cxn modelId="{0C40EBEC-6FAC-C34A-A9C9-3B5E084FE1BC}" type="presParOf" srcId="{77E9CED4-703A-0A44-9862-B922D0CB6301}" destId="{68D49094-25C8-4145-B421-F8B0CD40085B}" srcOrd="3" destOrd="0" presId="urn:microsoft.com/office/officeart/2005/8/layout/radial6"/>
    <dgm:cxn modelId="{F82DBC71-82B1-EB45-9E7A-B090F02D0E6C}" type="presParOf" srcId="{77E9CED4-703A-0A44-9862-B922D0CB6301}" destId="{6436B017-84B0-F44F-A1A8-C294DF9B5811}" srcOrd="4" destOrd="0" presId="urn:microsoft.com/office/officeart/2005/8/layout/radial6"/>
    <dgm:cxn modelId="{EB06133A-7766-6B46-A10C-EE6F38B640A7}" type="presParOf" srcId="{77E9CED4-703A-0A44-9862-B922D0CB6301}" destId="{E99C7E55-21A2-7347-822C-E9485B832C13}" srcOrd="5" destOrd="0" presId="urn:microsoft.com/office/officeart/2005/8/layout/radial6"/>
    <dgm:cxn modelId="{44E777DC-1F68-E941-BCD7-99DE58A09B1C}" type="presParOf" srcId="{77E9CED4-703A-0A44-9862-B922D0CB6301}" destId="{4EE35F01-048A-364E-AD4E-9B363B01C249}" srcOrd="6" destOrd="0" presId="urn:microsoft.com/office/officeart/2005/8/layout/radial6"/>
    <dgm:cxn modelId="{2D80BC21-B498-4F42-A9E4-A2BD2A019FC3}" type="presParOf" srcId="{77E9CED4-703A-0A44-9862-B922D0CB6301}" destId="{CF1E4EDD-339F-604D-AE31-E9E39B790CC5}" srcOrd="7" destOrd="0" presId="urn:microsoft.com/office/officeart/2005/8/layout/radial6"/>
    <dgm:cxn modelId="{9CE4176C-24E7-9744-B3FD-BCEAA97026BE}" type="presParOf" srcId="{77E9CED4-703A-0A44-9862-B922D0CB6301}" destId="{F6078694-ED97-184D-944B-0F9CEBCF7668}" srcOrd="8" destOrd="0" presId="urn:microsoft.com/office/officeart/2005/8/layout/radial6"/>
    <dgm:cxn modelId="{3328C5F2-D58E-AC4A-A47A-43B5E1FA7A47}" type="presParOf" srcId="{77E9CED4-703A-0A44-9862-B922D0CB6301}" destId="{069EC257-1485-4743-AA76-C58204524F58}" srcOrd="9" destOrd="0" presId="urn:microsoft.com/office/officeart/2005/8/layout/radial6"/>
    <dgm:cxn modelId="{C0FF1448-BBBE-6845-80E3-CD5F97216B11}" type="presParOf" srcId="{77E9CED4-703A-0A44-9862-B922D0CB6301}" destId="{CC0AF3BE-D459-5D40-9E0B-7E7772180BF9}" srcOrd="10" destOrd="0" presId="urn:microsoft.com/office/officeart/2005/8/layout/radial6"/>
    <dgm:cxn modelId="{21E3CDEA-A6C8-EA49-9562-DCED7DA19FF1}" type="presParOf" srcId="{77E9CED4-703A-0A44-9862-B922D0CB6301}" destId="{FAF335DE-610C-2442-9CC9-6B195B811C13}" srcOrd="11" destOrd="0" presId="urn:microsoft.com/office/officeart/2005/8/layout/radial6"/>
    <dgm:cxn modelId="{C8296347-952C-3843-9C3A-D4FF1B71B8A5}" type="presParOf" srcId="{77E9CED4-703A-0A44-9862-B922D0CB6301}" destId="{E1B6D9E0-5448-2946-A926-14B3C9FC5E3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572851-263C-C34A-B803-D1791DF69DF0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31BD878-BBBA-E447-9E81-61DCA73AC641}">
      <dgm:prSet phldrT="[文本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s-419" sz="2600" b="1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s-419" sz="2600" b="1" dirty="0">
              <a:latin typeface="Arial" panose="020B0604020202020204" pitchFamily="34" charset="0"/>
              <a:cs typeface="Arial" panose="020B0604020202020204" pitchFamily="34" charset="0"/>
            </a:rPr>
            <a:t>haring and</a:t>
          </a:r>
          <a:r>
            <a:rPr lang="zh-CN" altLang="en-US" sz="2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es-419" sz="2600" b="1" dirty="0">
              <a:latin typeface="Arial" panose="020B0604020202020204" pitchFamily="34" charset="0"/>
              <a:cs typeface="Arial" panose="020B0604020202020204" pitchFamily="34" charset="0"/>
            </a:rPr>
            <a:t>ollaboration</a:t>
          </a:r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zh-CN" altLang="en-US" sz="2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Create global databases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information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platform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for water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crisis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promote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joint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research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efforts</a:t>
          </a:r>
          <a:endParaRPr lang="zh-CN" alt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76D178-E246-3840-B393-2E22DE80B8D0}" type="parTrans" cxnId="{D6DCF386-B6F6-A34B-817F-C8AED26C3880}">
      <dgm:prSet/>
      <dgm:spPr/>
      <dgm:t>
        <a:bodyPr/>
        <a:lstStyle/>
        <a:p>
          <a:endParaRPr lang="zh-CN" alt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B01210-6045-1B4B-8FDF-FB2C443D0CBB}" type="sibTrans" cxnId="{D6DCF386-B6F6-A34B-817F-C8AED26C3880}">
      <dgm:prSet/>
      <dgm:spPr/>
      <dgm:t>
        <a:bodyPr/>
        <a:lstStyle/>
        <a:p>
          <a:endParaRPr lang="zh-CN" alt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3027A9-1483-F940-B4BC-AA155FC631B2}">
      <dgm:prSet phldrT="[文本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Sustainable</a:t>
          </a:r>
          <a:r>
            <a:rPr lang="zh-CN" altLang="en-US" sz="2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r>
            <a:rPr lang="en-US" altLang="zh-CN" sz="260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zh-CN" alt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dirty="0">
              <a:latin typeface="Arial" panose="020B0604020202020204" pitchFamily="34" charset="0"/>
              <a:cs typeface="Arial" panose="020B0604020202020204" pitchFamily="34" charset="0"/>
            </a:rPr>
            <a:t>Develop innovative tools and practices for efficient water use and conservation</a:t>
          </a:r>
          <a:endParaRPr lang="zh-CN" alt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D35DE0-9ADD-F548-801A-8741CD186DA1}" type="parTrans" cxnId="{531C0DDE-42B1-ED44-9E57-69CCE2884990}">
      <dgm:prSet/>
      <dgm:spPr/>
      <dgm:t>
        <a:bodyPr/>
        <a:lstStyle/>
        <a:p>
          <a:endParaRPr lang="zh-CN" alt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7C397-CABC-C443-8F99-2526126819C2}" type="sibTrans" cxnId="{531C0DDE-42B1-ED44-9E57-69CCE2884990}">
      <dgm:prSet/>
      <dgm:spPr/>
      <dgm:t>
        <a:bodyPr/>
        <a:lstStyle/>
        <a:p>
          <a:endParaRPr lang="zh-CN" alt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E224A1-AA9D-554E-ADA0-A8926D0A065A}">
      <dgm:prSet phldrT="[文本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419" sz="2600" b="1" dirty="0">
              <a:latin typeface="Arial" panose="020B0604020202020204" pitchFamily="34" charset="0"/>
              <a:cs typeface="Arial" panose="020B0604020202020204" pitchFamily="34" charset="0"/>
            </a:rPr>
            <a:t>Capacity </a:t>
          </a:r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es-419" sz="2600" b="1" dirty="0">
              <a:latin typeface="Arial" panose="020B0604020202020204" pitchFamily="34" charset="0"/>
              <a:cs typeface="Arial" panose="020B0604020202020204" pitchFamily="34" charset="0"/>
            </a:rPr>
            <a:t>uilding</a:t>
          </a:r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zh-CN" altLang="en-US" sz="2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Provide training and support to countries lacking expertise in water technologies</a:t>
          </a:r>
          <a:endParaRPr lang="zh-CN" alt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BB0DF7-9455-7544-AB00-20580D78783A}" type="parTrans" cxnId="{81CE4364-8B07-3B4E-B978-FF911E19DA80}">
      <dgm:prSet/>
      <dgm:spPr/>
      <dgm:t>
        <a:bodyPr/>
        <a:lstStyle/>
        <a:p>
          <a:endParaRPr lang="zh-CN" alt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E143AD-D374-0C47-B107-299F48F98332}" type="sibTrans" cxnId="{81CE4364-8B07-3B4E-B978-FF911E19DA80}">
      <dgm:prSet/>
      <dgm:spPr/>
      <dgm:t>
        <a:bodyPr/>
        <a:lstStyle/>
        <a:p>
          <a:endParaRPr lang="zh-CN" alt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2A7EA-D682-9547-A486-BB53F4C7B6E9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419" sz="2600" b="1" dirty="0">
              <a:latin typeface="Arial" panose="020B0604020202020204" pitchFamily="34" charset="0"/>
              <a:cs typeface="Arial" panose="020B0604020202020204" pitchFamily="34" charset="0"/>
            </a:rPr>
            <a:t>Integrated </a:t>
          </a:r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s-419" sz="2600" b="1" dirty="0">
              <a:latin typeface="Arial" panose="020B0604020202020204" pitchFamily="34" charset="0"/>
              <a:cs typeface="Arial" panose="020B0604020202020204" pitchFamily="34" charset="0"/>
            </a:rPr>
            <a:t>olutions</a:t>
          </a:r>
          <a:r>
            <a:rPr lang="en-US" altLang="zh-CN" sz="2600" b="1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zh-CN" altLang="en-US" sz="2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Address Water-Energy-Food Nexus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with</a:t>
          </a:r>
          <a:r>
            <a:rPr lang="es-419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integrated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green-blue-gray</a:t>
          </a:r>
          <a:r>
            <a:rPr lang="zh-CN" alt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dirty="0">
              <a:latin typeface="Arial" panose="020B0604020202020204" pitchFamily="34" charset="0"/>
              <a:cs typeface="Arial" panose="020B0604020202020204" pitchFamily="34" charset="0"/>
            </a:rPr>
            <a:t>solutions</a:t>
          </a:r>
          <a:endParaRPr lang="zh-CN" alt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4AF84-E42F-F04E-B713-257F0C7AA432}" type="parTrans" cxnId="{85251F04-B353-FA49-BA3E-118FB6C79B09}">
      <dgm:prSet/>
      <dgm:spPr/>
      <dgm:t>
        <a:bodyPr/>
        <a:lstStyle/>
        <a:p>
          <a:endParaRPr lang="zh-CN" altLang="en-US"/>
        </a:p>
      </dgm:t>
    </dgm:pt>
    <dgm:pt modelId="{272BC0B4-F7C6-9948-AF75-F7B06F1D45B4}" type="sibTrans" cxnId="{85251F04-B353-FA49-BA3E-118FB6C79B09}">
      <dgm:prSet/>
      <dgm:spPr/>
      <dgm:t>
        <a:bodyPr/>
        <a:lstStyle/>
        <a:p>
          <a:endParaRPr lang="zh-CN" altLang="en-US"/>
        </a:p>
      </dgm:t>
    </dgm:pt>
    <dgm:pt modelId="{EB0BE76E-2909-D84A-B7C1-FA899B172DD8}" type="pres">
      <dgm:prSet presAssocID="{CC572851-263C-C34A-B803-D1791DF69DF0}" presName="Name0" presStyleCnt="0">
        <dgm:presLayoutVars>
          <dgm:chMax val="7"/>
          <dgm:chPref val="7"/>
          <dgm:dir/>
        </dgm:presLayoutVars>
      </dgm:prSet>
      <dgm:spPr/>
    </dgm:pt>
    <dgm:pt modelId="{AFAAF833-CE29-D04C-9E91-ABF73303C447}" type="pres">
      <dgm:prSet presAssocID="{CC572851-263C-C34A-B803-D1791DF69DF0}" presName="Name1" presStyleCnt="0"/>
      <dgm:spPr/>
    </dgm:pt>
    <dgm:pt modelId="{FC690B53-81CE-C846-8771-9C54A45BEFBC}" type="pres">
      <dgm:prSet presAssocID="{CC572851-263C-C34A-B803-D1791DF69DF0}" presName="cycle" presStyleCnt="0"/>
      <dgm:spPr/>
    </dgm:pt>
    <dgm:pt modelId="{E47E2E37-8F32-D345-AAD0-ED72DF7EE057}" type="pres">
      <dgm:prSet presAssocID="{CC572851-263C-C34A-B803-D1791DF69DF0}" presName="srcNode" presStyleLbl="node1" presStyleIdx="0" presStyleCnt="4"/>
      <dgm:spPr/>
    </dgm:pt>
    <dgm:pt modelId="{11CCF7ED-2807-A64D-9FA5-7A689FB79D47}" type="pres">
      <dgm:prSet presAssocID="{CC572851-263C-C34A-B803-D1791DF69DF0}" presName="conn" presStyleLbl="parChTrans1D2" presStyleIdx="0" presStyleCnt="1"/>
      <dgm:spPr/>
    </dgm:pt>
    <dgm:pt modelId="{DB868574-2918-604B-B99E-97DC46FE2F02}" type="pres">
      <dgm:prSet presAssocID="{CC572851-263C-C34A-B803-D1791DF69DF0}" presName="extraNode" presStyleLbl="node1" presStyleIdx="0" presStyleCnt="4"/>
      <dgm:spPr/>
    </dgm:pt>
    <dgm:pt modelId="{7385EB56-679C-4E41-9B44-5A9D3CCA1ED2}" type="pres">
      <dgm:prSet presAssocID="{CC572851-263C-C34A-B803-D1791DF69DF0}" presName="dstNode" presStyleLbl="node1" presStyleIdx="0" presStyleCnt="4"/>
      <dgm:spPr/>
    </dgm:pt>
    <dgm:pt modelId="{43634BC7-A5B1-8947-A71C-97DC71DE0CB9}" type="pres">
      <dgm:prSet presAssocID="{B31BD878-BBBA-E447-9E81-61DCA73AC641}" presName="text_1" presStyleLbl="node1" presStyleIdx="0" presStyleCnt="4" custScaleY="95007">
        <dgm:presLayoutVars>
          <dgm:bulletEnabled val="1"/>
        </dgm:presLayoutVars>
      </dgm:prSet>
      <dgm:spPr/>
    </dgm:pt>
    <dgm:pt modelId="{65BF982C-22EE-0C4F-BF39-37ABA421FA04}" type="pres">
      <dgm:prSet presAssocID="{B31BD878-BBBA-E447-9E81-61DCA73AC641}" presName="accent_1" presStyleCnt="0"/>
      <dgm:spPr/>
    </dgm:pt>
    <dgm:pt modelId="{1FE9D5A0-CB33-FC46-963E-AFCDE5E066BA}" type="pres">
      <dgm:prSet presAssocID="{B31BD878-BBBA-E447-9E81-61DCA73AC641}" presName="accentRepeatNode" presStyleLbl="solidFgAcc1" presStyleIdx="0" presStyleCnt="4"/>
      <dgm:spPr/>
    </dgm:pt>
    <dgm:pt modelId="{22136FC6-5B33-F140-9265-972BF3033B31}" type="pres">
      <dgm:prSet presAssocID="{423027A9-1483-F940-B4BC-AA155FC631B2}" presName="text_2" presStyleLbl="node1" presStyleIdx="1" presStyleCnt="4" custScaleY="96108">
        <dgm:presLayoutVars>
          <dgm:bulletEnabled val="1"/>
        </dgm:presLayoutVars>
      </dgm:prSet>
      <dgm:spPr/>
    </dgm:pt>
    <dgm:pt modelId="{A7ACB140-BC79-A34B-96E9-8CC8E6E8A163}" type="pres">
      <dgm:prSet presAssocID="{423027A9-1483-F940-B4BC-AA155FC631B2}" presName="accent_2" presStyleCnt="0"/>
      <dgm:spPr/>
    </dgm:pt>
    <dgm:pt modelId="{C4DDEA05-2133-4848-A035-F2EC436395C2}" type="pres">
      <dgm:prSet presAssocID="{423027A9-1483-F940-B4BC-AA155FC631B2}" presName="accentRepeatNode" presStyleLbl="solidFgAcc1" presStyleIdx="1" presStyleCnt="4"/>
      <dgm:spPr/>
    </dgm:pt>
    <dgm:pt modelId="{A69360BF-2D01-034F-8A83-E53DF11EDEDA}" type="pres">
      <dgm:prSet presAssocID="{F8E224A1-AA9D-554E-ADA0-A8926D0A065A}" presName="text_3" presStyleLbl="node1" presStyleIdx="2" presStyleCnt="4">
        <dgm:presLayoutVars>
          <dgm:bulletEnabled val="1"/>
        </dgm:presLayoutVars>
      </dgm:prSet>
      <dgm:spPr/>
    </dgm:pt>
    <dgm:pt modelId="{524C5E6B-6ECD-DC41-8A13-C6F4B7DF699A}" type="pres">
      <dgm:prSet presAssocID="{F8E224A1-AA9D-554E-ADA0-A8926D0A065A}" presName="accent_3" presStyleCnt="0"/>
      <dgm:spPr/>
    </dgm:pt>
    <dgm:pt modelId="{14DB6E78-3126-574F-967F-21253EFA19B3}" type="pres">
      <dgm:prSet presAssocID="{F8E224A1-AA9D-554E-ADA0-A8926D0A065A}" presName="accentRepeatNode" presStyleLbl="solidFgAcc1" presStyleIdx="2" presStyleCnt="4"/>
      <dgm:spPr/>
    </dgm:pt>
    <dgm:pt modelId="{A8A9DE29-AD1F-F043-AE49-B316FCAA5985}" type="pres">
      <dgm:prSet presAssocID="{8732A7EA-D682-9547-A486-BB53F4C7B6E9}" presName="text_4" presStyleLbl="node1" presStyleIdx="3" presStyleCnt="4">
        <dgm:presLayoutVars>
          <dgm:bulletEnabled val="1"/>
        </dgm:presLayoutVars>
      </dgm:prSet>
      <dgm:spPr/>
    </dgm:pt>
    <dgm:pt modelId="{007B721D-12DE-4649-8FE3-BBB1CFBB93D0}" type="pres">
      <dgm:prSet presAssocID="{8732A7EA-D682-9547-A486-BB53F4C7B6E9}" presName="accent_4" presStyleCnt="0"/>
      <dgm:spPr/>
    </dgm:pt>
    <dgm:pt modelId="{2334CA88-0EA7-434F-A431-7C24AD44A5C8}" type="pres">
      <dgm:prSet presAssocID="{8732A7EA-D682-9547-A486-BB53F4C7B6E9}" presName="accentRepeatNode" presStyleLbl="solidFgAcc1" presStyleIdx="3" presStyleCnt="4"/>
      <dgm:spPr/>
    </dgm:pt>
  </dgm:ptLst>
  <dgm:cxnLst>
    <dgm:cxn modelId="{85251F04-B353-FA49-BA3E-118FB6C79B09}" srcId="{CC572851-263C-C34A-B803-D1791DF69DF0}" destId="{8732A7EA-D682-9547-A486-BB53F4C7B6E9}" srcOrd="3" destOrd="0" parTransId="{8E74AF84-E42F-F04E-B713-257F0C7AA432}" sibTransId="{272BC0B4-F7C6-9948-AF75-F7B06F1D45B4}"/>
    <dgm:cxn modelId="{F727735A-EE89-8C49-8524-87599AB8A9CF}" type="presOf" srcId="{CC572851-263C-C34A-B803-D1791DF69DF0}" destId="{EB0BE76E-2909-D84A-B7C1-FA899B172DD8}" srcOrd="0" destOrd="0" presId="urn:microsoft.com/office/officeart/2008/layout/VerticalCurvedList"/>
    <dgm:cxn modelId="{81CE4364-8B07-3B4E-B978-FF911E19DA80}" srcId="{CC572851-263C-C34A-B803-D1791DF69DF0}" destId="{F8E224A1-AA9D-554E-ADA0-A8926D0A065A}" srcOrd="2" destOrd="0" parTransId="{3DBB0DF7-9455-7544-AB00-20580D78783A}" sibTransId="{16E143AD-D374-0C47-B107-299F48F98332}"/>
    <dgm:cxn modelId="{F7E52B7A-6FB3-F74F-AC34-DE233D828465}" type="presOf" srcId="{8732A7EA-D682-9547-A486-BB53F4C7B6E9}" destId="{A8A9DE29-AD1F-F043-AE49-B316FCAA5985}" srcOrd="0" destOrd="0" presId="urn:microsoft.com/office/officeart/2008/layout/VerticalCurvedList"/>
    <dgm:cxn modelId="{D6DCF386-B6F6-A34B-817F-C8AED26C3880}" srcId="{CC572851-263C-C34A-B803-D1791DF69DF0}" destId="{B31BD878-BBBA-E447-9E81-61DCA73AC641}" srcOrd="0" destOrd="0" parTransId="{9076D178-E246-3840-B393-2E22DE80B8D0}" sibTransId="{CBB01210-6045-1B4B-8FDF-FB2C443D0CBB}"/>
    <dgm:cxn modelId="{2EFB189B-9E86-2346-9B3E-723FA033EFAB}" type="presOf" srcId="{423027A9-1483-F940-B4BC-AA155FC631B2}" destId="{22136FC6-5B33-F140-9265-972BF3033B31}" srcOrd="0" destOrd="0" presId="urn:microsoft.com/office/officeart/2008/layout/VerticalCurvedList"/>
    <dgm:cxn modelId="{E1A3A0D4-2B9D-B549-B00C-7D55410F2A16}" type="presOf" srcId="{F8E224A1-AA9D-554E-ADA0-A8926D0A065A}" destId="{A69360BF-2D01-034F-8A83-E53DF11EDEDA}" srcOrd="0" destOrd="0" presId="urn:microsoft.com/office/officeart/2008/layout/VerticalCurvedList"/>
    <dgm:cxn modelId="{531C0DDE-42B1-ED44-9E57-69CCE2884990}" srcId="{CC572851-263C-C34A-B803-D1791DF69DF0}" destId="{423027A9-1483-F940-B4BC-AA155FC631B2}" srcOrd="1" destOrd="0" parTransId="{C3D35DE0-9ADD-F548-801A-8741CD186DA1}" sibTransId="{5277C397-CABC-C443-8F99-2526126819C2}"/>
    <dgm:cxn modelId="{5B36FCDF-26C1-E640-96A3-BF8C638AD630}" type="presOf" srcId="{B31BD878-BBBA-E447-9E81-61DCA73AC641}" destId="{43634BC7-A5B1-8947-A71C-97DC71DE0CB9}" srcOrd="0" destOrd="0" presId="urn:microsoft.com/office/officeart/2008/layout/VerticalCurvedList"/>
    <dgm:cxn modelId="{E8CCB4E9-8409-274F-B2F0-C2FB417F80A1}" type="presOf" srcId="{CBB01210-6045-1B4B-8FDF-FB2C443D0CBB}" destId="{11CCF7ED-2807-A64D-9FA5-7A689FB79D47}" srcOrd="0" destOrd="0" presId="urn:microsoft.com/office/officeart/2008/layout/VerticalCurvedList"/>
    <dgm:cxn modelId="{562FD81E-775E-C540-BBE2-FFA4B685C80C}" type="presParOf" srcId="{EB0BE76E-2909-D84A-B7C1-FA899B172DD8}" destId="{AFAAF833-CE29-D04C-9E91-ABF73303C447}" srcOrd="0" destOrd="0" presId="urn:microsoft.com/office/officeart/2008/layout/VerticalCurvedList"/>
    <dgm:cxn modelId="{5AA0525C-0247-184E-98E3-809C64E4C07B}" type="presParOf" srcId="{AFAAF833-CE29-D04C-9E91-ABF73303C447}" destId="{FC690B53-81CE-C846-8771-9C54A45BEFBC}" srcOrd="0" destOrd="0" presId="urn:microsoft.com/office/officeart/2008/layout/VerticalCurvedList"/>
    <dgm:cxn modelId="{35B8F9E1-5A7C-6745-99D3-9EA0EDD4FAEF}" type="presParOf" srcId="{FC690B53-81CE-C846-8771-9C54A45BEFBC}" destId="{E47E2E37-8F32-D345-AAD0-ED72DF7EE057}" srcOrd="0" destOrd="0" presId="urn:microsoft.com/office/officeart/2008/layout/VerticalCurvedList"/>
    <dgm:cxn modelId="{171C54A4-D5D6-2743-AF88-30EB36909DE5}" type="presParOf" srcId="{FC690B53-81CE-C846-8771-9C54A45BEFBC}" destId="{11CCF7ED-2807-A64D-9FA5-7A689FB79D47}" srcOrd="1" destOrd="0" presId="urn:microsoft.com/office/officeart/2008/layout/VerticalCurvedList"/>
    <dgm:cxn modelId="{40BA8C7C-38F6-CE4B-8083-2FA6B79F5FBC}" type="presParOf" srcId="{FC690B53-81CE-C846-8771-9C54A45BEFBC}" destId="{DB868574-2918-604B-B99E-97DC46FE2F02}" srcOrd="2" destOrd="0" presId="urn:microsoft.com/office/officeart/2008/layout/VerticalCurvedList"/>
    <dgm:cxn modelId="{8A8450ED-AB07-F44C-8B66-3AEF0423F133}" type="presParOf" srcId="{FC690B53-81CE-C846-8771-9C54A45BEFBC}" destId="{7385EB56-679C-4E41-9B44-5A9D3CCA1ED2}" srcOrd="3" destOrd="0" presId="urn:microsoft.com/office/officeart/2008/layout/VerticalCurvedList"/>
    <dgm:cxn modelId="{DA50E330-7F49-FB4F-B1B4-8063E8C53AF3}" type="presParOf" srcId="{AFAAF833-CE29-D04C-9E91-ABF73303C447}" destId="{43634BC7-A5B1-8947-A71C-97DC71DE0CB9}" srcOrd="1" destOrd="0" presId="urn:microsoft.com/office/officeart/2008/layout/VerticalCurvedList"/>
    <dgm:cxn modelId="{38897FEF-8AFF-484E-A4E4-6D78355CEEE3}" type="presParOf" srcId="{AFAAF833-CE29-D04C-9E91-ABF73303C447}" destId="{65BF982C-22EE-0C4F-BF39-37ABA421FA04}" srcOrd="2" destOrd="0" presId="urn:microsoft.com/office/officeart/2008/layout/VerticalCurvedList"/>
    <dgm:cxn modelId="{89B75EB1-32CC-B84E-82CD-D970FD567C7F}" type="presParOf" srcId="{65BF982C-22EE-0C4F-BF39-37ABA421FA04}" destId="{1FE9D5A0-CB33-FC46-963E-AFCDE5E066BA}" srcOrd="0" destOrd="0" presId="urn:microsoft.com/office/officeart/2008/layout/VerticalCurvedList"/>
    <dgm:cxn modelId="{E684E68A-ED57-7C41-813E-98D5181FE43E}" type="presParOf" srcId="{AFAAF833-CE29-D04C-9E91-ABF73303C447}" destId="{22136FC6-5B33-F140-9265-972BF3033B31}" srcOrd="3" destOrd="0" presId="urn:microsoft.com/office/officeart/2008/layout/VerticalCurvedList"/>
    <dgm:cxn modelId="{1A969C9B-955E-5F49-A467-99590D70340F}" type="presParOf" srcId="{AFAAF833-CE29-D04C-9E91-ABF73303C447}" destId="{A7ACB140-BC79-A34B-96E9-8CC8E6E8A163}" srcOrd="4" destOrd="0" presId="urn:microsoft.com/office/officeart/2008/layout/VerticalCurvedList"/>
    <dgm:cxn modelId="{ADC5D254-36C8-B841-B114-1F6FC385A682}" type="presParOf" srcId="{A7ACB140-BC79-A34B-96E9-8CC8E6E8A163}" destId="{C4DDEA05-2133-4848-A035-F2EC436395C2}" srcOrd="0" destOrd="0" presId="urn:microsoft.com/office/officeart/2008/layout/VerticalCurvedList"/>
    <dgm:cxn modelId="{C3243BE7-778C-A041-A0EB-29E5372B2A8B}" type="presParOf" srcId="{AFAAF833-CE29-D04C-9E91-ABF73303C447}" destId="{A69360BF-2D01-034F-8A83-E53DF11EDEDA}" srcOrd="5" destOrd="0" presId="urn:microsoft.com/office/officeart/2008/layout/VerticalCurvedList"/>
    <dgm:cxn modelId="{FBC19429-3FD7-D645-8B18-B469EC409D4F}" type="presParOf" srcId="{AFAAF833-CE29-D04C-9E91-ABF73303C447}" destId="{524C5E6B-6ECD-DC41-8A13-C6F4B7DF699A}" srcOrd="6" destOrd="0" presId="urn:microsoft.com/office/officeart/2008/layout/VerticalCurvedList"/>
    <dgm:cxn modelId="{5170EA59-645C-CA42-A6E1-7B911820B626}" type="presParOf" srcId="{524C5E6B-6ECD-DC41-8A13-C6F4B7DF699A}" destId="{14DB6E78-3126-574F-967F-21253EFA19B3}" srcOrd="0" destOrd="0" presId="urn:microsoft.com/office/officeart/2008/layout/VerticalCurvedList"/>
    <dgm:cxn modelId="{9058A524-E288-AC4B-AD63-EE910613864D}" type="presParOf" srcId="{AFAAF833-CE29-D04C-9E91-ABF73303C447}" destId="{A8A9DE29-AD1F-F043-AE49-B316FCAA5985}" srcOrd="7" destOrd="0" presId="urn:microsoft.com/office/officeart/2008/layout/VerticalCurvedList"/>
    <dgm:cxn modelId="{50FCCA52-0D06-4A4B-AA47-53B429302E96}" type="presParOf" srcId="{AFAAF833-CE29-D04C-9E91-ABF73303C447}" destId="{007B721D-12DE-4649-8FE3-BBB1CFBB93D0}" srcOrd="8" destOrd="0" presId="urn:microsoft.com/office/officeart/2008/layout/VerticalCurvedList"/>
    <dgm:cxn modelId="{32BA5318-9318-7E46-A3B7-DE9E215204AF}" type="presParOf" srcId="{007B721D-12DE-4649-8FE3-BBB1CFBB93D0}" destId="{2334CA88-0EA7-434F-A431-7C24AD44A5C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530E6C-806F-6344-8D73-73F81B255886}" type="doc">
      <dgm:prSet loTypeId="urn:microsoft.com/office/officeart/2005/8/layout/hList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CA60CA2-9248-414A-BDA9-0A3127E55052}">
      <dgm:prSet phldrT="[文本]" custT="1"/>
      <dgm:spPr/>
      <dgm:t>
        <a:bodyPr/>
        <a:lstStyle/>
        <a:p>
          <a:pPr rtl="0"/>
          <a:r>
            <a:rPr lang="es-419" altLang="en-US" sz="2800" dirty="0"/>
            <a:t>Global Water Atlas</a:t>
          </a:r>
          <a:endParaRPr lang="zh-CN" altLang="en-US" sz="2800" dirty="0"/>
        </a:p>
      </dgm:t>
    </dgm:pt>
    <dgm:pt modelId="{103AD8B2-7FF4-AD4A-8BA7-F1638E17D0DD}" type="parTrans" cxnId="{AFC2C993-817F-3144-A692-73472249B1F9}">
      <dgm:prSet/>
      <dgm:spPr/>
      <dgm:t>
        <a:bodyPr/>
        <a:lstStyle/>
        <a:p>
          <a:endParaRPr lang="zh-CN" altLang="en-US" sz="2800"/>
        </a:p>
      </dgm:t>
    </dgm:pt>
    <dgm:pt modelId="{A89D4643-FF97-0142-9A4A-C6BA526282DB}" type="sibTrans" cxnId="{AFC2C993-817F-3144-A692-73472249B1F9}">
      <dgm:prSet/>
      <dgm:spPr/>
      <dgm:t>
        <a:bodyPr/>
        <a:lstStyle/>
        <a:p>
          <a:endParaRPr lang="zh-CN" altLang="en-US" sz="2800"/>
        </a:p>
      </dgm:t>
    </dgm:pt>
    <dgm:pt modelId="{CDE0CE06-D7A1-8947-93E4-0416354C5B2F}">
      <dgm:prSet phldrT="[文本]" custT="1"/>
      <dgm:spPr/>
      <dgm:t>
        <a:bodyPr/>
        <a:lstStyle/>
        <a:p>
          <a:pPr rtl="0"/>
          <a:r>
            <a:rPr lang="es-419" altLang="en-US" sz="2800" dirty="0"/>
            <a:t>Water Genome Project</a:t>
          </a:r>
          <a:endParaRPr lang="zh-CN" altLang="en-US" sz="2800" dirty="0"/>
        </a:p>
      </dgm:t>
    </dgm:pt>
    <dgm:pt modelId="{9920B999-4D77-DA48-AEC3-537FE9B9F965}" type="parTrans" cxnId="{CF1E89EF-8BEC-5A40-B690-B71AED53194C}">
      <dgm:prSet/>
      <dgm:spPr/>
      <dgm:t>
        <a:bodyPr/>
        <a:lstStyle/>
        <a:p>
          <a:endParaRPr lang="zh-CN" altLang="en-US" sz="2800"/>
        </a:p>
      </dgm:t>
    </dgm:pt>
    <dgm:pt modelId="{1FF62847-AEE1-E841-BC98-EE1EB9B99006}" type="sibTrans" cxnId="{CF1E89EF-8BEC-5A40-B690-B71AED53194C}">
      <dgm:prSet/>
      <dgm:spPr/>
      <dgm:t>
        <a:bodyPr/>
        <a:lstStyle/>
        <a:p>
          <a:endParaRPr lang="zh-CN" altLang="en-US" sz="2800"/>
        </a:p>
      </dgm:t>
    </dgm:pt>
    <dgm:pt modelId="{EAF4646F-3AEE-E84E-9E47-DA8D59FE7C85}">
      <dgm:prSet phldrT="[文本]" custT="1"/>
      <dgm:spPr/>
      <dgm:t>
        <a:bodyPr/>
        <a:lstStyle/>
        <a:p>
          <a:pPr rtl="0"/>
          <a:r>
            <a:rPr lang="en-US" altLang="zh-CN" sz="2600" dirty="0"/>
            <a:t>Climate-resilient</a:t>
          </a:r>
          <a:r>
            <a:rPr lang="zh-CN" altLang="en-US" sz="2600" dirty="0"/>
            <a:t> </a:t>
          </a:r>
          <a:r>
            <a:rPr lang="en-US" altLang="zh-CN" sz="2600" dirty="0"/>
            <a:t>Solutions</a:t>
          </a:r>
          <a:endParaRPr lang="zh-CN" altLang="en-US" sz="2600" dirty="0"/>
        </a:p>
      </dgm:t>
    </dgm:pt>
    <dgm:pt modelId="{227DA106-68A8-964B-B0AD-742B8C9433AB}" type="parTrans" cxnId="{2F82D500-4C90-E247-A45A-2D2AC132D397}">
      <dgm:prSet/>
      <dgm:spPr/>
      <dgm:t>
        <a:bodyPr/>
        <a:lstStyle/>
        <a:p>
          <a:endParaRPr lang="zh-CN" altLang="en-US" sz="2800"/>
        </a:p>
      </dgm:t>
    </dgm:pt>
    <dgm:pt modelId="{99521521-A4D1-C341-BDCE-07795E0C02C7}" type="sibTrans" cxnId="{2F82D500-4C90-E247-A45A-2D2AC132D397}">
      <dgm:prSet/>
      <dgm:spPr/>
      <dgm:t>
        <a:bodyPr/>
        <a:lstStyle/>
        <a:p>
          <a:endParaRPr lang="zh-CN" altLang="en-US" sz="2800"/>
        </a:p>
      </dgm:t>
    </dgm:pt>
    <dgm:pt modelId="{990FEC4D-B4BD-044A-9D44-1307579B2279}" type="pres">
      <dgm:prSet presAssocID="{E6530E6C-806F-6344-8D73-73F81B255886}" presName="Name0" presStyleCnt="0">
        <dgm:presLayoutVars>
          <dgm:dir/>
          <dgm:resizeHandles val="exact"/>
        </dgm:presLayoutVars>
      </dgm:prSet>
      <dgm:spPr/>
    </dgm:pt>
    <dgm:pt modelId="{51914835-776E-9C4C-BD3F-6C257CC68B9C}" type="pres">
      <dgm:prSet presAssocID="{E6530E6C-806F-6344-8D73-73F81B255886}" presName="fgShape" presStyleLbl="fgShp" presStyleIdx="0" presStyleCnt="1" custScaleY="159611" custLinFactNeighborY="-40468"/>
      <dgm:spPr/>
    </dgm:pt>
    <dgm:pt modelId="{4AB448E4-EAD2-2B40-9492-9F1DDC1D9F1A}" type="pres">
      <dgm:prSet presAssocID="{E6530E6C-806F-6344-8D73-73F81B255886}" presName="linComp" presStyleCnt="0"/>
      <dgm:spPr/>
    </dgm:pt>
    <dgm:pt modelId="{520F5E46-9465-F54A-929D-CCF04C7C0DEC}" type="pres">
      <dgm:prSet presAssocID="{ACA60CA2-9248-414A-BDA9-0A3127E55052}" presName="compNode" presStyleCnt="0"/>
      <dgm:spPr/>
    </dgm:pt>
    <dgm:pt modelId="{D74F0E30-D62E-834A-807A-1CA22A34CC59}" type="pres">
      <dgm:prSet presAssocID="{ACA60CA2-9248-414A-BDA9-0A3127E55052}" presName="bkgdShape" presStyleLbl="node1" presStyleIdx="0" presStyleCnt="3"/>
      <dgm:spPr/>
    </dgm:pt>
    <dgm:pt modelId="{231665DB-56BE-2147-A4C2-91530A4E6D9D}" type="pres">
      <dgm:prSet presAssocID="{ACA60CA2-9248-414A-BDA9-0A3127E55052}" presName="nodeTx" presStyleLbl="node1" presStyleIdx="0" presStyleCnt="3">
        <dgm:presLayoutVars>
          <dgm:bulletEnabled val="1"/>
        </dgm:presLayoutVars>
      </dgm:prSet>
      <dgm:spPr/>
    </dgm:pt>
    <dgm:pt modelId="{310D91AD-2CA0-B44B-BEFF-C42F557A4DA9}" type="pres">
      <dgm:prSet presAssocID="{ACA60CA2-9248-414A-BDA9-0A3127E55052}" presName="invisiNode" presStyleLbl="node1" presStyleIdx="0" presStyleCnt="3"/>
      <dgm:spPr/>
    </dgm:pt>
    <dgm:pt modelId="{239C48C4-06E6-FA43-9AED-E9C26AF954FA}" type="pres">
      <dgm:prSet presAssocID="{ACA60CA2-9248-414A-BDA9-0A3127E55052}" presName="imagNode" presStyleLbl="fgImgPlace1" presStyleIdx="0" presStyleCnt="3"/>
      <dgm:spPr/>
    </dgm:pt>
    <dgm:pt modelId="{71109456-9CCC-4E41-BB7E-8E75B1018452}" type="pres">
      <dgm:prSet presAssocID="{A89D4643-FF97-0142-9A4A-C6BA526282DB}" presName="sibTrans" presStyleLbl="sibTrans2D1" presStyleIdx="0" presStyleCnt="0"/>
      <dgm:spPr/>
    </dgm:pt>
    <dgm:pt modelId="{E1A3C281-D306-5D43-B737-D8343F8EF4A0}" type="pres">
      <dgm:prSet presAssocID="{CDE0CE06-D7A1-8947-93E4-0416354C5B2F}" presName="compNode" presStyleCnt="0"/>
      <dgm:spPr/>
    </dgm:pt>
    <dgm:pt modelId="{30FACA32-9194-0B41-8585-A8006AC5EE03}" type="pres">
      <dgm:prSet presAssocID="{CDE0CE06-D7A1-8947-93E4-0416354C5B2F}" presName="bkgdShape" presStyleLbl="node1" presStyleIdx="1" presStyleCnt="3"/>
      <dgm:spPr/>
    </dgm:pt>
    <dgm:pt modelId="{204DF579-B7A4-A246-84FC-A9CBADA7C050}" type="pres">
      <dgm:prSet presAssocID="{CDE0CE06-D7A1-8947-93E4-0416354C5B2F}" presName="nodeTx" presStyleLbl="node1" presStyleIdx="1" presStyleCnt="3">
        <dgm:presLayoutVars>
          <dgm:bulletEnabled val="1"/>
        </dgm:presLayoutVars>
      </dgm:prSet>
      <dgm:spPr/>
    </dgm:pt>
    <dgm:pt modelId="{0185445A-D20E-2A4E-80E5-E9DFB19B3411}" type="pres">
      <dgm:prSet presAssocID="{CDE0CE06-D7A1-8947-93E4-0416354C5B2F}" presName="invisiNode" presStyleLbl="node1" presStyleIdx="1" presStyleCnt="3"/>
      <dgm:spPr/>
    </dgm:pt>
    <dgm:pt modelId="{C1D34E24-F560-1544-A9C6-52D838D4B2E3}" type="pres">
      <dgm:prSet presAssocID="{CDE0CE06-D7A1-8947-93E4-0416354C5B2F}" presName="imagNode" presStyleLbl="fgImgPlace1" presStyleIdx="1" presStyleCnt="3"/>
      <dgm:spPr/>
    </dgm:pt>
    <dgm:pt modelId="{25671D3B-6B0E-BA41-A2D5-4303EC53364D}" type="pres">
      <dgm:prSet presAssocID="{1FF62847-AEE1-E841-BC98-EE1EB9B99006}" presName="sibTrans" presStyleLbl="sibTrans2D1" presStyleIdx="0" presStyleCnt="0"/>
      <dgm:spPr/>
    </dgm:pt>
    <dgm:pt modelId="{36EB18BD-5139-464B-98AA-B0880E7FA659}" type="pres">
      <dgm:prSet presAssocID="{EAF4646F-3AEE-E84E-9E47-DA8D59FE7C85}" presName="compNode" presStyleCnt="0"/>
      <dgm:spPr/>
    </dgm:pt>
    <dgm:pt modelId="{5D8BB1BC-73BA-1749-B7DB-2427161CE7B4}" type="pres">
      <dgm:prSet presAssocID="{EAF4646F-3AEE-E84E-9E47-DA8D59FE7C85}" presName="bkgdShape" presStyleLbl="node1" presStyleIdx="2" presStyleCnt="3"/>
      <dgm:spPr/>
    </dgm:pt>
    <dgm:pt modelId="{C7CEB19D-CB23-C344-B304-A285F9F15D86}" type="pres">
      <dgm:prSet presAssocID="{EAF4646F-3AEE-E84E-9E47-DA8D59FE7C85}" presName="nodeTx" presStyleLbl="node1" presStyleIdx="2" presStyleCnt="3">
        <dgm:presLayoutVars>
          <dgm:bulletEnabled val="1"/>
        </dgm:presLayoutVars>
      </dgm:prSet>
      <dgm:spPr/>
    </dgm:pt>
    <dgm:pt modelId="{AC469090-F6BF-8346-9D6D-202E0FB65456}" type="pres">
      <dgm:prSet presAssocID="{EAF4646F-3AEE-E84E-9E47-DA8D59FE7C85}" presName="invisiNode" presStyleLbl="node1" presStyleIdx="2" presStyleCnt="3"/>
      <dgm:spPr/>
    </dgm:pt>
    <dgm:pt modelId="{49570D6A-4FDF-614E-B2FA-E9859750975C}" type="pres">
      <dgm:prSet presAssocID="{EAF4646F-3AEE-E84E-9E47-DA8D59FE7C85}" presName="imagNode" presStyleLbl="fgImgPlace1" presStyleIdx="2" presStyleCnt="3"/>
      <dgm:spPr/>
    </dgm:pt>
  </dgm:ptLst>
  <dgm:cxnLst>
    <dgm:cxn modelId="{2F82D500-4C90-E247-A45A-2D2AC132D397}" srcId="{E6530E6C-806F-6344-8D73-73F81B255886}" destId="{EAF4646F-3AEE-E84E-9E47-DA8D59FE7C85}" srcOrd="2" destOrd="0" parTransId="{227DA106-68A8-964B-B0AD-742B8C9433AB}" sibTransId="{99521521-A4D1-C341-BDCE-07795E0C02C7}"/>
    <dgm:cxn modelId="{51611C06-7171-5E47-8AB4-3ADDEF916259}" type="presOf" srcId="{ACA60CA2-9248-414A-BDA9-0A3127E55052}" destId="{231665DB-56BE-2147-A4C2-91530A4E6D9D}" srcOrd="1" destOrd="0" presId="urn:microsoft.com/office/officeart/2005/8/layout/hList7"/>
    <dgm:cxn modelId="{A9E1490C-37B7-EC47-81C5-77A23A3CF2A4}" type="presOf" srcId="{A89D4643-FF97-0142-9A4A-C6BA526282DB}" destId="{71109456-9CCC-4E41-BB7E-8E75B1018452}" srcOrd="0" destOrd="0" presId="urn:microsoft.com/office/officeart/2005/8/layout/hList7"/>
    <dgm:cxn modelId="{635A033B-2D5B-4E49-B407-8CAA5E5E49AE}" type="presOf" srcId="{1FF62847-AEE1-E841-BC98-EE1EB9B99006}" destId="{25671D3B-6B0E-BA41-A2D5-4303EC53364D}" srcOrd="0" destOrd="0" presId="urn:microsoft.com/office/officeart/2005/8/layout/hList7"/>
    <dgm:cxn modelId="{CF45D36A-68C8-4C4D-899D-BC72C91C02FF}" type="presOf" srcId="{ACA60CA2-9248-414A-BDA9-0A3127E55052}" destId="{D74F0E30-D62E-834A-807A-1CA22A34CC59}" srcOrd="0" destOrd="0" presId="urn:microsoft.com/office/officeart/2005/8/layout/hList7"/>
    <dgm:cxn modelId="{025D0676-EF67-F742-89C1-B9773E2AC7D4}" type="presOf" srcId="{E6530E6C-806F-6344-8D73-73F81B255886}" destId="{990FEC4D-B4BD-044A-9D44-1307579B2279}" srcOrd="0" destOrd="0" presId="urn:microsoft.com/office/officeart/2005/8/layout/hList7"/>
    <dgm:cxn modelId="{F42BAB8A-D800-954C-9042-8D384B3FFE1B}" type="presOf" srcId="{EAF4646F-3AEE-E84E-9E47-DA8D59FE7C85}" destId="{5D8BB1BC-73BA-1749-B7DB-2427161CE7B4}" srcOrd="0" destOrd="0" presId="urn:microsoft.com/office/officeart/2005/8/layout/hList7"/>
    <dgm:cxn modelId="{AFC2C993-817F-3144-A692-73472249B1F9}" srcId="{E6530E6C-806F-6344-8D73-73F81B255886}" destId="{ACA60CA2-9248-414A-BDA9-0A3127E55052}" srcOrd="0" destOrd="0" parTransId="{103AD8B2-7FF4-AD4A-8BA7-F1638E17D0DD}" sibTransId="{A89D4643-FF97-0142-9A4A-C6BA526282DB}"/>
    <dgm:cxn modelId="{E3FFEAA1-A858-6B45-9EDE-C1F9C8CFBCB1}" type="presOf" srcId="{CDE0CE06-D7A1-8947-93E4-0416354C5B2F}" destId="{30FACA32-9194-0B41-8585-A8006AC5EE03}" srcOrd="0" destOrd="0" presId="urn:microsoft.com/office/officeart/2005/8/layout/hList7"/>
    <dgm:cxn modelId="{3986D2C4-8EBE-ED4A-AE21-9CE488AAA97B}" type="presOf" srcId="{EAF4646F-3AEE-E84E-9E47-DA8D59FE7C85}" destId="{C7CEB19D-CB23-C344-B304-A285F9F15D86}" srcOrd="1" destOrd="0" presId="urn:microsoft.com/office/officeart/2005/8/layout/hList7"/>
    <dgm:cxn modelId="{CF1E89EF-8BEC-5A40-B690-B71AED53194C}" srcId="{E6530E6C-806F-6344-8D73-73F81B255886}" destId="{CDE0CE06-D7A1-8947-93E4-0416354C5B2F}" srcOrd="1" destOrd="0" parTransId="{9920B999-4D77-DA48-AEC3-537FE9B9F965}" sibTransId="{1FF62847-AEE1-E841-BC98-EE1EB9B99006}"/>
    <dgm:cxn modelId="{C8A8FDEF-50DB-CF45-9D2A-292957FB977B}" type="presOf" srcId="{CDE0CE06-D7A1-8947-93E4-0416354C5B2F}" destId="{204DF579-B7A4-A246-84FC-A9CBADA7C050}" srcOrd="1" destOrd="0" presId="urn:microsoft.com/office/officeart/2005/8/layout/hList7"/>
    <dgm:cxn modelId="{85396779-9C19-8C4B-9303-A7B0A4AA3B69}" type="presParOf" srcId="{990FEC4D-B4BD-044A-9D44-1307579B2279}" destId="{51914835-776E-9C4C-BD3F-6C257CC68B9C}" srcOrd="0" destOrd="0" presId="urn:microsoft.com/office/officeart/2005/8/layout/hList7"/>
    <dgm:cxn modelId="{835821CF-E972-E94A-9214-A0B68E5336C3}" type="presParOf" srcId="{990FEC4D-B4BD-044A-9D44-1307579B2279}" destId="{4AB448E4-EAD2-2B40-9492-9F1DDC1D9F1A}" srcOrd="1" destOrd="0" presId="urn:microsoft.com/office/officeart/2005/8/layout/hList7"/>
    <dgm:cxn modelId="{3C6924E9-5817-8D44-AAA2-A0CCD202BA9A}" type="presParOf" srcId="{4AB448E4-EAD2-2B40-9492-9F1DDC1D9F1A}" destId="{520F5E46-9465-F54A-929D-CCF04C7C0DEC}" srcOrd="0" destOrd="0" presId="urn:microsoft.com/office/officeart/2005/8/layout/hList7"/>
    <dgm:cxn modelId="{5F7AAF90-6EC9-A949-B04A-42B514D2D63C}" type="presParOf" srcId="{520F5E46-9465-F54A-929D-CCF04C7C0DEC}" destId="{D74F0E30-D62E-834A-807A-1CA22A34CC59}" srcOrd="0" destOrd="0" presId="urn:microsoft.com/office/officeart/2005/8/layout/hList7"/>
    <dgm:cxn modelId="{B1603C19-7A58-F641-B900-422179B9E1C2}" type="presParOf" srcId="{520F5E46-9465-F54A-929D-CCF04C7C0DEC}" destId="{231665DB-56BE-2147-A4C2-91530A4E6D9D}" srcOrd="1" destOrd="0" presId="urn:microsoft.com/office/officeart/2005/8/layout/hList7"/>
    <dgm:cxn modelId="{8F9B9F50-34FF-4847-92D1-9FAFC9ADDF17}" type="presParOf" srcId="{520F5E46-9465-F54A-929D-CCF04C7C0DEC}" destId="{310D91AD-2CA0-B44B-BEFF-C42F557A4DA9}" srcOrd="2" destOrd="0" presId="urn:microsoft.com/office/officeart/2005/8/layout/hList7"/>
    <dgm:cxn modelId="{57F48BD2-98F3-0E4D-8DA9-2E499D3289CE}" type="presParOf" srcId="{520F5E46-9465-F54A-929D-CCF04C7C0DEC}" destId="{239C48C4-06E6-FA43-9AED-E9C26AF954FA}" srcOrd="3" destOrd="0" presId="urn:microsoft.com/office/officeart/2005/8/layout/hList7"/>
    <dgm:cxn modelId="{9AC1BBBA-C448-6F41-96FF-7730118B6601}" type="presParOf" srcId="{4AB448E4-EAD2-2B40-9492-9F1DDC1D9F1A}" destId="{71109456-9CCC-4E41-BB7E-8E75B1018452}" srcOrd="1" destOrd="0" presId="urn:microsoft.com/office/officeart/2005/8/layout/hList7"/>
    <dgm:cxn modelId="{3C790EC0-64F4-2F4D-8820-51230727DBA6}" type="presParOf" srcId="{4AB448E4-EAD2-2B40-9492-9F1DDC1D9F1A}" destId="{E1A3C281-D306-5D43-B737-D8343F8EF4A0}" srcOrd="2" destOrd="0" presId="urn:microsoft.com/office/officeart/2005/8/layout/hList7"/>
    <dgm:cxn modelId="{5B5BAB20-7153-604C-A762-451506563432}" type="presParOf" srcId="{E1A3C281-D306-5D43-B737-D8343F8EF4A0}" destId="{30FACA32-9194-0B41-8585-A8006AC5EE03}" srcOrd="0" destOrd="0" presId="urn:microsoft.com/office/officeart/2005/8/layout/hList7"/>
    <dgm:cxn modelId="{E99B56C9-B75D-F043-A68B-943CC580CF0C}" type="presParOf" srcId="{E1A3C281-D306-5D43-B737-D8343F8EF4A0}" destId="{204DF579-B7A4-A246-84FC-A9CBADA7C050}" srcOrd="1" destOrd="0" presId="urn:microsoft.com/office/officeart/2005/8/layout/hList7"/>
    <dgm:cxn modelId="{A8F80441-CEA6-D54E-808E-0BC8320FC253}" type="presParOf" srcId="{E1A3C281-D306-5D43-B737-D8343F8EF4A0}" destId="{0185445A-D20E-2A4E-80E5-E9DFB19B3411}" srcOrd="2" destOrd="0" presId="urn:microsoft.com/office/officeart/2005/8/layout/hList7"/>
    <dgm:cxn modelId="{3A8F39C2-F135-184A-9C57-D6AEF093A49A}" type="presParOf" srcId="{E1A3C281-D306-5D43-B737-D8343F8EF4A0}" destId="{C1D34E24-F560-1544-A9C6-52D838D4B2E3}" srcOrd="3" destOrd="0" presId="urn:microsoft.com/office/officeart/2005/8/layout/hList7"/>
    <dgm:cxn modelId="{FEEDD4A6-18D1-CF44-8659-9EF3D2E9EEE2}" type="presParOf" srcId="{4AB448E4-EAD2-2B40-9492-9F1DDC1D9F1A}" destId="{25671D3B-6B0E-BA41-A2D5-4303EC53364D}" srcOrd="3" destOrd="0" presId="urn:microsoft.com/office/officeart/2005/8/layout/hList7"/>
    <dgm:cxn modelId="{B82D717D-B315-FD4A-BAC4-D6B9A2E81573}" type="presParOf" srcId="{4AB448E4-EAD2-2B40-9492-9F1DDC1D9F1A}" destId="{36EB18BD-5139-464B-98AA-B0880E7FA659}" srcOrd="4" destOrd="0" presId="urn:microsoft.com/office/officeart/2005/8/layout/hList7"/>
    <dgm:cxn modelId="{42BA2181-5037-654E-924B-E21A66166B24}" type="presParOf" srcId="{36EB18BD-5139-464B-98AA-B0880E7FA659}" destId="{5D8BB1BC-73BA-1749-B7DB-2427161CE7B4}" srcOrd="0" destOrd="0" presId="urn:microsoft.com/office/officeart/2005/8/layout/hList7"/>
    <dgm:cxn modelId="{81CDB43F-3E59-C342-999A-FB9BA7F337E1}" type="presParOf" srcId="{36EB18BD-5139-464B-98AA-B0880E7FA659}" destId="{C7CEB19D-CB23-C344-B304-A285F9F15D86}" srcOrd="1" destOrd="0" presId="urn:microsoft.com/office/officeart/2005/8/layout/hList7"/>
    <dgm:cxn modelId="{5E388037-417C-2F40-BAED-1DA1132FDD65}" type="presParOf" srcId="{36EB18BD-5139-464B-98AA-B0880E7FA659}" destId="{AC469090-F6BF-8346-9D6D-202E0FB65456}" srcOrd="2" destOrd="0" presId="urn:microsoft.com/office/officeart/2005/8/layout/hList7"/>
    <dgm:cxn modelId="{19BB97F7-9660-E241-84C5-2C8D772B974B}" type="presParOf" srcId="{36EB18BD-5139-464B-98AA-B0880E7FA659}" destId="{49570D6A-4FDF-614E-B2FA-E9859750975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6D9E0-5448-2946-A926-14B3C9FC5E3F}">
      <dsp:nvSpPr>
        <dsp:cNvPr id="0" name=""/>
        <dsp:cNvSpPr/>
      </dsp:nvSpPr>
      <dsp:spPr>
        <a:xfrm>
          <a:off x="2297569" y="398067"/>
          <a:ext cx="2987255" cy="1656898"/>
        </a:xfrm>
        <a:prstGeom prst="blockArc">
          <a:avLst>
            <a:gd name="adj1" fmla="val 10157472"/>
            <a:gd name="adj2" fmla="val 18325186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EC257-1485-4743-AA76-C58204524F58}">
      <dsp:nvSpPr>
        <dsp:cNvPr id="0" name=""/>
        <dsp:cNvSpPr/>
      </dsp:nvSpPr>
      <dsp:spPr>
        <a:xfrm>
          <a:off x="2247186" y="785118"/>
          <a:ext cx="3084369" cy="1697779"/>
        </a:xfrm>
        <a:prstGeom prst="blockArc">
          <a:avLst>
            <a:gd name="adj1" fmla="val 3218940"/>
            <a:gd name="adj2" fmla="val 11473336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35F01-048A-364E-AD4E-9B363B01C249}">
      <dsp:nvSpPr>
        <dsp:cNvPr id="0" name=""/>
        <dsp:cNvSpPr/>
      </dsp:nvSpPr>
      <dsp:spPr>
        <a:xfrm>
          <a:off x="3431498" y="726115"/>
          <a:ext cx="3316428" cy="1862486"/>
        </a:xfrm>
        <a:prstGeom prst="blockArc">
          <a:avLst>
            <a:gd name="adj1" fmla="val 20850141"/>
            <a:gd name="adj2" fmla="val 7704515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49094-25C8-4145-B421-F8B0CD40085B}">
      <dsp:nvSpPr>
        <dsp:cNvPr id="0" name=""/>
        <dsp:cNvSpPr/>
      </dsp:nvSpPr>
      <dsp:spPr>
        <a:xfrm>
          <a:off x="3471074" y="319288"/>
          <a:ext cx="3243286" cy="1722649"/>
        </a:xfrm>
        <a:prstGeom prst="blockArc">
          <a:avLst>
            <a:gd name="adj1" fmla="val 13832424"/>
            <a:gd name="adj2" fmla="val 793195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736B4-F825-0147-801F-145EAEA4279E}">
      <dsp:nvSpPr>
        <dsp:cNvPr id="0" name=""/>
        <dsp:cNvSpPr/>
      </dsp:nvSpPr>
      <dsp:spPr>
        <a:xfrm>
          <a:off x="3686762" y="1104869"/>
          <a:ext cx="1550873" cy="641397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Insecurity</a:t>
          </a:r>
          <a:endParaRPr lang="zh-CN" altLang="en-US" sz="2000" kern="1200" dirty="0"/>
        </a:p>
      </dsp:txBody>
      <dsp:txXfrm>
        <a:off x="3913882" y="1198799"/>
        <a:ext cx="1096633" cy="453537"/>
      </dsp:txXfrm>
    </dsp:sp>
    <dsp:sp modelId="{82C6A290-6EF3-F549-B348-480B863ACDAE}">
      <dsp:nvSpPr>
        <dsp:cNvPr id="0" name=""/>
        <dsp:cNvSpPr/>
      </dsp:nvSpPr>
      <dsp:spPr>
        <a:xfrm>
          <a:off x="3473304" y="0"/>
          <a:ext cx="1877352" cy="707252"/>
        </a:xfrm>
        <a:prstGeom prst="ellipse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little</a:t>
          </a:r>
          <a:endParaRPr lang="zh-CN" altLang="en-US" sz="2400" kern="1200" dirty="0"/>
        </a:p>
      </dsp:txBody>
      <dsp:txXfrm>
        <a:off x="3748236" y="103575"/>
        <a:ext cx="1327488" cy="500102"/>
      </dsp:txXfrm>
    </dsp:sp>
    <dsp:sp modelId="{6436B017-84B0-F44F-A1A8-C294DF9B5811}">
      <dsp:nvSpPr>
        <dsp:cNvPr id="0" name=""/>
        <dsp:cNvSpPr/>
      </dsp:nvSpPr>
      <dsp:spPr>
        <a:xfrm>
          <a:off x="5365634" y="1071941"/>
          <a:ext cx="1539646" cy="707252"/>
        </a:xfrm>
        <a:prstGeom prst="ellips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much</a:t>
          </a:r>
          <a:endParaRPr lang="zh-CN" altLang="en-US" sz="2000" kern="1200" dirty="0"/>
        </a:p>
      </dsp:txBody>
      <dsp:txXfrm>
        <a:off x="5591110" y="1175516"/>
        <a:ext cx="1088694" cy="500102"/>
      </dsp:txXfrm>
    </dsp:sp>
    <dsp:sp modelId="{CF1E4EDD-339F-604D-AE31-E9E39B790CC5}">
      <dsp:nvSpPr>
        <dsp:cNvPr id="0" name=""/>
        <dsp:cNvSpPr/>
      </dsp:nvSpPr>
      <dsp:spPr>
        <a:xfrm>
          <a:off x="3497560" y="2143067"/>
          <a:ext cx="1853397" cy="707252"/>
        </a:xfrm>
        <a:prstGeom prst="ellipse">
          <a:avLst/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dirty</a:t>
          </a:r>
          <a:endParaRPr lang="zh-CN" altLang="en-US" sz="2000" kern="1200" dirty="0"/>
        </a:p>
      </dsp:txBody>
      <dsp:txXfrm>
        <a:off x="3768984" y="2246642"/>
        <a:ext cx="1310549" cy="500102"/>
      </dsp:txXfrm>
    </dsp:sp>
    <dsp:sp modelId="{CC0AF3BE-D459-5D40-9E0B-7E7772180BF9}">
      <dsp:nvSpPr>
        <dsp:cNvPr id="0" name=""/>
        <dsp:cNvSpPr/>
      </dsp:nvSpPr>
      <dsp:spPr>
        <a:xfrm>
          <a:off x="1944343" y="1037629"/>
          <a:ext cx="1588764" cy="775841"/>
        </a:xfrm>
        <a:prstGeom prst="ellipse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degraded</a:t>
          </a:r>
          <a:endParaRPr lang="zh-CN" altLang="en-US" sz="2000" kern="1200" dirty="0"/>
        </a:p>
      </dsp:txBody>
      <dsp:txXfrm>
        <a:off x="2177012" y="1151248"/>
        <a:ext cx="1123426" cy="548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CF7ED-2807-A64D-9FA5-7A689FB79D47}">
      <dsp:nvSpPr>
        <dsp:cNvPr id="0" name=""/>
        <dsp:cNvSpPr/>
      </dsp:nvSpPr>
      <dsp:spPr>
        <a:xfrm>
          <a:off x="-6769090" y="-1035028"/>
          <a:ext cx="8056267" cy="8056267"/>
        </a:xfrm>
        <a:prstGeom prst="blockArc">
          <a:avLst>
            <a:gd name="adj1" fmla="val 18900000"/>
            <a:gd name="adj2" fmla="val 2700000"/>
            <a:gd name="adj3" fmla="val 26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34BC7-A5B1-8947-A71C-97DC71DE0CB9}">
      <dsp:nvSpPr>
        <dsp:cNvPr id="0" name=""/>
        <dsp:cNvSpPr/>
      </dsp:nvSpPr>
      <dsp:spPr>
        <a:xfrm>
          <a:off x="673505" y="483210"/>
          <a:ext cx="10269534" cy="874937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979" tIns="66040" rIns="66040" bIns="6604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b="1" kern="1200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s-419" sz="2600" b="1" kern="1200" dirty="0">
              <a:latin typeface="Arial" panose="020B0604020202020204" pitchFamily="34" charset="0"/>
              <a:cs typeface="Arial" panose="020B0604020202020204" pitchFamily="34" charset="0"/>
            </a:rPr>
            <a:t>haring and</a:t>
          </a:r>
          <a:r>
            <a:rPr lang="zh-CN" altLang="en-U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es-419" sz="2600" b="1" kern="1200" dirty="0">
              <a:latin typeface="Arial" panose="020B0604020202020204" pitchFamily="34" charset="0"/>
              <a:cs typeface="Arial" panose="020B0604020202020204" pitchFamily="34" charset="0"/>
            </a:rPr>
            <a:t>ollaboration</a:t>
          </a: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zh-CN" altLang="en-U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Create global databases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information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platform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for water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crisis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promote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joint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research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efforts</a:t>
          </a:r>
          <a:endParaRPr lang="zh-CN" alt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505" y="483210"/>
        <a:ext cx="10269534" cy="874937"/>
      </dsp:txXfrm>
    </dsp:sp>
    <dsp:sp modelId="{1FE9D5A0-CB33-FC46-963E-AFCDE5E066BA}">
      <dsp:nvSpPr>
        <dsp:cNvPr id="0" name=""/>
        <dsp:cNvSpPr/>
      </dsp:nvSpPr>
      <dsp:spPr>
        <a:xfrm>
          <a:off x="97931" y="345105"/>
          <a:ext cx="1151148" cy="1151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36FC6-5B33-F140-9265-972BF3033B31}">
      <dsp:nvSpPr>
        <dsp:cNvPr id="0" name=""/>
        <dsp:cNvSpPr/>
      </dsp:nvSpPr>
      <dsp:spPr>
        <a:xfrm>
          <a:off x="1201489" y="1859758"/>
          <a:ext cx="9741550" cy="885076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979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Sustainable</a:t>
          </a:r>
          <a:r>
            <a:rPr lang="zh-CN" altLang="en-U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r>
            <a:rPr lang="en-US" altLang="zh-CN" sz="2600" kern="120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zh-CN" alt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kern="1200" dirty="0">
              <a:latin typeface="Arial" panose="020B0604020202020204" pitchFamily="34" charset="0"/>
              <a:cs typeface="Arial" panose="020B0604020202020204" pitchFamily="34" charset="0"/>
            </a:rPr>
            <a:t>Develop innovative tools and practices for efficient water use and conservation</a:t>
          </a:r>
          <a:endParaRPr lang="zh-CN" alt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1489" y="1859758"/>
        <a:ext cx="9741550" cy="885076"/>
      </dsp:txXfrm>
    </dsp:sp>
    <dsp:sp modelId="{C4DDEA05-2133-4848-A035-F2EC436395C2}">
      <dsp:nvSpPr>
        <dsp:cNvPr id="0" name=""/>
        <dsp:cNvSpPr/>
      </dsp:nvSpPr>
      <dsp:spPr>
        <a:xfrm>
          <a:off x="625915" y="1726722"/>
          <a:ext cx="1151148" cy="1151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360BF-2D01-034F-8A83-E53DF11EDEDA}">
      <dsp:nvSpPr>
        <dsp:cNvPr id="0" name=""/>
        <dsp:cNvSpPr/>
      </dsp:nvSpPr>
      <dsp:spPr>
        <a:xfrm>
          <a:off x="1201489" y="3223454"/>
          <a:ext cx="9741550" cy="920918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979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b="1" kern="1200" dirty="0">
              <a:latin typeface="Arial" panose="020B0604020202020204" pitchFamily="34" charset="0"/>
              <a:cs typeface="Arial" panose="020B0604020202020204" pitchFamily="34" charset="0"/>
            </a:rPr>
            <a:t>Capacity </a:t>
          </a: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es-419" sz="2600" b="1" kern="1200" dirty="0">
              <a:latin typeface="Arial" panose="020B0604020202020204" pitchFamily="34" charset="0"/>
              <a:cs typeface="Arial" panose="020B0604020202020204" pitchFamily="34" charset="0"/>
            </a:rPr>
            <a:t>uilding</a:t>
          </a: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zh-CN" altLang="en-U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Provide training and support to countries lacking expertise in water technologies</a:t>
          </a:r>
          <a:endParaRPr lang="zh-CN" alt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1489" y="3223454"/>
        <a:ext cx="9741550" cy="920918"/>
      </dsp:txXfrm>
    </dsp:sp>
    <dsp:sp modelId="{14DB6E78-3126-574F-967F-21253EFA19B3}">
      <dsp:nvSpPr>
        <dsp:cNvPr id="0" name=""/>
        <dsp:cNvSpPr/>
      </dsp:nvSpPr>
      <dsp:spPr>
        <a:xfrm>
          <a:off x="625915" y="3108340"/>
          <a:ext cx="1151148" cy="1151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9DE29-AD1F-F043-AE49-B316FCAA5985}">
      <dsp:nvSpPr>
        <dsp:cNvPr id="0" name=""/>
        <dsp:cNvSpPr/>
      </dsp:nvSpPr>
      <dsp:spPr>
        <a:xfrm>
          <a:off x="673505" y="4605072"/>
          <a:ext cx="10269534" cy="920918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979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b="1" kern="1200" dirty="0">
              <a:latin typeface="Arial" panose="020B0604020202020204" pitchFamily="34" charset="0"/>
              <a:cs typeface="Arial" panose="020B0604020202020204" pitchFamily="34" charset="0"/>
            </a:rPr>
            <a:t>Integrated </a:t>
          </a: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s-419" sz="2600" b="1" kern="1200" dirty="0">
              <a:latin typeface="Arial" panose="020B0604020202020204" pitchFamily="34" charset="0"/>
              <a:cs typeface="Arial" panose="020B0604020202020204" pitchFamily="34" charset="0"/>
            </a:rPr>
            <a:t>olutions</a:t>
          </a:r>
          <a:r>
            <a:rPr lang="en-US" altLang="zh-CN" sz="2600" b="1" kern="120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zh-CN" altLang="en-U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419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Address Water-Energy-Food Nexus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with</a:t>
          </a:r>
          <a:r>
            <a:rPr lang="es-419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integrated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green-blue-gray</a:t>
          </a:r>
          <a:r>
            <a:rPr lang="zh-CN" alt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2400" b="0" kern="1200" dirty="0">
              <a:latin typeface="Arial" panose="020B0604020202020204" pitchFamily="34" charset="0"/>
              <a:cs typeface="Arial" panose="020B0604020202020204" pitchFamily="34" charset="0"/>
            </a:rPr>
            <a:t>solutions</a:t>
          </a:r>
          <a:endParaRPr lang="zh-CN" alt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505" y="4605072"/>
        <a:ext cx="10269534" cy="920918"/>
      </dsp:txXfrm>
    </dsp:sp>
    <dsp:sp modelId="{2334CA88-0EA7-434F-A431-7C24AD44A5C8}">
      <dsp:nvSpPr>
        <dsp:cNvPr id="0" name=""/>
        <dsp:cNvSpPr/>
      </dsp:nvSpPr>
      <dsp:spPr>
        <a:xfrm>
          <a:off x="97931" y="4489957"/>
          <a:ext cx="1151148" cy="1151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F0E30-D62E-834A-807A-1CA22A34CC59}">
      <dsp:nvSpPr>
        <dsp:cNvPr id="0" name=""/>
        <dsp:cNvSpPr/>
      </dsp:nvSpPr>
      <dsp:spPr>
        <a:xfrm>
          <a:off x="2523" y="0"/>
          <a:ext cx="3926632" cy="5185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altLang="en-US" sz="2800" kern="1200" dirty="0"/>
            <a:t>Global Water Atlas</a:t>
          </a:r>
          <a:endParaRPr lang="zh-CN" altLang="en-US" sz="2800" kern="1200" dirty="0"/>
        </a:p>
      </dsp:txBody>
      <dsp:txXfrm>
        <a:off x="2523" y="2074084"/>
        <a:ext cx="3926632" cy="2074084"/>
      </dsp:txXfrm>
    </dsp:sp>
    <dsp:sp modelId="{239C48C4-06E6-FA43-9AED-E9C26AF954FA}">
      <dsp:nvSpPr>
        <dsp:cNvPr id="0" name=""/>
        <dsp:cNvSpPr/>
      </dsp:nvSpPr>
      <dsp:spPr>
        <a:xfrm>
          <a:off x="1102502" y="311112"/>
          <a:ext cx="1726675" cy="17266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ACA32-9194-0B41-8585-A8006AC5EE03}">
      <dsp:nvSpPr>
        <dsp:cNvPr id="0" name=""/>
        <dsp:cNvSpPr/>
      </dsp:nvSpPr>
      <dsp:spPr>
        <a:xfrm>
          <a:off x="4046955" y="0"/>
          <a:ext cx="3926632" cy="5185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altLang="en-US" sz="2800" kern="1200" dirty="0"/>
            <a:t>Water Genome Project</a:t>
          </a:r>
          <a:endParaRPr lang="zh-CN" altLang="en-US" sz="2800" kern="1200" dirty="0"/>
        </a:p>
      </dsp:txBody>
      <dsp:txXfrm>
        <a:off x="4046955" y="2074084"/>
        <a:ext cx="3926632" cy="2074084"/>
      </dsp:txXfrm>
    </dsp:sp>
    <dsp:sp modelId="{C1D34E24-F560-1544-A9C6-52D838D4B2E3}">
      <dsp:nvSpPr>
        <dsp:cNvPr id="0" name=""/>
        <dsp:cNvSpPr/>
      </dsp:nvSpPr>
      <dsp:spPr>
        <a:xfrm>
          <a:off x="5146934" y="311112"/>
          <a:ext cx="1726675" cy="17266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BB1BC-73BA-1749-B7DB-2427161CE7B4}">
      <dsp:nvSpPr>
        <dsp:cNvPr id="0" name=""/>
        <dsp:cNvSpPr/>
      </dsp:nvSpPr>
      <dsp:spPr>
        <a:xfrm>
          <a:off x="8091387" y="0"/>
          <a:ext cx="3926632" cy="5185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kern="1200" dirty="0"/>
            <a:t>Climate-resilient</a:t>
          </a:r>
          <a:r>
            <a:rPr lang="zh-CN" altLang="en-US" sz="2600" kern="1200" dirty="0"/>
            <a:t> </a:t>
          </a:r>
          <a:r>
            <a:rPr lang="en-US" altLang="zh-CN" sz="2600" kern="1200" dirty="0"/>
            <a:t>Solutions</a:t>
          </a:r>
          <a:endParaRPr lang="zh-CN" altLang="en-US" sz="2600" kern="1200" dirty="0"/>
        </a:p>
      </dsp:txBody>
      <dsp:txXfrm>
        <a:off x="8091387" y="2074084"/>
        <a:ext cx="3926632" cy="2074084"/>
      </dsp:txXfrm>
    </dsp:sp>
    <dsp:sp modelId="{49570D6A-4FDF-614E-B2FA-E9859750975C}">
      <dsp:nvSpPr>
        <dsp:cNvPr id="0" name=""/>
        <dsp:cNvSpPr/>
      </dsp:nvSpPr>
      <dsp:spPr>
        <a:xfrm>
          <a:off x="9191365" y="311112"/>
          <a:ext cx="1726675" cy="17266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14835-776E-9C4C-BD3F-6C257CC68B9C}">
      <dsp:nvSpPr>
        <dsp:cNvPr id="0" name=""/>
        <dsp:cNvSpPr/>
      </dsp:nvSpPr>
      <dsp:spPr>
        <a:xfrm>
          <a:off x="480821" y="3601595"/>
          <a:ext cx="11058900" cy="124142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19336-2055-7846-9C5E-B5036589211E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D2E56-3731-2547-8743-87068CB9CC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8D502-BADD-7F46-B5B9-4845C86DB9A2}" type="datetimeFigureOut">
              <a:rPr kumimoji="1" lang="zh-CN" altLang="en-US" smtClean="0"/>
              <a:t>2024/11/17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19BC7-399F-464B-8779-6407833B886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283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water.org/water-facts/quality-and-wastewater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FE16F-FE7C-3503-BA30-3DFF73D10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E9E247-40F9-B826-B65E-623C82DF35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E6E019-48A5-F925-0E68-1F10D4D72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B1D41F-51F1-4345-EEA7-B0D6A1469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FCE85-4803-4E79-AB3C-85550C633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17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534E-2602-952D-A002-C84109616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32B5FEF-35D3-EAAC-8641-AECE46DB5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6A2A87-57F8-BA42-0C31-6C762DFD6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B5B15E-532D-9CE8-3D9E-C54C4DBA3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FCE85-4803-4E79-AB3C-85550C633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81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19BC7-399F-464B-8779-6407833B886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0287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2021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17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日至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23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日，河南省遭遇历史罕见特大暴雨，发生严重洪涝灾害，特别是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日郑州市遭受重大人员伤亡和财产损失。灾害共造成河南省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150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个县（市、区）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1478.6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万人受灾，因灾死亡失踪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398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人，其中郑州市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380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人、占全省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95.5%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；直接经济损失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1200.6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亿元，其中郑州市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409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亿元、占全省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34.1%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b="0" i="0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b="0" i="0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" altLang="zh-CN" dirty="0"/>
              <a:t>https://</a:t>
            </a:r>
            <a:r>
              <a:rPr lang="en" altLang="zh-CN" dirty="0" err="1"/>
              <a:t>www.gov.cn</a:t>
            </a:r>
            <a:r>
              <a:rPr lang="en" altLang="zh-CN" dirty="0"/>
              <a:t>/</a:t>
            </a:r>
            <a:r>
              <a:rPr lang="en" altLang="zh-CN" dirty="0" err="1"/>
              <a:t>xinwen</a:t>
            </a:r>
            <a:r>
              <a:rPr lang="en" altLang="zh-CN" dirty="0"/>
              <a:t>/2022-01/21/content_5669723.htm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6DD5C-862A-F440-B8D9-668BD5F4D67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58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More than 80 per cent</a:t>
            </a:r>
            <a:r>
              <a:rPr lang="en-GB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wastewater resulting from human activities is discharged into rivers or sea without any pollution removal</a:t>
            </a:r>
          </a:p>
          <a:p>
            <a:r>
              <a:rPr lang="en-GB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6.3</a:t>
            </a:r>
            <a:r>
              <a:rPr lang="en-GB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2030, improve water quality by reducing pollution, eliminating dumping and minimizing release of hazardous chemicals and materials, halving the proportion of untreated wastewater and substantially increasing recycling and safe reuse globally</a:t>
            </a:r>
          </a:p>
          <a:p>
            <a:r>
              <a:rPr lang="en-GB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6.6</a:t>
            </a:r>
            <a:r>
              <a:rPr lang="en-GB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2020, protect and restore water-related ecosystems, including mountains, forests, wetlands, rivers, aquifers and lakes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71D8AC-D70A-B940-B88A-9FAA0BEE2B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Hei" pitchFamily="49" charset="-122"/>
              <a:ea typeface="SimHei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82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FCE85-4803-4E79-AB3C-85550C633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00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87D9D-6989-BB4F-97E7-C09BC764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87B1F9E-1B68-294A-125D-F7F98F484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B0CE400-524B-D5D1-9341-5E3C44E88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EA44FD-A72D-8B56-70B9-5868E7227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FCE85-4803-4E79-AB3C-85550C633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20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3B9DC-C7A6-6937-D58D-2B0E97F1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F3E2DE-BFFB-CC01-7883-ED84944BB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1130163-9C57-CFC9-AD75-0C8199ABD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zh-CN" dirty="0">
                <a:solidFill>
                  <a:srgbClr val="000000"/>
                </a:solidFill>
                <a:effectLst/>
                <a:latin typeface="Helvetica" pitchFamily="2" charset="0"/>
              </a:rPr>
              <a:t>Science, technology, innovation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E055D4-1B5A-BBE5-AFF1-4E47EAB30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FCE85-4803-4E79-AB3C-85550C633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17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44516-CDFE-630C-FE0E-0FE7F4E49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936969F-A493-BE28-0C96-9F65A82FC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7DECAF-8BBB-B477-F5BB-9E21DA72F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A1C8CB-E969-5F69-BED3-E1A69B592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FCE85-4803-4E79-AB3C-85550C633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394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2C609-C5A6-3D01-E87E-08564D588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A4166EE-3035-01E1-8833-A01E8BE04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261194-F5D4-71A3-2109-90C50946A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297C90-7D9E-29FC-6BC4-E421E8F9E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FCE85-4803-4E79-AB3C-85550C633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4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  <p:pic>
        <p:nvPicPr>
          <p:cNvPr id="18" name="Picture 17" descr="A black and white text on a black background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010" y="1941339"/>
            <a:ext cx="5879954" cy="34079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 descr="A black background with a black squar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>
            <a:fillRect/>
          </a:stretch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>
            <a:fillRect/>
          </a:stretch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>
            <a:fillRect/>
          </a:stretch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>
            <a:fillRect/>
          </a:stretch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43310"/>
          </a:xfrm>
          <a:prstGeom prst="rect">
            <a:avLst/>
          </a:prstGeom>
        </p:spPr>
        <p:txBody>
          <a:bodyPr anchor="t" anchorCtr="0"/>
          <a:lstStyle>
            <a:lvl1pPr fontAlgn="t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30734"/>
            <a:ext cx="3932237" cy="3638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/>
          <a:stretch>
            <a:fillRect/>
          </a:stretch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>
            <a:fillRect/>
          </a:stretch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>
            <a:fillRect/>
          </a:stretch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>
            <a:fillRect/>
          </a:stretch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/>
          <p:cNvPicPr>
            <a:picLocks noChangeAspect="1"/>
          </p:cNvPicPr>
          <p:nvPr userDrawn="1"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4638"/>
            <a:ext cx="12192000" cy="25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00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94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0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2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98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0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5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76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09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04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2012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2153"/>
            <a:ext cx="10363200" cy="557213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kumimoji="0" lang="en-US" sz="2250" b="1" i="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9431" y="6608617"/>
            <a:ext cx="568157" cy="249385"/>
          </a:xfrm>
        </p:spPr>
        <p:txBody>
          <a:bodyPr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A03861-5E9A-4543-86D7-BB6953BB049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381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9080" y="6579485"/>
            <a:ext cx="502920" cy="276999"/>
          </a:xfrm>
        </p:spPr>
        <p:txBody>
          <a:bodyPr>
            <a:spAutoFit/>
          </a:bodyPr>
          <a:lstStyle>
            <a:lvl1pPr algn="ctr">
              <a:defRPr>
                <a:latin typeface="+mn-lt"/>
              </a:defRPr>
            </a:lvl1pPr>
          </a:lstStyle>
          <a:p>
            <a:fld id="{8074EB83-B62A-7F4D-B3BA-E46239629B2B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431800" y="42715"/>
            <a:ext cx="11328400" cy="523220"/>
          </a:xfrm>
        </p:spPr>
        <p:txBody>
          <a:bodyPr wrap="square">
            <a:sp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652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8977"/>
            <a:ext cx="10363200" cy="557213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1" name="五边形 20"/>
          <p:cNvSpPr/>
          <p:nvPr/>
        </p:nvSpPr>
        <p:spPr>
          <a:xfrm rot="16200000">
            <a:off x="11750752" y="6551532"/>
            <a:ext cx="307181" cy="305754"/>
          </a:xfrm>
          <a:prstGeom prst="homePlate">
            <a:avLst>
              <a:gd name="adj" fmla="val 37912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2414" y="6618142"/>
            <a:ext cx="403858" cy="249385"/>
          </a:xfr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  <a:ea typeface="微软雅黑" charset="-122"/>
              </a:defRPr>
            </a:lvl1pPr>
          </a:lstStyle>
          <a:p>
            <a:fld id="{3BA03861-5E9A-4543-86D7-BB6953BB049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927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Light Photo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006C92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90354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White+Seal">
    <p:bg>
      <p:bgPr>
        <a:solidFill>
          <a:srgbClr val="549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12065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White+Seal">
    <p:bg>
      <p:bgPr>
        <a:solidFill>
          <a:srgbClr val="003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8161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-Light Photo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a light picture to placeholder or click icon to add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006C92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57162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">
    <p:bg>
      <p:bgPr>
        <a:solidFill>
          <a:srgbClr val="549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3059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9AAB6-FBAF-3540-9724-054DAD4CCC08}"/>
              </a:ext>
            </a:extLst>
          </p:cNvPr>
          <p:cNvSpPr/>
          <p:nvPr userDrawn="1"/>
        </p:nvSpPr>
        <p:spPr>
          <a:xfrm>
            <a:off x="0" y="0"/>
            <a:ext cx="12192000" cy="741877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BFFAA-8B81-CB48-A6AD-04B7E54C4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8369" y="2660"/>
            <a:ext cx="4109611" cy="741877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50A2BB-0E07-B340-9E24-7141C7392972}"/>
              </a:ext>
            </a:extLst>
          </p:cNvPr>
          <p:cNvSpPr/>
          <p:nvPr userDrawn="1"/>
        </p:nvSpPr>
        <p:spPr>
          <a:xfrm>
            <a:off x="428495" y="94379"/>
            <a:ext cx="3571555" cy="37965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867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SIXTH ASSESSMENT REPORT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E054CDF-DD39-234D-A36E-A70C19D31A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40845" y="-4233"/>
            <a:ext cx="2248908" cy="744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C223F304-EF9D-0744-AC34-F78BC406CF9A}"/>
              </a:ext>
            </a:extLst>
          </p:cNvPr>
          <p:cNvSpPr/>
          <p:nvPr userDrawn="1"/>
        </p:nvSpPr>
        <p:spPr>
          <a:xfrm flipH="1">
            <a:off x="9646996" y="0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3AAB6CD-F1D6-D142-BC77-F207E2A73C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8680" y="436669"/>
            <a:ext cx="4035837" cy="4514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505993" indent="0">
              <a:buFontTx/>
              <a:buNone/>
              <a:defRPr sz="1867" b="1">
                <a:solidFill>
                  <a:schemeClr val="bg1"/>
                </a:solidFill>
              </a:defRPr>
            </a:lvl2pPr>
            <a:lvl3pPr marL="1011987" indent="0">
              <a:buFontTx/>
              <a:buNone/>
              <a:defRPr sz="1867" b="1">
                <a:solidFill>
                  <a:schemeClr val="bg1"/>
                </a:solidFill>
              </a:defRPr>
            </a:lvl3pPr>
            <a:lvl4pPr marL="1517980" indent="0">
              <a:buFontTx/>
              <a:buNone/>
              <a:defRPr sz="1867" b="1">
                <a:solidFill>
                  <a:schemeClr val="bg1"/>
                </a:solidFill>
              </a:defRPr>
            </a:lvl4pPr>
            <a:lvl5pPr marL="2023973" indent="0">
              <a:buFontTx/>
              <a:buNone/>
              <a:defRPr sz="1867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Working Group II – Impacts, Adaptation and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573257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bg>
      <p:bgPr>
        <a:solidFill>
          <a:srgbClr val="003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0081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12601-0331-9C49-98F2-04A017088851}"/>
              </a:ext>
            </a:extLst>
          </p:cNvPr>
          <p:cNvSpPr/>
          <p:nvPr userDrawn="1"/>
        </p:nvSpPr>
        <p:spPr>
          <a:xfrm>
            <a:off x="-12256" y="1"/>
            <a:ext cx="12192000" cy="745588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AF45F0A-1B4E-2843-B4CE-5C6A08070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3093" y="0"/>
            <a:ext cx="2248908" cy="74767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1EFA729-5C91-9D45-8B02-B8AECCFD049B}"/>
              </a:ext>
            </a:extLst>
          </p:cNvPr>
          <p:cNvSpPr/>
          <p:nvPr userDrawn="1"/>
        </p:nvSpPr>
        <p:spPr>
          <a:xfrm flipH="1">
            <a:off x="9646996" y="0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1F90A-3B45-EB4F-BE29-494C1A5420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8369" y="2660"/>
            <a:ext cx="4109611" cy="741877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3E3972-F266-D04C-BB07-F4E0DE66D096}"/>
              </a:ext>
            </a:extLst>
          </p:cNvPr>
          <p:cNvSpPr/>
          <p:nvPr userDrawn="1"/>
        </p:nvSpPr>
        <p:spPr>
          <a:xfrm>
            <a:off x="428495" y="94379"/>
            <a:ext cx="3571555" cy="37965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867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SIXTH ASSESSMENT REPORT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FF0D8E-A454-394F-B961-1AE5FE07AC57}"/>
              </a:ext>
            </a:extLst>
          </p:cNvPr>
          <p:cNvSpPr/>
          <p:nvPr userDrawn="1"/>
        </p:nvSpPr>
        <p:spPr>
          <a:xfrm>
            <a:off x="438407" y="405157"/>
            <a:ext cx="3610155" cy="297454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333" b="0" i="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Working Group II – Impacts, Adaptation and Vulnerability</a:t>
            </a:r>
          </a:p>
        </p:txBody>
      </p:sp>
    </p:spTree>
    <p:extLst>
      <p:ext uri="{BB962C8B-B14F-4D97-AF65-F5344CB8AC3E}">
        <p14:creationId xmlns:p14="http://schemas.microsoft.com/office/powerpoint/2010/main" val="9422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1129"/>
            <a:ext cx="10515600" cy="4985837"/>
          </a:xfrm>
        </p:spPr>
        <p:txBody>
          <a:bodyPr/>
          <a:lstStyle>
            <a:lvl1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FC5BA-1561-714A-8039-6757CC425D68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48131" y="6492877"/>
            <a:ext cx="585695" cy="365125"/>
          </a:xfrm>
          <a:prstGeom prst="rect">
            <a:avLst/>
          </a:prstGeom>
        </p:spPr>
        <p:txBody>
          <a:bodyPr/>
          <a:lstStyle/>
          <a:p>
            <a:fld id="{A33D4F9C-3DFC-ED4E-888C-5AA71711EC6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F4E20BC6-EAB0-AE49-B28B-197AF69184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" y="-27384"/>
            <a:ext cx="12192004" cy="7920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zh-CN" sz="33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2F0EA89-D663-CB40-91A6-C1808C23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3"/>
            <a:ext cx="1219199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27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52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2153"/>
            <a:ext cx="10363200" cy="557213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kumimoji="0" lang="en-US" sz="3000" b="1" i="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9431" y="6608617"/>
            <a:ext cx="568157" cy="249385"/>
          </a:xfrm>
        </p:spPr>
        <p:txBody>
          <a:bodyPr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A03861-5E9A-4543-86D7-BB6953BB049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461615" y="778490"/>
            <a:ext cx="11268772" cy="45719"/>
            <a:chOff x="346211" y="908720"/>
            <a:chExt cx="8451579" cy="45719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46211" y="908720"/>
              <a:ext cx="8451579" cy="0"/>
            </a:xfrm>
            <a:prstGeom prst="line">
              <a:avLst/>
            </a:prstGeom>
            <a:ln w="19050">
              <a:solidFill>
                <a:srgbClr val="0B52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梯形 10"/>
            <p:cNvSpPr/>
            <p:nvPr/>
          </p:nvSpPr>
          <p:spPr>
            <a:xfrm flipV="1">
              <a:off x="3575230" y="908720"/>
              <a:ext cx="1993541" cy="45719"/>
            </a:xfrm>
            <a:prstGeom prst="trapezoid">
              <a:avLst>
                <a:gd name="adj" fmla="val 56746"/>
              </a:avLst>
            </a:prstGeom>
            <a:solidFill>
              <a:srgbClr val="0B5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280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35"/>
          <a:stretch/>
        </p:blipFill>
        <p:spPr bwMode="auto">
          <a:xfrm>
            <a:off x="0" y="0"/>
            <a:ext cx="12192000" cy="75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连接符 7"/>
          <p:cNvCxnSpPr/>
          <p:nvPr userDrawn="1"/>
        </p:nvCxnSpPr>
        <p:spPr>
          <a:xfrm>
            <a:off x="516048" y="761056"/>
            <a:ext cx="11675952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0" name="平行四边形 9"/>
          <p:cNvSpPr/>
          <p:nvPr userDrawn="1"/>
        </p:nvSpPr>
        <p:spPr>
          <a:xfrm>
            <a:off x="198485" y="738198"/>
            <a:ext cx="4140000" cy="45719"/>
          </a:xfrm>
          <a:prstGeom prst="parallelogram">
            <a:avLst>
              <a:gd name="adj" fmla="val 110637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任意多边形 37">
            <a:extLst>
              <a:ext uri="{FF2B5EF4-FFF2-40B4-BE49-F238E27FC236}">
                <a16:creationId xmlns:a16="http://schemas.microsoft.com/office/drawing/2014/main" id="{0B57DCD3-3F8B-4997-9167-0DCF722758A2}"/>
              </a:ext>
            </a:extLst>
          </p:cNvPr>
          <p:cNvSpPr/>
          <p:nvPr userDrawn="1"/>
        </p:nvSpPr>
        <p:spPr>
          <a:xfrm>
            <a:off x="0" y="6789421"/>
            <a:ext cx="12192000" cy="68580"/>
          </a:xfrm>
          <a:custGeom>
            <a:avLst/>
            <a:gdLst>
              <a:gd name="connsiteX0" fmla="*/ 6059137 w 12192000"/>
              <a:gd name="connsiteY0" fmla="*/ 0 h 190500"/>
              <a:gd name="connsiteX1" fmla="*/ 11968498 w 12192000"/>
              <a:gd name="connsiteY1" fmla="*/ 145581 h 190500"/>
              <a:gd name="connsiteX2" fmla="*/ 12192000 w 12192000"/>
              <a:gd name="connsiteY2" fmla="*/ 161194 h 190500"/>
              <a:gd name="connsiteX3" fmla="*/ 12192000 w 12192000"/>
              <a:gd name="connsiteY3" fmla="*/ 190500 h 190500"/>
              <a:gd name="connsiteX4" fmla="*/ 0 w 12192000"/>
              <a:gd name="connsiteY4" fmla="*/ 190500 h 190500"/>
              <a:gd name="connsiteX5" fmla="*/ 0 w 12192000"/>
              <a:gd name="connsiteY5" fmla="*/ 156044 h 190500"/>
              <a:gd name="connsiteX6" fmla="*/ 149774 w 12192000"/>
              <a:gd name="connsiteY6" fmla="*/ 145581 h 190500"/>
              <a:gd name="connsiteX7" fmla="*/ 6059137 w 12192000"/>
              <a:gd name="connsiteY7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90500">
                <a:moveTo>
                  <a:pt x="6059137" y="0"/>
                </a:moveTo>
                <a:cubicBezTo>
                  <a:pt x="8438203" y="0"/>
                  <a:pt x="10563890" y="56671"/>
                  <a:pt x="11968498" y="145581"/>
                </a:cubicBezTo>
                <a:lnTo>
                  <a:pt x="12192000" y="161194"/>
                </a:lnTo>
                <a:lnTo>
                  <a:pt x="12192000" y="190500"/>
                </a:lnTo>
                <a:lnTo>
                  <a:pt x="0" y="190500"/>
                </a:lnTo>
                <a:lnTo>
                  <a:pt x="0" y="156044"/>
                </a:lnTo>
                <a:lnTo>
                  <a:pt x="149774" y="145581"/>
                </a:lnTo>
                <a:cubicBezTo>
                  <a:pt x="1554382" y="56671"/>
                  <a:pt x="3680070" y="0"/>
                  <a:pt x="60591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微软雅黑" panose="020B0503020204020204" pitchFamily="34" charset="-122"/>
              <a:cs typeface="+mn-cs"/>
              <a:sym typeface="华文细黑" panose="02010600040101010101" pitchFamily="2" charset="-122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7333" y="37639"/>
            <a:ext cx="9144000" cy="677863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8" name="矩形 17"/>
          <p:cNvSpPr/>
          <p:nvPr userDrawn="1"/>
        </p:nvSpPr>
        <p:spPr>
          <a:xfrm>
            <a:off x="0" y="247651"/>
            <a:ext cx="12192000" cy="51260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9080" y="6463315"/>
            <a:ext cx="502920" cy="2194560"/>
          </a:xfrm>
        </p:spPr>
        <p:txBody>
          <a:bodyPr>
            <a:spAutoFit/>
          </a:bodyPr>
          <a:lstStyle>
            <a:lvl1pPr algn="ctr">
              <a:defRPr>
                <a:latin typeface="+mn-lt"/>
              </a:defRPr>
            </a:lvl1pPr>
          </a:lstStyle>
          <a:p>
            <a:pPr defTabSz="457223">
              <a:defRPr/>
            </a:pPr>
            <a:fld id="{8074EB83-B62A-7F4D-B3BA-E46239629B2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ea typeface="微软雅黑"/>
              </a:rPr>
              <a:pPr defTabSz="457223">
                <a:defRPr/>
              </a:pPr>
              <a:t>‹#›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97684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pos="3840">
          <p15:clr>
            <a:srgbClr val="FBAE40"/>
          </p15:clr>
        </p15:guide>
        <p15:guide id="4" pos="7469">
          <p15:clr>
            <a:srgbClr val="FBAE40"/>
          </p15:clr>
        </p15:guide>
        <p15:guide id="5" pos="21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9080" y="6579486"/>
            <a:ext cx="502920" cy="2194560"/>
          </a:xfrm>
        </p:spPr>
        <p:txBody>
          <a:bodyPr>
            <a:spAutoFit/>
          </a:bodyPr>
          <a:lstStyle>
            <a:lvl1pPr algn="ctr">
              <a:defRPr>
                <a:latin typeface="+mn-lt"/>
              </a:defRPr>
            </a:lvl1pPr>
          </a:lstStyle>
          <a:p>
            <a:fld id="{8074EB83-B62A-7F4D-B3BA-E46239629B2B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321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FC5BA-1561-714A-8039-6757CC425D68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D4F9C-3DFC-ED4E-888C-5AA71711E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26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3B74-3696-4F57-978D-6492A7FBC912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E99B-E611-4E4C-9582-E58313F323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125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Light Photo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006C9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387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White+Seal">
    <p:bg>
      <p:bgPr>
        <a:solidFill>
          <a:srgbClr val="549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23442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White+Seal">
    <p:bg>
      <p:bgPr>
        <a:solidFill>
          <a:srgbClr val="003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271710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-Light Photo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a light picture to placeholder or click icon to add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006C9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52895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">
    <p:bg>
      <p:bgPr>
        <a:solidFill>
          <a:srgbClr val="549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3059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741877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8369" y="2660"/>
            <a:ext cx="4109611" cy="741877"/>
          </a:xfrm>
          <a:prstGeom prst="rect">
            <a:avLst/>
          </a:prstGeom>
          <a:effectLst/>
        </p:spPr>
      </p:pic>
      <p:sp>
        <p:nvSpPr>
          <p:cNvPr id="9" name="Rectangle 8"/>
          <p:cNvSpPr/>
          <p:nvPr userDrawn="1"/>
        </p:nvSpPr>
        <p:spPr>
          <a:xfrm>
            <a:off x="428495" y="94379"/>
            <a:ext cx="3571555" cy="37965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865" b="1" i="0" u="none" strike="noStrike" dirty="0">
                <a:solidFill>
                  <a:schemeClr val="bg1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SIXTH ASSESSMENT REPORT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940845" y="-4233"/>
            <a:ext cx="2248908" cy="744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 flipH="1">
            <a:off x="9646996" y="0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58680" y="436670"/>
            <a:ext cx="4035837" cy="4514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35" b="0">
                <a:solidFill>
                  <a:schemeClr val="bg1"/>
                </a:solidFill>
                <a:latin typeface="Arial Narrow" panose="020B0606020202030204"/>
                <a:cs typeface="Arial Narrow" panose="020B0606020202030204"/>
              </a:defRPr>
            </a:lvl1pPr>
            <a:lvl2pPr marL="506095" indent="0">
              <a:buFontTx/>
              <a:buNone/>
              <a:defRPr sz="1865" b="1">
                <a:solidFill>
                  <a:schemeClr val="bg1"/>
                </a:solidFill>
              </a:defRPr>
            </a:lvl2pPr>
            <a:lvl3pPr marL="1012190" indent="0">
              <a:buFontTx/>
              <a:buNone/>
              <a:defRPr sz="1865" b="1">
                <a:solidFill>
                  <a:schemeClr val="bg1"/>
                </a:solidFill>
              </a:defRPr>
            </a:lvl3pPr>
            <a:lvl4pPr marL="1518285" indent="0">
              <a:buFontTx/>
              <a:buNone/>
              <a:defRPr sz="1865" b="1">
                <a:solidFill>
                  <a:schemeClr val="bg1"/>
                </a:solidFill>
              </a:defRPr>
            </a:lvl4pPr>
            <a:lvl5pPr marL="2023745" indent="0">
              <a:buFontTx/>
              <a:buNone/>
              <a:defRPr sz="186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Working Group II – Impacts, Adaptation and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818492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bg>
      <p:bgPr>
        <a:solidFill>
          <a:srgbClr val="003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0081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2256" y="1"/>
            <a:ext cx="12192000" cy="745588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943093" y="0"/>
            <a:ext cx="2248908" cy="747672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 flipH="1">
            <a:off x="9646996" y="0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8369" y="2660"/>
            <a:ext cx="4109611" cy="741877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>
            <a:off x="428495" y="94379"/>
            <a:ext cx="3571555" cy="37965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865" b="1" i="0" u="none" strike="noStrike" dirty="0">
                <a:solidFill>
                  <a:schemeClr val="bg1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SIXTH ASSESSMENT REPORT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38407" y="405157"/>
            <a:ext cx="3610155" cy="297454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335" b="0" i="0" u="none" strike="noStrike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 Narrow" panose="020B0606020202030204" pitchFamily="34" charset="0"/>
              </a:rPr>
              <a:t>Working Group II – Impacts, Adaptation and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811551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Light Photo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006C92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226614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White+Seal">
    <p:bg>
      <p:bgPr>
        <a:solidFill>
          <a:srgbClr val="549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28824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White+Seal">
    <p:bg>
      <p:bgPr>
        <a:solidFill>
          <a:srgbClr val="003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46894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-Light Photo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a light picture to placeholder or click icon to add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006C92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4015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">
    <p:bg>
      <p:bgPr>
        <a:solidFill>
          <a:srgbClr val="549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3059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9AAB6-FBAF-3540-9724-054DAD4CCC08}"/>
              </a:ext>
            </a:extLst>
          </p:cNvPr>
          <p:cNvSpPr/>
          <p:nvPr userDrawn="1"/>
        </p:nvSpPr>
        <p:spPr>
          <a:xfrm>
            <a:off x="0" y="0"/>
            <a:ext cx="12192000" cy="741877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BFFAA-8B81-CB48-A6AD-04B7E54C4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8369" y="2660"/>
            <a:ext cx="4109611" cy="741877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50A2BB-0E07-B340-9E24-7141C7392972}"/>
              </a:ext>
            </a:extLst>
          </p:cNvPr>
          <p:cNvSpPr/>
          <p:nvPr userDrawn="1"/>
        </p:nvSpPr>
        <p:spPr>
          <a:xfrm>
            <a:off x="428495" y="94379"/>
            <a:ext cx="3571555" cy="37965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867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SIXTH ASSESSMENT REPORT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E054CDF-DD39-234D-A36E-A70C19D31A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40845" y="-4233"/>
            <a:ext cx="2248908" cy="744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C223F304-EF9D-0744-AC34-F78BC406CF9A}"/>
              </a:ext>
            </a:extLst>
          </p:cNvPr>
          <p:cNvSpPr/>
          <p:nvPr userDrawn="1"/>
        </p:nvSpPr>
        <p:spPr>
          <a:xfrm flipH="1">
            <a:off x="9646996" y="0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3AAB6CD-F1D6-D142-BC77-F207E2A73C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8680" y="436669"/>
            <a:ext cx="4035837" cy="4514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505993" indent="0">
              <a:buFontTx/>
              <a:buNone/>
              <a:defRPr sz="1867" b="1">
                <a:solidFill>
                  <a:schemeClr val="bg1"/>
                </a:solidFill>
              </a:defRPr>
            </a:lvl2pPr>
            <a:lvl3pPr marL="1011987" indent="0">
              <a:buFontTx/>
              <a:buNone/>
              <a:defRPr sz="1867" b="1">
                <a:solidFill>
                  <a:schemeClr val="bg1"/>
                </a:solidFill>
              </a:defRPr>
            </a:lvl3pPr>
            <a:lvl4pPr marL="1517980" indent="0">
              <a:buFontTx/>
              <a:buNone/>
              <a:defRPr sz="1867" b="1">
                <a:solidFill>
                  <a:schemeClr val="bg1"/>
                </a:solidFill>
              </a:defRPr>
            </a:lvl4pPr>
            <a:lvl5pPr marL="2023973" indent="0">
              <a:buFontTx/>
              <a:buNone/>
              <a:defRPr sz="1867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Working Group II – Impacts, Adaptation and Vulnerability</a:t>
            </a:r>
          </a:p>
        </p:txBody>
      </p:sp>
    </p:spTree>
    <p:extLst>
      <p:ext uri="{BB962C8B-B14F-4D97-AF65-F5344CB8AC3E}">
        <p14:creationId xmlns:p14="http://schemas.microsoft.com/office/powerpoint/2010/main" val="391726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  <a:prstGeom prst="rect">
            <a:avLst/>
          </a:prstGeom>
        </p:spPr>
        <p:txBody>
          <a:bodyPr anchor="b"/>
          <a:lstStyle>
            <a:lvl1pPr algn="ctr">
              <a:defRPr sz="50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5152" y="3586227"/>
            <a:ext cx="10515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bg>
      <p:bgPr>
        <a:solidFill>
          <a:srgbClr val="003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0081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7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19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12601-0331-9C49-98F2-04A017088851}"/>
              </a:ext>
            </a:extLst>
          </p:cNvPr>
          <p:cNvSpPr/>
          <p:nvPr userDrawn="1"/>
        </p:nvSpPr>
        <p:spPr>
          <a:xfrm>
            <a:off x="-12256" y="1"/>
            <a:ext cx="12192000" cy="745588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AF45F0A-1B4E-2843-B4CE-5C6A08070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43093" y="0"/>
            <a:ext cx="2248908" cy="74767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1EFA729-5C91-9D45-8B02-B8AECCFD049B}"/>
              </a:ext>
            </a:extLst>
          </p:cNvPr>
          <p:cNvSpPr/>
          <p:nvPr userDrawn="1"/>
        </p:nvSpPr>
        <p:spPr>
          <a:xfrm flipH="1">
            <a:off x="9646996" y="0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1F90A-3B45-EB4F-BE29-494C1A5420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8369" y="2660"/>
            <a:ext cx="4109611" cy="741877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3E3972-F266-D04C-BB07-F4E0DE66D096}"/>
              </a:ext>
            </a:extLst>
          </p:cNvPr>
          <p:cNvSpPr/>
          <p:nvPr userDrawn="1"/>
        </p:nvSpPr>
        <p:spPr>
          <a:xfrm>
            <a:off x="428495" y="94379"/>
            <a:ext cx="3571555" cy="37965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867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SIXTH ASSESSMENT REPORT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FF0D8E-A454-394F-B961-1AE5FE07AC57}"/>
              </a:ext>
            </a:extLst>
          </p:cNvPr>
          <p:cNvSpPr/>
          <p:nvPr userDrawn="1"/>
        </p:nvSpPr>
        <p:spPr>
          <a:xfrm>
            <a:off x="438407" y="405157"/>
            <a:ext cx="3610155" cy="297454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333" b="0" i="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Working Group II – Impacts, Adaptation and Vulnerability</a:t>
            </a:r>
          </a:p>
        </p:txBody>
      </p:sp>
    </p:spTree>
    <p:extLst>
      <p:ext uri="{BB962C8B-B14F-4D97-AF65-F5344CB8AC3E}">
        <p14:creationId xmlns:p14="http://schemas.microsoft.com/office/powerpoint/2010/main" val="96350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11/18/24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019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1129"/>
            <a:ext cx="10515600" cy="4985837"/>
          </a:xfrm>
        </p:spPr>
        <p:txBody>
          <a:bodyPr/>
          <a:lstStyle>
            <a:lvl1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FC5BA-1561-714A-8039-6757CC425D68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48131" y="6492877"/>
            <a:ext cx="585695" cy="365125"/>
          </a:xfrm>
          <a:prstGeom prst="rect">
            <a:avLst/>
          </a:prstGeom>
        </p:spPr>
        <p:txBody>
          <a:bodyPr/>
          <a:lstStyle/>
          <a:p>
            <a:fld id="{A33D4F9C-3DFC-ED4E-888C-5AA71711EC6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F4E20BC6-EAB0-AE49-B28B-197AF69184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" y="-27384"/>
            <a:ext cx="12192004" cy="7920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zh-CN" sz="33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2F0EA89-D663-CB40-91A6-C1808C23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3"/>
            <a:ext cx="1219199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27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7576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2153"/>
            <a:ext cx="10363200" cy="557213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kumimoji="0" lang="en-US" sz="3000" b="1" i="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9431" y="6608617"/>
            <a:ext cx="568157" cy="249385"/>
          </a:xfrm>
        </p:spPr>
        <p:txBody>
          <a:bodyPr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A03861-5E9A-4543-86D7-BB6953BB049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461615" y="778490"/>
            <a:ext cx="11268772" cy="45719"/>
            <a:chOff x="346211" y="908720"/>
            <a:chExt cx="8451579" cy="45719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46211" y="908720"/>
              <a:ext cx="8451579" cy="0"/>
            </a:xfrm>
            <a:prstGeom prst="line">
              <a:avLst/>
            </a:prstGeom>
            <a:ln w="19050">
              <a:solidFill>
                <a:srgbClr val="0B52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梯形 10"/>
            <p:cNvSpPr/>
            <p:nvPr/>
          </p:nvSpPr>
          <p:spPr>
            <a:xfrm flipV="1">
              <a:off x="3575230" y="908720"/>
              <a:ext cx="1993541" cy="45719"/>
            </a:xfrm>
            <a:prstGeom prst="trapezoid">
              <a:avLst>
                <a:gd name="adj" fmla="val 56746"/>
              </a:avLst>
            </a:prstGeom>
            <a:solidFill>
              <a:srgbClr val="0B5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558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35"/>
          <a:stretch/>
        </p:blipFill>
        <p:spPr bwMode="auto">
          <a:xfrm>
            <a:off x="0" y="0"/>
            <a:ext cx="12192000" cy="75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连接符 7"/>
          <p:cNvCxnSpPr/>
          <p:nvPr userDrawn="1"/>
        </p:nvCxnSpPr>
        <p:spPr>
          <a:xfrm>
            <a:off x="516048" y="761056"/>
            <a:ext cx="11675952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0" name="平行四边形 9"/>
          <p:cNvSpPr/>
          <p:nvPr userDrawn="1"/>
        </p:nvSpPr>
        <p:spPr>
          <a:xfrm>
            <a:off x="198485" y="738198"/>
            <a:ext cx="4140000" cy="45719"/>
          </a:xfrm>
          <a:prstGeom prst="parallelogram">
            <a:avLst>
              <a:gd name="adj" fmla="val 110637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任意多边形 37">
            <a:extLst>
              <a:ext uri="{FF2B5EF4-FFF2-40B4-BE49-F238E27FC236}">
                <a16:creationId xmlns:a16="http://schemas.microsoft.com/office/drawing/2014/main" id="{0B57DCD3-3F8B-4997-9167-0DCF722758A2}"/>
              </a:ext>
            </a:extLst>
          </p:cNvPr>
          <p:cNvSpPr/>
          <p:nvPr userDrawn="1"/>
        </p:nvSpPr>
        <p:spPr>
          <a:xfrm>
            <a:off x="0" y="6789421"/>
            <a:ext cx="12192000" cy="68580"/>
          </a:xfrm>
          <a:custGeom>
            <a:avLst/>
            <a:gdLst>
              <a:gd name="connsiteX0" fmla="*/ 6059137 w 12192000"/>
              <a:gd name="connsiteY0" fmla="*/ 0 h 190500"/>
              <a:gd name="connsiteX1" fmla="*/ 11968498 w 12192000"/>
              <a:gd name="connsiteY1" fmla="*/ 145581 h 190500"/>
              <a:gd name="connsiteX2" fmla="*/ 12192000 w 12192000"/>
              <a:gd name="connsiteY2" fmla="*/ 161194 h 190500"/>
              <a:gd name="connsiteX3" fmla="*/ 12192000 w 12192000"/>
              <a:gd name="connsiteY3" fmla="*/ 190500 h 190500"/>
              <a:gd name="connsiteX4" fmla="*/ 0 w 12192000"/>
              <a:gd name="connsiteY4" fmla="*/ 190500 h 190500"/>
              <a:gd name="connsiteX5" fmla="*/ 0 w 12192000"/>
              <a:gd name="connsiteY5" fmla="*/ 156044 h 190500"/>
              <a:gd name="connsiteX6" fmla="*/ 149774 w 12192000"/>
              <a:gd name="connsiteY6" fmla="*/ 145581 h 190500"/>
              <a:gd name="connsiteX7" fmla="*/ 6059137 w 12192000"/>
              <a:gd name="connsiteY7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90500">
                <a:moveTo>
                  <a:pt x="6059137" y="0"/>
                </a:moveTo>
                <a:cubicBezTo>
                  <a:pt x="8438203" y="0"/>
                  <a:pt x="10563890" y="56671"/>
                  <a:pt x="11968498" y="145581"/>
                </a:cubicBezTo>
                <a:lnTo>
                  <a:pt x="12192000" y="161194"/>
                </a:lnTo>
                <a:lnTo>
                  <a:pt x="12192000" y="190500"/>
                </a:lnTo>
                <a:lnTo>
                  <a:pt x="0" y="190500"/>
                </a:lnTo>
                <a:lnTo>
                  <a:pt x="0" y="156044"/>
                </a:lnTo>
                <a:lnTo>
                  <a:pt x="149774" y="145581"/>
                </a:lnTo>
                <a:cubicBezTo>
                  <a:pt x="1554382" y="56671"/>
                  <a:pt x="3680070" y="0"/>
                  <a:pt x="60591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微软雅黑" panose="020B0503020204020204" pitchFamily="34" charset="-122"/>
              <a:cs typeface="+mn-cs"/>
              <a:sym typeface="华文细黑" panose="02010600040101010101" pitchFamily="2" charset="-122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07333" y="37639"/>
            <a:ext cx="9144000" cy="677863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8" name="矩形 17"/>
          <p:cNvSpPr/>
          <p:nvPr userDrawn="1"/>
        </p:nvSpPr>
        <p:spPr>
          <a:xfrm>
            <a:off x="0" y="247651"/>
            <a:ext cx="12192000" cy="51260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9080" y="6463315"/>
            <a:ext cx="502920" cy="2194560"/>
          </a:xfrm>
        </p:spPr>
        <p:txBody>
          <a:bodyPr>
            <a:spAutoFit/>
          </a:bodyPr>
          <a:lstStyle>
            <a:lvl1pPr algn="ctr">
              <a:defRPr>
                <a:latin typeface="+mn-lt"/>
              </a:defRPr>
            </a:lvl1pPr>
          </a:lstStyle>
          <a:p>
            <a:pPr defTabSz="457223">
              <a:defRPr/>
            </a:pPr>
            <a:fld id="{8074EB83-B62A-7F4D-B3BA-E46239629B2B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  <a:ea typeface="微软雅黑"/>
              </a:rPr>
              <a:pPr defTabSz="457223">
                <a:defRPr/>
              </a:pPr>
              <a:t>‹#›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48902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pos="3840">
          <p15:clr>
            <a:srgbClr val="FBAE40"/>
          </p15:clr>
        </p15:guide>
        <p15:guide id="4" pos="7469">
          <p15:clr>
            <a:srgbClr val="FBAE40"/>
          </p15:clr>
        </p15:guide>
        <p15:guide id="5" pos="21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9080" y="6579486"/>
            <a:ext cx="502920" cy="2194560"/>
          </a:xfrm>
        </p:spPr>
        <p:txBody>
          <a:bodyPr>
            <a:spAutoFit/>
          </a:bodyPr>
          <a:lstStyle>
            <a:lvl1pPr algn="ctr">
              <a:defRPr>
                <a:latin typeface="+mn-lt"/>
              </a:defRPr>
            </a:lvl1pPr>
          </a:lstStyle>
          <a:p>
            <a:fld id="{8074EB83-B62A-7F4D-B3BA-E46239629B2B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8970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FC5BA-1561-714A-8039-6757CC425D68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D4F9C-3DFC-ED4E-888C-5AA71711E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02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3B74-3696-4F57-978D-6492A7FBC912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E99B-E611-4E4C-9582-E58313F323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31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344" y="820611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1764792"/>
            <a:ext cx="10515600" cy="3493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text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93179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737360"/>
            <a:ext cx="10515600" cy="4242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6" name="Picture 15" descr="A black background with a black squar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>
            <a:fillRect/>
          </a:stretch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>
            <a:fillRect/>
          </a:stretch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>
            <a:fillRect/>
          </a:stretch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>
            <a:fillRect/>
          </a:stretch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0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5765163"/>
            <a:ext cx="1051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5" name="Picture 14" descr="A black background with a black squar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>
            <a:fillRect/>
          </a:stretch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>
            <a:fillRect/>
          </a:stretch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>
            <a:fillRect/>
          </a:stretch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>
            <a:fillRect/>
          </a:stretch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 descr="A black background with a black squar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>
            <a:fillRect/>
          </a:stretch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>
            <a:fillRect/>
          </a:stretch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>
            <a:fillRect/>
          </a:stretch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>
            <a:fillRect/>
          </a:stretch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7720" y="7417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9B02A-078B-6C4E-8C38-1CB97BB16E0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white surface with a black border&#10;&#10;Description automatically generated with medium confidence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blue and green wavy lines and dots&#10;&#10;Description automatically generated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47650" y="139303"/>
            <a:ext cx="11696699" cy="65793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F1BB1-D94E-8F4F-A208-01F9BBE4F8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01BC4-8D47-6743-B54D-F272F77619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0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723" r:id="rId14"/>
    <p:sldLayoutId id="21474837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623" y="274639"/>
            <a:ext cx="10972800" cy="1143000"/>
          </a:xfrm>
          <a:prstGeom prst="rect">
            <a:avLst/>
          </a:prstGeom>
        </p:spPr>
        <p:txBody>
          <a:bodyPr vert="horz" lIns="91430" tIns="0" rIns="9143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623" y="1600207"/>
            <a:ext cx="10972800" cy="49235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12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algn="l" defTabSz="342856" rtl="0" eaLnBrk="1" latinLnBrk="0" hangingPunct="1">
        <a:spcBef>
          <a:spcPct val="0"/>
        </a:spcBef>
        <a:buNone/>
        <a:defRPr sz="2475" kern="1200" baseline="0">
          <a:solidFill>
            <a:srgbClr val="0034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41" indent="-257141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139" indent="-214285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139" indent="-171429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99993" indent="-171429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848" indent="-171429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704" indent="-171429" algn="l" defTabSz="3428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8" indent="-171429" algn="l" defTabSz="3428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14" indent="-171429" algn="l" defTabSz="3428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8" indent="-171429" algn="l" defTabSz="3428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56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13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6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1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5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0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5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0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623" y="274639"/>
            <a:ext cx="10972800" cy="1143000"/>
          </a:xfrm>
          <a:prstGeom prst="rect">
            <a:avLst/>
          </a:prstGeom>
        </p:spPr>
        <p:txBody>
          <a:bodyPr vert="horz" lIns="91430" tIns="0" rIns="9143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623" y="1600207"/>
            <a:ext cx="10972800" cy="49235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09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475" kern="1200" baseline="0">
          <a:solidFill>
            <a:srgbClr val="003466"/>
          </a:solidFill>
          <a:latin typeface="Arial" panose="020B0604020202090204" pitchFamily="34" charset="0"/>
          <a:ea typeface="+mj-ea"/>
          <a:cs typeface="Arial" panose="020B060402020209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007DBA"/>
        </a:buClr>
        <a:buFont typeface="Arial" panose="020B0604020202090204"/>
        <a:buChar char="•"/>
        <a:defRPr sz="1865" kern="1200" baseline="0">
          <a:solidFill>
            <a:srgbClr val="007DBA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1pPr>
      <a:lvl2pPr marL="556895" indent="-213995" algn="l" defTabSz="342900" rtl="0" eaLnBrk="1" latinLnBrk="0" hangingPunct="1">
        <a:spcBef>
          <a:spcPct val="20000"/>
        </a:spcBef>
        <a:buClr>
          <a:srgbClr val="007DBA"/>
        </a:buClr>
        <a:buFont typeface="Arial" panose="020B0604020202090204"/>
        <a:buChar char="•"/>
        <a:defRPr sz="1865" kern="1200" baseline="0">
          <a:solidFill>
            <a:srgbClr val="007DBA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007DBA"/>
        </a:buClr>
        <a:buFont typeface="Arial" panose="020B0604020202090204"/>
        <a:buChar char="•"/>
        <a:defRPr sz="1865" kern="1200" baseline="0">
          <a:solidFill>
            <a:srgbClr val="007DBA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007DBA"/>
        </a:buClr>
        <a:buFont typeface="Arial" panose="020B0604020202090204"/>
        <a:buChar char="•"/>
        <a:defRPr sz="1865" kern="1200" baseline="0">
          <a:solidFill>
            <a:srgbClr val="007DBA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007DBA"/>
        </a:buClr>
        <a:buFont typeface="Arial" panose="020B0604020202090204"/>
        <a:buChar char="•"/>
        <a:defRPr sz="1865" kern="1200" baseline="0">
          <a:solidFill>
            <a:srgbClr val="007DBA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 panose="020B060402020209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 panose="020B060402020209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342900" rtl="0" eaLnBrk="1" latinLnBrk="0" hangingPunct="1">
        <a:spcBef>
          <a:spcPct val="20000"/>
        </a:spcBef>
        <a:buFont typeface="Arial" panose="020B060402020209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342900" rtl="0" eaLnBrk="1" latinLnBrk="0" hangingPunct="1">
        <a:spcBef>
          <a:spcPct val="20000"/>
        </a:spcBef>
        <a:buFont typeface="Arial" panose="020B0604020202090204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623" y="274639"/>
            <a:ext cx="10972800" cy="1143000"/>
          </a:xfrm>
          <a:prstGeom prst="rect">
            <a:avLst/>
          </a:prstGeom>
        </p:spPr>
        <p:txBody>
          <a:bodyPr vert="horz" lIns="91430" tIns="0" rIns="9143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623" y="1600207"/>
            <a:ext cx="10972800" cy="49235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8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hdr="0" ftr="0" dt="0"/>
  <p:txStyles>
    <p:titleStyle>
      <a:lvl1pPr algn="l" defTabSz="342856" rtl="0" eaLnBrk="1" latinLnBrk="0" hangingPunct="1">
        <a:spcBef>
          <a:spcPct val="0"/>
        </a:spcBef>
        <a:buNone/>
        <a:defRPr sz="2475" kern="1200" baseline="0">
          <a:solidFill>
            <a:srgbClr val="0034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41" indent="-257141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139" indent="-214285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139" indent="-171429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99993" indent="-171429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848" indent="-171429" algn="l" defTabSz="342856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867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704" indent="-171429" algn="l" defTabSz="3428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8" indent="-171429" algn="l" defTabSz="3428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14" indent="-171429" algn="l" defTabSz="3428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8" indent="-171429" algn="l" defTabSz="3428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56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13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6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1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5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0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5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0" algn="l" defTabSz="34285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2.xml"/><Relationship Id="rId7" Type="http://schemas.openxmlformats.org/officeDocument/2006/relationships/image" Target="../media/image5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54.jpeg"/><Relationship Id="rId4" Type="http://schemas.openxmlformats.org/officeDocument/2006/relationships/tags" Target="../tags/tag33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6.xml"/><Relationship Id="rId7" Type="http://schemas.openxmlformats.org/officeDocument/2006/relationships/image" Target="../media/image2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55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6.xml"/><Relationship Id="rId9" Type="http://schemas.openxmlformats.org/officeDocument/2006/relationships/hyperlink" Target="https://www.google.com/url?sa=i&amp;url=https%3A%2F%2Fwww.youtube.com%2Fwatch%3Fv%3DRhxS1sF8hBk&amp;psig=AOvVaw1MbWL3LC0ocjvJulBsxVCZ&amp;ust=1732164863671000&amp;source=images&amp;cd=vfe&amp;opi=89978449&amp;ved=0CBUQjhxqFwoTCOiapcaP6okDFQAAAAAdAAAAABA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57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58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6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6.xml"/><Relationship Id="rId7" Type="http://schemas.openxmlformats.org/officeDocument/2006/relationships/diagramQuickStyle" Target="../diagrams/quickStyle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Junguo.liu@gmail.com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5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jpeg"/><Relationship Id="rId10" Type="http://schemas.openxmlformats.org/officeDocument/2006/relationships/image" Target="../media/image28.png"/><Relationship Id="rId4" Type="http://schemas.openxmlformats.org/officeDocument/2006/relationships/tags" Target="../tags/tag6.xml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9.xml"/><Relationship Id="rId7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18.xml"/><Relationship Id="rId7" Type="http://schemas.openxmlformats.org/officeDocument/2006/relationships/diagramData" Target="../diagrams/data1.xml"/><Relationship Id="rId12" Type="http://schemas.openxmlformats.org/officeDocument/2006/relationships/image" Target="../media/image3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11" Type="http://schemas.microsoft.com/office/2007/relationships/diagramDrawing" Target="../diagrams/drawing1.xml"/><Relationship Id="rId5" Type="http://schemas.openxmlformats.org/officeDocument/2006/relationships/image" Target="../media/image37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3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37.png"/><Relationship Id="rId2" Type="http://schemas.openxmlformats.org/officeDocument/2006/relationships/tags" Target="../tags/tag13.xml"/><Relationship Id="rId16" Type="http://schemas.openxmlformats.org/officeDocument/2006/relationships/image" Target="../media/image43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40.emf"/><Relationship Id="rId5" Type="http://schemas.openxmlformats.org/officeDocument/2006/relationships/tags" Target="../tags/tag16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3.xml"/><Relationship Id="rId7" Type="http://schemas.openxmlformats.org/officeDocument/2006/relationships/image" Target="../media/image4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hyperlink" Target="https://sdgs.un.org/goals/goal6" TargetMode="External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9.xml"/><Relationship Id="rId7" Type="http://schemas.openxmlformats.org/officeDocument/2006/relationships/hyperlink" Target="https://www.unwater.org/water-facts/quality-and-wastewater/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1348758"/>
            <a:ext cx="11240429" cy="71386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CN" sz="4800" dirty="0">
                <a:solidFill>
                  <a:srgbClr val="FFFF00"/>
                </a:solidFill>
              </a:rPr>
              <a:t>Earth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Water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Futures:</a:t>
            </a:r>
            <a:br>
              <a:rPr lang="es-419" altLang="zh-CN" dirty="0"/>
            </a:br>
            <a:r>
              <a:rPr lang="en-US" altLang="zh-CN" sz="3600" dirty="0">
                <a:latin typeface="+mn-lt"/>
              </a:rPr>
              <a:t>A Big Science Initiative to Advance Next-Generation Water Solutions for Future Generations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92632"/>
            <a:ext cx="10515600" cy="808583"/>
          </a:xfrm>
        </p:spPr>
        <p:txBody>
          <a:bodyPr/>
          <a:lstStyle/>
          <a:p>
            <a:pPr algn="ctr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zh-CN" sz="2800" b="1" dirty="0" err="1">
                <a:ea typeface="SimHei" panose="02010609060101010101" pitchFamily="49" charset="-122"/>
                <a:cs typeface="Arial" panose="020B0604020202090204" pitchFamily="34" charset="0"/>
              </a:rPr>
              <a:t>Junguo</a:t>
            </a:r>
            <a:r>
              <a:rPr lang="en-US" altLang="zh-CN" sz="2800" b="1" dirty="0">
                <a:ea typeface="SimHei" panose="02010609060101010101" pitchFamily="49" charset="-122"/>
                <a:cs typeface="Arial" panose="020B0604020202090204" pitchFamily="34" charset="0"/>
              </a:rPr>
              <a:t> Liu</a:t>
            </a:r>
            <a:endParaRPr lang="en-US" altLang="zh-CN" sz="2800" dirty="0">
              <a:ea typeface="SimHei" panose="02010609060101010101" pitchFamily="49" charset="-122"/>
              <a:cs typeface="Arial" panose="020B0604020202090204" pitchFamily="34" charset="0"/>
            </a:endParaRPr>
          </a:p>
          <a:p>
            <a:pPr algn="ctr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>
                <a:ea typeface="SimHei" panose="02010609060101010101" pitchFamily="49" charset="-122"/>
                <a:cs typeface="Arial" panose="020B0604020202090204" pitchFamily="34" charset="0"/>
              </a:rPr>
              <a:t>President</a:t>
            </a:r>
            <a:r>
              <a:rPr lang="zh-CN" altLang="en-US" sz="2400" dirty="0"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  <a:cs typeface="Arial" panose="020B0604020202090204" pitchFamily="34" charset="0"/>
              </a:rPr>
              <a:t>and</a:t>
            </a:r>
            <a:r>
              <a:rPr lang="zh-CN" altLang="en-US" sz="2400" dirty="0"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  <a:cs typeface="Arial" panose="020B0604020202090204" pitchFamily="34" charset="0"/>
              </a:rPr>
              <a:t>Professor</a:t>
            </a:r>
          </a:p>
          <a:p>
            <a:pPr algn="ctr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>
                <a:ea typeface="SimHei" panose="02010609060101010101" pitchFamily="49" charset="-122"/>
              </a:rPr>
              <a:t>North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China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University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of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Water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Resources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and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Electric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Power</a:t>
            </a:r>
          </a:p>
          <a:p>
            <a:pPr algn="ctr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>
                <a:ea typeface="SimHei" panose="02010609060101010101" pitchFamily="49" charset="-122"/>
              </a:rPr>
              <a:t>Zhengzhou,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Henan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Province,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r>
              <a:rPr lang="en-US" altLang="zh-CN" sz="2400" dirty="0">
                <a:ea typeface="SimHei" panose="02010609060101010101" pitchFamily="49" charset="-122"/>
              </a:rPr>
              <a:t>China</a:t>
            </a:r>
            <a:r>
              <a:rPr lang="zh-CN" altLang="en-US" sz="2400" dirty="0">
                <a:ea typeface="SimHei" panose="02010609060101010101" pitchFamily="49" charset="-122"/>
              </a:rPr>
              <a:t> </a:t>
            </a:r>
            <a:endParaRPr lang="en-US" altLang="zh-CN" sz="2400" dirty="0">
              <a:ea typeface="SimHei" panose="02010609060101010101" pitchFamily="49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alibri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age4.png">
            <a:extLst>
              <a:ext uri="{FF2B5EF4-FFF2-40B4-BE49-F238E27FC236}">
                <a16:creationId xmlns:a16="http://schemas.microsoft.com/office/drawing/2014/main" id="{A2221572-F2F6-13AD-08CC-43A7346FB6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148" y="5850007"/>
            <a:ext cx="2865120" cy="569595"/>
          </a:xfrm>
          <a:prstGeom prst="rect">
            <a:avLst/>
          </a:prstGeom>
          <a:solidFill>
            <a:schemeClr val="bg1"/>
          </a:solidFill>
          <a:ln w="12700">
            <a:miter lim="400000"/>
            <a:headEnd/>
            <a:tailEnd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F9EB146-24AD-37C0-7A42-DA073F64B91F}"/>
              </a:ext>
            </a:extLst>
          </p:cNvPr>
          <p:cNvSpPr txBox="1"/>
          <p:nvPr/>
        </p:nvSpPr>
        <p:spPr>
          <a:xfrm>
            <a:off x="1436918" y="155739"/>
            <a:ext cx="902643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Ministerial roundtable III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Taking Forward the Results of the Summit of the Future</a:t>
            </a:r>
            <a:endParaRPr kumimoji="0" lang="es-419" altLang="zh-CN" sz="1800" b="0" i="1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5">
            <a:extLst>
              <a:ext uri="{FF2B5EF4-FFF2-40B4-BE49-F238E27FC236}">
                <a16:creationId xmlns:a16="http://schemas.microsoft.com/office/drawing/2014/main" id="{32157AEC-77AA-486D-EBD7-CEBE8878C246}"/>
              </a:ext>
            </a:extLst>
          </p:cNvPr>
          <p:cNvGrpSpPr/>
          <p:nvPr/>
        </p:nvGrpSpPr>
        <p:grpSpPr>
          <a:xfrm>
            <a:off x="244560" y="3065573"/>
            <a:ext cx="5970262" cy="1837794"/>
            <a:chOff x="1453919" y="1496949"/>
            <a:chExt cx="8475684" cy="2806039"/>
          </a:xfrm>
        </p:grpSpPr>
        <p:pic>
          <p:nvPicPr>
            <p:cNvPr id="15" name="Picture 6" descr="A map of the earth&#10;&#10;Description automatically generated">
              <a:extLst>
                <a:ext uri="{FF2B5EF4-FFF2-40B4-BE49-F238E27FC236}">
                  <a16:creationId xmlns:a16="http://schemas.microsoft.com/office/drawing/2014/main" id="{BA801EBF-2914-7FF3-3DFC-6643A21FE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3919" y="1496949"/>
              <a:ext cx="8475684" cy="2466496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308344DF-B405-0CE8-1730-1E107177DBA3}"/>
                </a:ext>
              </a:extLst>
            </p:cNvPr>
            <p:cNvSpPr txBox="1"/>
            <p:nvPr/>
          </p:nvSpPr>
          <p:spPr>
            <a:xfrm>
              <a:off x="3772499" y="3835253"/>
              <a:ext cx="2360525" cy="422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67801">
                <a:defRPr/>
              </a:pPr>
              <a:r>
                <a:rPr lang="en-GB" sz="1422" dirty="0">
                  <a:solidFill>
                    <a:srgbClr val="335B7C"/>
                  </a:solidFill>
                  <a:latin typeface="Calibri" panose="020F0502020204030204" pitchFamily="34" charset="0"/>
                  <a:ea typeface="微软雅黑"/>
                </a:rPr>
                <a:t>HIST&amp;HWLU</a:t>
              </a:r>
              <a:r>
                <a:rPr lang="zh-CN" altLang="en-US" sz="1422" dirty="0">
                  <a:solidFill>
                    <a:srgbClr val="335B7C"/>
                  </a:solidFill>
                  <a:latin typeface="Calibri" panose="020F0502020204030204" pitchFamily="34" charset="0"/>
                  <a:ea typeface="微软雅黑"/>
                </a:rPr>
                <a:t> </a:t>
              </a:r>
              <a:endParaRPr lang="en-GB" altLang="zh-CN" sz="1422" dirty="0">
                <a:solidFill>
                  <a:srgbClr val="335B7C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3F584E3A-67A6-F236-96C9-651B41072F56}"/>
                </a:ext>
              </a:extLst>
            </p:cNvPr>
            <p:cNvSpPr txBox="1"/>
            <p:nvPr/>
          </p:nvSpPr>
          <p:spPr>
            <a:xfrm>
              <a:off x="6285070" y="3835253"/>
              <a:ext cx="2360525" cy="422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67801">
                <a:defRPr/>
              </a:pPr>
              <a:r>
                <a:rPr lang="en-GB" sz="1422" dirty="0" err="1">
                  <a:solidFill>
                    <a:srgbClr val="335B7C"/>
                  </a:solidFill>
                  <a:latin typeface="Calibri" panose="020F0502020204030204" pitchFamily="34" charset="0"/>
                  <a:ea typeface="微软雅黑"/>
                </a:rPr>
                <a:t>Picontrol&amp;HWLU</a:t>
              </a:r>
              <a:endParaRPr lang="en-GB" sz="1422" dirty="0">
                <a:solidFill>
                  <a:srgbClr val="335B7C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EA9A5730-6419-ABDA-FA74-C107CB1AD353}"/>
                </a:ext>
              </a:extLst>
            </p:cNvPr>
            <p:cNvSpPr txBox="1"/>
            <p:nvPr/>
          </p:nvSpPr>
          <p:spPr>
            <a:xfrm>
              <a:off x="1503762" y="3880706"/>
              <a:ext cx="2068299" cy="422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67801">
                <a:defRPr/>
              </a:pPr>
              <a:r>
                <a:rPr lang="en-GB" sz="1422" dirty="0">
                  <a:solidFill>
                    <a:srgbClr val="335B7C"/>
                  </a:solidFill>
                  <a:latin typeface="Calibri" panose="020F0502020204030204" pitchFamily="34" charset="0"/>
                  <a:ea typeface="微软雅黑"/>
                </a:rPr>
                <a:t>GRUN</a:t>
              </a:r>
              <a:r>
                <a:rPr lang="zh-CN" altLang="en-US" sz="1422" dirty="0">
                  <a:solidFill>
                    <a:srgbClr val="335B7C"/>
                  </a:solidFill>
                  <a:latin typeface="Calibri" panose="020F0502020204030204" pitchFamily="34" charset="0"/>
                  <a:ea typeface="微软雅黑"/>
                </a:rPr>
                <a:t> </a:t>
              </a:r>
              <a:endParaRPr lang="en-GB" altLang="zh-CN" sz="1422" dirty="0">
                <a:solidFill>
                  <a:srgbClr val="335B7C"/>
                </a:solidFill>
                <a:latin typeface="Calibri" panose="020F0502020204030204" pitchFamily="34" charset="0"/>
                <a:ea typeface="微软雅黑"/>
              </a:endParaRPr>
            </a:p>
          </p:txBody>
        </p:sp>
      </p:grpSp>
      <p:pic>
        <p:nvPicPr>
          <p:cNvPr id="22" name="Picture 5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1B44DAC6-E95C-2D08-D259-C13152DA8E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1181"/>
          <a:stretch/>
        </p:blipFill>
        <p:spPr>
          <a:xfrm>
            <a:off x="41029" y="806158"/>
            <a:ext cx="6251937" cy="2311667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03861-5E9A-4543-86D7-BB6953BB04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charset="-122"/>
              <a:cs typeface="+mn-cs"/>
            </a:endParaRPr>
          </a:p>
        </p:txBody>
      </p:sp>
      <p:pic>
        <p:nvPicPr>
          <p:cNvPr id="18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210675" y="168910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9" name="矩形 8"/>
          <p:cNvSpPr/>
          <p:nvPr/>
        </p:nvSpPr>
        <p:spPr>
          <a:xfrm>
            <a:off x="6731142" y="4943158"/>
            <a:ext cx="5231543" cy="1508105"/>
          </a:xfrm>
          <a:prstGeom prst="rect">
            <a:avLst/>
          </a:prstGeom>
          <a:ln>
            <a:solidFill>
              <a:srgbClr val="A5A5A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&gt;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old" panose="020B0604020202090204" charset="0"/>
                <a:ea typeface="微软雅黑"/>
                <a:cs typeface="Arial Bold" panose="020B0604020202090204" charset="0"/>
              </a:rPr>
              <a:t>50%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of rivers have experienced significant changes in biodiversity, affecting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&gt;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old" panose="020B0604020202090204" charset="0"/>
                <a:ea typeface="微软雅黑"/>
                <a:cs typeface="Arial Bold" panose="020B0604020202090204" charset="0"/>
              </a:rPr>
              <a:t>40%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of continental area and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&gt;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old" panose="020B0604020202090204" charset="0"/>
                <a:ea typeface="微软雅黑"/>
                <a:cs typeface="Arial Bold" panose="020B0604020202090204" charset="0"/>
              </a:rPr>
              <a:t>37%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of river lengths</a:t>
            </a:r>
          </a:p>
        </p:txBody>
      </p:sp>
      <p:sp>
        <p:nvSpPr>
          <p:cNvPr id="10" name="TextBox 26"/>
          <p:cNvSpPr txBox="1"/>
          <p:nvPr/>
        </p:nvSpPr>
        <p:spPr>
          <a:xfrm>
            <a:off x="6880289" y="6485182"/>
            <a:ext cx="4746058" cy="3977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272049" algn="ctr" defTabSz="967801">
              <a:lnSpc>
                <a:spcPct val="107000"/>
              </a:lnSpc>
              <a:spcAft>
                <a:spcPts val="711"/>
              </a:spcAft>
              <a:defRPr sz="2000" kern="220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defRPr>
            </a:lvl1pPr>
          </a:lstStyle>
          <a:p>
            <a:pPr/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Gu et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al.,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/>
              <a:t>2021 </a:t>
            </a:r>
            <a:r>
              <a:rPr lang="en-US" altLang="zh-CN" b="1" i="1" dirty="0"/>
              <a:t>Science</a:t>
            </a:r>
            <a:r>
              <a:rPr lang="en-US" dirty="0"/>
              <a:t> </a:t>
            </a:r>
            <a:r>
              <a:rPr lang="en-US" altLang="zh-CN" dirty="0"/>
              <a:t>371</a:t>
            </a:r>
            <a:r>
              <a:rPr lang="en-US" dirty="0"/>
              <a:t>: </a:t>
            </a:r>
            <a:r>
              <a:rPr lang="en-US" altLang="zh-CN" dirty="0"/>
              <a:t>83</a:t>
            </a:r>
            <a:r>
              <a:rPr lang="en-US" dirty="0"/>
              <a:t>5-</a:t>
            </a:r>
            <a:r>
              <a:rPr lang="en-US" altLang="zh-CN" dirty="0"/>
              <a:t>838</a:t>
            </a:r>
            <a:endParaRPr lang="en-US" dirty="0"/>
          </a:p>
        </p:txBody>
      </p:sp>
      <p:pic>
        <p:nvPicPr>
          <p:cNvPr id="11" name="Picture 4" descr="Human impacts on global freshwater fish biodiversity | Scienc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13" y="1504555"/>
            <a:ext cx="5359173" cy="299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8338CDC-EEF7-25BE-1CA5-FBE30FB7073E}"/>
              </a:ext>
            </a:extLst>
          </p:cNvPr>
          <p:cNvSpPr/>
          <p:nvPr/>
        </p:nvSpPr>
        <p:spPr>
          <a:xfrm>
            <a:off x="123987" y="4925200"/>
            <a:ext cx="6292966" cy="1508105"/>
          </a:xfrm>
          <a:prstGeom prst="rect">
            <a:avLst/>
          </a:prstGeom>
          <a:ln>
            <a:solidFill>
              <a:srgbClr val="A5A5A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~</a:t>
            </a:r>
            <a:r>
              <a:rPr kumimoji="0" lang="es-419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21% </a:t>
            </a:r>
            <a: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of gauging stations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exhibit significant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changes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in </a:t>
            </a:r>
            <a:r>
              <a:rPr kumimoji="0" lang="es-419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river flow seasonality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.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lang="en-US" altLang="zh-CN" sz="23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W</a:t>
            </a:r>
            <a:r>
              <a:rPr kumimoji="0" lang="es-419" altLang="zh-CN" sz="23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eakening of </a:t>
            </a:r>
            <a:r>
              <a:rPr kumimoji="0" lang="en-US" altLang="zh-CN" sz="23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RFS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lang="es-419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in northern high latitudes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lang="en-US" altLang="zh-CN" sz="2300" dirty="0">
                <a:solidFill>
                  <a:prstClr val="black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is</a:t>
            </a:r>
            <a:r>
              <a:rPr lang="zh-CN" altLang="en-US" sz="2300" dirty="0">
                <a:solidFill>
                  <a:prstClr val="black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lang="es-419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linked to </a:t>
            </a:r>
            <a:r>
              <a:rPr kumimoji="0" lang="es-419" altLang="zh-CN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anthropogenic climate </a:t>
            </a:r>
            <a:r>
              <a:rPr lang="en-US" altLang="zh-CN" sz="2300" dirty="0">
                <a:solidFill>
                  <a:prstClr val="black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change</a:t>
            </a:r>
            <a:endParaRPr kumimoji="0" sz="23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 panose="020B0604020202090204" charset="0"/>
              <a:ea typeface="微软雅黑"/>
              <a:cs typeface="Arial Regular" panose="020B060402020209020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62FDE9D-D067-FE7B-2F0D-F1DD161B39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44559" y="6460470"/>
            <a:ext cx="6511231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2049" algn="ctr" defTabSz="967801">
              <a:lnSpc>
                <a:spcPct val="107000"/>
              </a:lnSpc>
              <a:spcAft>
                <a:spcPts val="711"/>
              </a:spcAft>
              <a:defRPr/>
            </a:pP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Wang,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b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Liu</a:t>
            </a:r>
            <a:r>
              <a:rPr lang="zh-CN" altLang="en-US" sz="2000" b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*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, et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al.,</a:t>
            </a:r>
            <a:r>
              <a:rPr lang="zh-CN" altLang="en-US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2024. </a:t>
            </a:r>
            <a:r>
              <a:rPr lang="en-US" altLang="zh-CN" sz="2000" b="1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Science</a:t>
            </a:r>
            <a:r>
              <a:rPr lang="zh-CN" altLang="en-US" sz="2000" i="1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383, 1009–1014 </a:t>
            </a:r>
            <a:endParaRPr lang="zh-CN" altLang="en-US" sz="2000" kern="2200" dirty="0">
              <a:solidFill>
                <a:srgbClr val="0070C0"/>
              </a:solidFill>
              <a:latin typeface="Arial" panose="020B0604020202020204" pitchFamily="34" charset="0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2C05E91-18E9-09F3-3F17-ADDF9255EDA1}"/>
              </a:ext>
            </a:extLst>
          </p:cNvPr>
          <p:cNvSpPr txBox="1"/>
          <p:nvPr/>
        </p:nvSpPr>
        <p:spPr>
          <a:xfrm>
            <a:off x="512464" y="1930882"/>
            <a:ext cx="16512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R</a:t>
            </a:r>
            <a:r>
              <a:rPr kumimoji="0" lang="es-419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iver flow seasonality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panose="020B0604020202090204" charset="0"/>
                <a:ea typeface="微软雅黑"/>
                <a:cs typeface="Arial Regular" panose="020B0604020202090204" charset="0"/>
              </a:rPr>
              <a:t>(RFS)</a:t>
            </a:r>
            <a:endParaRPr lang="zh-CN" altLang="en-US" b="1" dirty="0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60ADC7A9-E188-443D-AD60-C5C975968AC1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16204" y="67753"/>
            <a:ext cx="9759315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Insecurity: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eco-collapse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(too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degraded)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3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8BA33-EB2A-BB1D-E46F-1EE4AF9C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ral dry">
            <a:extLst>
              <a:ext uri="{FF2B5EF4-FFF2-40B4-BE49-F238E27FC236}">
                <a16:creationId xmlns:a16="http://schemas.microsoft.com/office/drawing/2014/main" id="{5F6EFD50-C52A-01AE-4641-6661D04D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" y="1056958"/>
            <a:ext cx="5652625" cy="56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C7ED628-7F9C-BDA2-FFAB-6B2EAEA4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03861-5E9A-4543-86D7-BB6953BB04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charset="-122"/>
              <a:cs typeface="+mn-cs"/>
            </a:endParaRPr>
          </a:p>
        </p:txBody>
      </p:sp>
      <p:pic>
        <p:nvPicPr>
          <p:cNvPr id="18" name="image4.png">
            <a:extLst>
              <a:ext uri="{FF2B5EF4-FFF2-40B4-BE49-F238E27FC236}">
                <a16:creationId xmlns:a16="http://schemas.microsoft.com/office/drawing/2014/main" id="{7F897F93-37A1-4FE7-20EB-8665CCACF3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10675" y="168910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67E0DF6-2965-305E-05C0-906E3D30B8AB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1BEDB2-4161-B98D-CD53-58A833425E0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23E550DE-1BD2-B4D6-500D-4D1ECDC40885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6204" y="67753"/>
            <a:ext cx="9759315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Insecurity: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eco-collapse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(too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degraded)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2E8496D-80A7-546E-05FB-6E82B17D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70" y="1295097"/>
            <a:ext cx="5855337" cy="30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B909DFB-7CE2-953B-048D-B78852B1C4D5}"/>
              </a:ext>
            </a:extLst>
          </p:cNvPr>
          <p:cNvSpPr txBox="1"/>
          <p:nvPr/>
        </p:nvSpPr>
        <p:spPr>
          <a:xfrm>
            <a:off x="7374256" y="5975587"/>
            <a:ext cx="6119948" cy="347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</a:pPr>
            <a:r>
              <a:rPr lang="es-419" altLang="zh-CN" sz="2800" b="1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Aral Sea Drying Up</a:t>
            </a:r>
            <a:endParaRPr lang="es-419" altLang="zh-CN" sz="2800" b="1" i="0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70665FE-72DF-589C-05D7-DFCCB30331C7}"/>
              </a:ext>
            </a:extLst>
          </p:cNvPr>
          <p:cNvSpPr txBox="1"/>
          <p:nvPr/>
        </p:nvSpPr>
        <p:spPr>
          <a:xfrm>
            <a:off x="6412923" y="4570856"/>
            <a:ext cx="5484341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419" altLang="zh-CN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sea has lost 60,000 km</a:t>
            </a:r>
            <a:r>
              <a:rPr lang="es-419" altLang="zh-CN" sz="2400" b="1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419" altLang="zh-CN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s-419" altLang="zh-CN" sz="2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r>
              <a:rPr lang="es-419" altLang="zh-CN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its size, over half a century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0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927F6-069D-990B-F4CF-6743F9D0D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4E63371-1704-5F9B-F081-87BBCFB1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03861-5E9A-4543-86D7-BB6953BB04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charset="-122"/>
              <a:cs typeface="+mn-cs"/>
            </a:endParaRPr>
          </a:p>
        </p:txBody>
      </p:sp>
      <p:pic>
        <p:nvPicPr>
          <p:cNvPr id="18" name="image4.png">
            <a:extLst>
              <a:ext uri="{FF2B5EF4-FFF2-40B4-BE49-F238E27FC236}">
                <a16:creationId xmlns:a16="http://schemas.microsoft.com/office/drawing/2014/main" id="{85E2493F-D9D8-C901-466E-DA7D55E6B5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10675" y="168910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E9B8B6-2F40-9796-8981-C6596F541027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2AF0FC5-A215-C804-49FD-2277B28802A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589FA250-7D7B-51EC-DC51-BE23C89A36AA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6204" y="67753"/>
            <a:ext cx="9759315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Pact for the Future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8194" name="Picture 2" descr="Pact for the Future - United Nations Summit of the Future | United Nations">
            <a:extLst>
              <a:ext uri="{FF2B5EF4-FFF2-40B4-BE49-F238E27FC236}">
                <a16:creationId xmlns:a16="http://schemas.microsoft.com/office/drawing/2014/main" id="{4178C9B2-288C-6E93-96BF-885321F1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3" y="1187322"/>
            <a:ext cx="5407616" cy="54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13EB400-48C5-BAC2-BACE-FDC470DD252D}"/>
              </a:ext>
            </a:extLst>
          </p:cNvPr>
          <p:cNvSpPr txBox="1"/>
          <p:nvPr/>
        </p:nvSpPr>
        <p:spPr>
          <a:xfrm>
            <a:off x="6021238" y="1233816"/>
            <a:ext cx="6121830" cy="537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419" altLang="zh-CN" sz="2400" b="0" i="0" dirty="0">
                <a:effectLst/>
                <a:latin typeface="Roboto" panose="02000000000000000000" pitchFamily="2" charset="0"/>
              </a:rPr>
              <a:t>At the Summit of the Future on 22 September 2024, world leaders adopted the </a:t>
            </a:r>
            <a:r>
              <a:rPr lang="es-419" altLang="zh-CN" sz="24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Pact for the Future </a:t>
            </a:r>
            <a:r>
              <a:rPr lang="es-419" altLang="zh-CN" sz="2400" b="0" i="0" dirty="0">
                <a:effectLst/>
                <a:latin typeface="Roboto" panose="02000000000000000000" pitchFamily="2" charset="0"/>
              </a:rPr>
              <a:t>and its annexes: the Global Digital Compact and Declaration on Future Generations.</a:t>
            </a:r>
          </a:p>
          <a:p>
            <a:pPr>
              <a:lnSpc>
                <a:spcPct val="120000"/>
              </a:lnSpc>
            </a:pPr>
            <a:endParaRPr lang="es-419" altLang="zh-CN" sz="2400" dirty="0">
              <a:latin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s-419" altLang="zh-CN" sz="2400" dirty="0">
                <a:latin typeface="Roboto" panose="02000000000000000000" pitchFamily="2" charset="0"/>
              </a:rPr>
              <a:t>Clear commitments and deliverables on 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sustainable development and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financing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peace and security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STI and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d</a:t>
            </a: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igital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c</a:t>
            </a: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ooperation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70C0"/>
              </a:solidFill>
              <a:latin typeface="Roboto" panose="02000000000000000000" pitchFamily="2" charset="0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youth and future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generations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global governance</a:t>
            </a:r>
            <a:endParaRPr lang="zh-CN" altLang="en-US" sz="2400" dirty="0">
              <a:solidFill>
                <a:srgbClr val="0070C0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24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3EDA-D83D-6174-BCD3-ABE387D97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952A5AE-DDA8-DCC1-F4A5-207860A0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03861-5E9A-4543-86D7-BB6953BB04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charset="-122"/>
              <a:cs typeface="+mn-cs"/>
            </a:endParaRPr>
          </a:p>
        </p:txBody>
      </p:sp>
      <p:pic>
        <p:nvPicPr>
          <p:cNvPr id="18" name="image4.png">
            <a:extLst>
              <a:ext uri="{FF2B5EF4-FFF2-40B4-BE49-F238E27FC236}">
                <a16:creationId xmlns:a16="http://schemas.microsoft.com/office/drawing/2014/main" id="{A544A0DE-BB24-EA06-2AC4-BAEFBF5F26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10675" y="168910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7493F8C-F6F8-470D-4529-78BF7AE6A385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6420834-25B7-45CB-73A3-2513282A85B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19BC7E6E-6085-3E33-6DBC-064E5A5F4F0F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6204" y="67753"/>
            <a:ext cx="9759315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Pact for the Future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F80934-9019-FBB1-1FCB-245A6B472C83}"/>
              </a:ext>
            </a:extLst>
          </p:cNvPr>
          <p:cNvSpPr txBox="1"/>
          <p:nvPr/>
        </p:nvSpPr>
        <p:spPr>
          <a:xfrm>
            <a:off x="251244" y="3475230"/>
            <a:ext cx="6121830" cy="2274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sustainable development and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financing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peace and security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STI and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d</a:t>
            </a: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igital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c</a:t>
            </a: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ooperation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70C0"/>
              </a:solidFill>
              <a:latin typeface="Roboto" panose="02000000000000000000" pitchFamily="2" charset="0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youth and future</a:t>
            </a:r>
            <a:r>
              <a:rPr lang="zh-CN" altLang="en-US" sz="2400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generations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lang="es-419" altLang="zh-CN" sz="2400" dirty="0">
                <a:solidFill>
                  <a:srgbClr val="0070C0"/>
                </a:solidFill>
                <a:latin typeface="Roboto" panose="02000000000000000000" pitchFamily="2" charset="0"/>
              </a:rPr>
              <a:t>global governance</a:t>
            </a:r>
            <a:endParaRPr lang="zh-CN" altLang="en-US" sz="2400" dirty="0">
              <a:solidFill>
                <a:srgbClr val="0070C0"/>
              </a:solidFill>
              <a:latin typeface="Roboto" panose="02000000000000000000" pitchFamily="2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64F7F1F-5D4F-17AA-37A2-925518A65855}"/>
              </a:ext>
            </a:extLst>
          </p:cNvPr>
          <p:cNvGrpSpPr/>
          <p:nvPr/>
        </p:nvGrpSpPr>
        <p:grpSpPr>
          <a:xfrm>
            <a:off x="6420489" y="1248780"/>
            <a:ext cx="5071534" cy="5071534"/>
            <a:chOff x="6420489" y="1788054"/>
            <a:chExt cx="5071534" cy="5071534"/>
          </a:xfrm>
        </p:grpSpPr>
        <p:pic>
          <p:nvPicPr>
            <p:cNvPr id="8" name="Picture 2" descr="Fig. 1">
              <a:extLst>
                <a:ext uri="{FF2B5EF4-FFF2-40B4-BE49-F238E27FC236}">
                  <a16:creationId xmlns:a16="http://schemas.microsoft.com/office/drawing/2014/main" id="{46C53F36-6BFB-893E-EB16-9DC2745FB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0489" y="1788054"/>
              <a:ext cx="5071534" cy="507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B14DAB2-BDD5-07A2-2669-5E812DCA78B8}"/>
                </a:ext>
              </a:extLst>
            </p:cNvPr>
            <p:cNvSpPr txBox="1"/>
            <p:nvPr/>
          </p:nvSpPr>
          <p:spPr>
            <a:xfrm>
              <a:off x="8322032" y="4049679"/>
              <a:ext cx="1323130" cy="584775"/>
            </a:xfrm>
            <a:prstGeom prst="rect">
              <a:avLst/>
            </a:prstGeom>
            <a:solidFill>
              <a:schemeClr val="bg1">
                <a:lumMod val="85000"/>
                <a:alpha val="84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kumimoji="1" lang="en-US" altLang="zh-CN" sz="3200" b="1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Water</a:t>
              </a:r>
              <a:endParaRPr lang="zh-CN" altLang="en-US" sz="32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643D389-250E-ECF3-5213-EFAD0C47B0F3}"/>
                </a:ext>
              </a:extLst>
            </p:cNvPr>
            <p:cNvSpPr txBox="1"/>
            <p:nvPr/>
          </p:nvSpPr>
          <p:spPr>
            <a:xfrm>
              <a:off x="7447849" y="3195521"/>
              <a:ext cx="874183" cy="400110"/>
            </a:xfrm>
            <a:prstGeom prst="rect">
              <a:avLst/>
            </a:prstGeom>
            <a:solidFill>
              <a:schemeClr val="bg1">
                <a:lumMod val="85000"/>
                <a:alpha val="59164"/>
              </a:schemeClr>
            </a:solidFill>
          </p:spPr>
          <p:txBody>
            <a:bodyPr wrap="square">
              <a:spAutoFit/>
            </a:bodyPr>
            <a:lstStyle/>
            <a:p>
              <a:r>
                <a:rPr kumimoji="1"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Food</a:t>
              </a:r>
              <a:endParaRPr lang="zh-CN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29F0484-DDB8-79B9-00C0-29B90DBD5AA8}"/>
                </a:ext>
              </a:extLst>
            </p:cNvPr>
            <p:cNvSpPr txBox="1"/>
            <p:nvPr/>
          </p:nvSpPr>
          <p:spPr>
            <a:xfrm>
              <a:off x="9218681" y="2365788"/>
              <a:ext cx="1056016" cy="400110"/>
            </a:xfrm>
            <a:prstGeom prst="rect">
              <a:avLst/>
            </a:prstGeom>
            <a:solidFill>
              <a:schemeClr val="bg1">
                <a:lumMod val="85000"/>
                <a:alpha val="59164"/>
              </a:schemeClr>
            </a:solidFill>
          </p:spPr>
          <p:txBody>
            <a:bodyPr wrap="square">
              <a:spAutoFit/>
            </a:bodyPr>
            <a:lstStyle/>
            <a:p>
              <a:r>
                <a:rPr kumimoji="1"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Energy</a:t>
              </a:r>
              <a:endParaRPr lang="zh-CN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1382CFF-46AF-212A-8E8D-D3D1ACBEFA10}"/>
                </a:ext>
              </a:extLst>
            </p:cNvPr>
            <p:cNvSpPr txBox="1"/>
            <p:nvPr/>
          </p:nvSpPr>
          <p:spPr>
            <a:xfrm>
              <a:off x="9040987" y="4729532"/>
              <a:ext cx="1205509" cy="400110"/>
            </a:xfrm>
            <a:prstGeom prst="rect">
              <a:avLst/>
            </a:prstGeom>
            <a:solidFill>
              <a:schemeClr val="bg1">
                <a:lumMod val="85000"/>
                <a:alpha val="59164"/>
              </a:schemeClr>
            </a:solidFill>
          </p:spPr>
          <p:txBody>
            <a:bodyPr wrap="square">
              <a:spAutoFit/>
            </a:bodyPr>
            <a:lstStyle/>
            <a:p>
              <a:r>
                <a:rPr kumimoji="1"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Climate</a:t>
              </a:r>
              <a:endParaRPr lang="zh-CN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EB291FC-FEF8-274C-7661-822B51D1D9D0}"/>
              </a:ext>
            </a:extLst>
          </p:cNvPr>
          <p:cNvSpPr txBox="1"/>
          <p:nvPr/>
        </p:nvSpPr>
        <p:spPr>
          <a:xfrm>
            <a:off x="7734199" y="4585097"/>
            <a:ext cx="1804566" cy="400110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Ecosystems</a:t>
            </a:r>
            <a:endParaRPr lang="zh-CN" altLang="en-US" sz="20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D5EF0F0-5E1D-9CB9-D857-721183E17E07}"/>
              </a:ext>
            </a:extLst>
          </p:cNvPr>
          <p:cNvSpPr txBox="1"/>
          <p:nvPr/>
        </p:nvSpPr>
        <p:spPr>
          <a:xfrm>
            <a:off x="7815423" y="1493771"/>
            <a:ext cx="1056016" cy="400110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gender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3ABC40A-DE6F-5139-887C-6A285BC56A15}"/>
              </a:ext>
            </a:extLst>
          </p:cNvPr>
          <p:cNvSpPr txBox="1"/>
          <p:nvPr/>
        </p:nvSpPr>
        <p:spPr>
          <a:xfrm>
            <a:off x="6532883" y="3008614"/>
            <a:ext cx="1422397" cy="400110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education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DBB0CB0-D873-62D7-92E2-211DA51EA377}"/>
              </a:ext>
            </a:extLst>
          </p:cNvPr>
          <p:cNvSpPr txBox="1"/>
          <p:nvPr/>
        </p:nvSpPr>
        <p:spPr>
          <a:xfrm>
            <a:off x="7026468" y="4949410"/>
            <a:ext cx="928812" cy="400110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peace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BFE944-ADEC-BCF9-2818-B3721635F284}"/>
              </a:ext>
            </a:extLst>
          </p:cNvPr>
          <p:cNvSpPr txBox="1"/>
          <p:nvPr/>
        </p:nvSpPr>
        <p:spPr>
          <a:xfrm>
            <a:off x="8394518" y="2253179"/>
            <a:ext cx="1481001" cy="400110"/>
          </a:xfrm>
          <a:prstGeom prst="rect">
            <a:avLst/>
          </a:prstGeom>
          <a:solidFill>
            <a:schemeClr val="bg1">
              <a:lumMod val="85000"/>
              <a:alpha val="59164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1" sz="2000" b="1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Well-being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225A20-7A0E-FFFF-10A8-9966AE7D5E17}"/>
              </a:ext>
            </a:extLst>
          </p:cNvPr>
          <p:cNvSpPr txBox="1"/>
          <p:nvPr/>
        </p:nvSpPr>
        <p:spPr>
          <a:xfrm>
            <a:off x="231340" y="1490670"/>
            <a:ext cx="5624182" cy="1824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altLang="zh-CN" sz="2400" b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Global water security</a:t>
            </a:r>
            <a:r>
              <a:rPr lang="en-GB" altLang="zh-CN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shining star in the dark sky of achieving the</a:t>
            </a:r>
            <a:r>
              <a:rPr lang="zh-CN" altLang="en-US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sustainable development goals</a:t>
            </a:r>
            <a:r>
              <a:rPr lang="zh-CN" altLang="en-US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CN" altLang="en-US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deliveries</a:t>
            </a:r>
            <a:r>
              <a:rPr lang="zh-CN" altLang="en-US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4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Pact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en-GB" altLang="zh-CN" sz="240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8EB8EAB-D1CC-BE8E-8D8D-C00401EA5E92}"/>
              </a:ext>
            </a:extLst>
          </p:cNvPr>
          <p:cNvSpPr/>
          <p:nvPr/>
        </p:nvSpPr>
        <p:spPr>
          <a:xfrm>
            <a:off x="1499234" y="6370641"/>
            <a:ext cx="9144001" cy="42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ctr">
              <a:lnSpc>
                <a:spcPct val="107000"/>
              </a:lnSpc>
              <a:spcAft>
                <a:spcPts val="800"/>
              </a:spcAft>
            </a:pPr>
            <a:r>
              <a:rPr lang="en-US" altLang="zh-CN" sz="2000" kern="2200" dirty="0" err="1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Irannezhad</a:t>
            </a:r>
            <a:r>
              <a:rPr lang="en-US" altLang="zh-CN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, Ahmadi, Liu*, et</a:t>
            </a:r>
            <a:r>
              <a:rPr lang="zh-CN" altLang="en-US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al.,</a:t>
            </a:r>
            <a:r>
              <a:rPr lang="zh-CN" altLang="en-US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2022. </a:t>
            </a:r>
            <a:r>
              <a:rPr lang="en-US" altLang="zh-CN" sz="2000" i="1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Sustainable Horizons </a:t>
            </a:r>
            <a:r>
              <a:rPr lang="en-US" altLang="zh-CN" sz="2000" kern="2200" dirty="0">
                <a:solidFill>
                  <a:srgbClr val="0070C0"/>
                </a:solidFill>
                <a:latin typeface="Times New Roman" panose="02020503050405090304" pitchFamily="18" charset="0"/>
                <a:ea typeface="Kaiti SC" panose="02010600040101010101" pitchFamily="2" charset="-122"/>
                <a:cs typeface="Times New Roman" panose="02020503050405090304" pitchFamily="18" charset="0"/>
              </a:rPr>
              <a:t>1:100005.</a:t>
            </a:r>
            <a:endParaRPr lang="zh-CN" altLang="zh-CN" sz="2000" dirty="0">
              <a:solidFill>
                <a:srgbClr val="0070C0"/>
              </a:solidFill>
              <a:latin typeface="Times New Roman" panose="02020503050405090304" pitchFamily="18" charset="0"/>
              <a:ea typeface="Kaiti SC" panose="02010600040101010101" pitchFamily="2" charset="-122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22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52E44-F94D-C9EE-C2E0-6B684ED95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95A51F6A-C976-CACE-399A-6C00697753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5113"/>
          <a:stretch/>
        </p:blipFill>
        <p:spPr>
          <a:xfrm>
            <a:off x="218556" y="1001505"/>
            <a:ext cx="11777553" cy="4043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5524CE17-5EB3-5628-3789-702D90B73E3D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F8EBB401-4D4C-4C7F-C65B-F63971077B3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AD6A99BD-A553-E716-3558-77DBD591F025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8580" y="48260"/>
            <a:ext cx="121430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International Big Science Initiative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13C20B-2488-5432-C318-1B829F254F20}"/>
              </a:ext>
            </a:extLst>
          </p:cNvPr>
          <p:cNvSpPr txBox="1"/>
          <p:nvPr/>
        </p:nvSpPr>
        <p:spPr>
          <a:xfrm>
            <a:off x="0" y="5064621"/>
            <a:ext cx="121430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Earth Water Futures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advancing next-generation solutions to water crisis for next generations</a:t>
            </a:r>
            <a:r>
              <a:rPr lang="zh-CN" altLang="zh-CN" sz="2800" dirty="0">
                <a:effectLst/>
              </a:rPr>
              <a:t>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87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58028-0508-F4A4-BCC5-C0ED59CC1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6D6F30B-AE57-C0B5-FB4A-8C43284A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03861-5E9A-4543-86D7-BB6953BB04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charset="-122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D69AA-E0CF-C8D1-A975-0B8A1502ADCF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63A697B-63F0-9F16-7A33-020EED245F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B59BC9CE-307A-D772-66EC-1C2539612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268005"/>
              </p:ext>
            </p:extLst>
          </p:nvPr>
        </p:nvGraphicFramePr>
        <p:xfrm>
          <a:off x="1077687" y="804035"/>
          <a:ext cx="11028586" cy="5986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2DC07B5A-D325-F79C-EF16-70AB4AA6380F}"/>
              </a:ext>
            </a:extLst>
          </p:cNvPr>
          <p:cNvSpPr txBox="1"/>
          <p:nvPr/>
        </p:nvSpPr>
        <p:spPr>
          <a:xfrm>
            <a:off x="-3271" y="3339634"/>
            <a:ext cx="1910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b="1" dirty="0"/>
              <a:t>GOALS</a:t>
            </a:r>
            <a:endParaRPr kumimoji="1" lang="zh-CN" altLang="en-US" sz="4800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86405CD-3768-287D-DE8F-59AA9F6E1018}"/>
              </a:ext>
            </a:extLst>
          </p:cNvPr>
          <p:cNvSpPr txBox="1"/>
          <p:nvPr/>
        </p:nvSpPr>
        <p:spPr>
          <a:xfrm>
            <a:off x="1466575" y="128724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b="1" dirty="0"/>
              <a:t>1</a:t>
            </a:r>
            <a:endParaRPr kumimoji="1" lang="zh-CN" altLang="en-US" sz="4800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198E74E-427B-613E-36A5-1A843F6B161E}"/>
              </a:ext>
            </a:extLst>
          </p:cNvPr>
          <p:cNvSpPr txBox="1"/>
          <p:nvPr/>
        </p:nvSpPr>
        <p:spPr>
          <a:xfrm>
            <a:off x="2010863" y="268061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b="1" dirty="0"/>
              <a:t>2</a:t>
            </a:r>
            <a:endParaRPr kumimoji="1" lang="zh-CN" altLang="en-US" sz="4800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74D42AB-8CCB-8F96-F494-D7826CA1FEAD}"/>
              </a:ext>
            </a:extLst>
          </p:cNvPr>
          <p:cNvSpPr txBox="1"/>
          <p:nvPr/>
        </p:nvSpPr>
        <p:spPr>
          <a:xfrm>
            <a:off x="2010863" y="406634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b="1" dirty="0"/>
              <a:t>3</a:t>
            </a:r>
            <a:endParaRPr kumimoji="1" lang="zh-CN" altLang="en-US" sz="48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F479128-A1E1-6F7F-E00B-93A9802ABB6A}"/>
              </a:ext>
            </a:extLst>
          </p:cNvPr>
          <p:cNvSpPr txBox="1"/>
          <p:nvPr/>
        </p:nvSpPr>
        <p:spPr>
          <a:xfrm>
            <a:off x="1480953" y="544462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b="1" dirty="0"/>
              <a:t>4</a:t>
            </a:r>
            <a:endParaRPr kumimoji="1" lang="zh-CN" altLang="en-US" sz="4800" b="1" dirty="0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8ACEA49E-F423-728E-1D7D-6340B9CE4D0C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8580" y="48260"/>
            <a:ext cx="121430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Goals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of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Earth Water Futures</a:t>
            </a:r>
          </a:p>
        </p:txBody>
      </p:sp>
    </p:spTree>
    <p:extLst>
      <p:ext uri="{BB962C8B-B14F-4D97-AF65-F5344CB8AC3E}">
        <p14:creationId xmlns:p14="http://schemas.microsoft.com/office/powerpoint/2010/main" val="4598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C4709-3DFD-C9AE-EEF0-50A142605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A53DB47-5385-B388-81A1-69F4D5E8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03861-5E9A-4543-86D7-BB6953BB04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charset="-122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DF75B5-73A4-EED4-8C3A-167F3D2C3B24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B71A3A0-36B0-9D64-1A9F-1181B883D0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29" name="Rectangle 5">
            <a:extLst>
              <a:ext uri="{FF2B5EF4-FFF2-40B4-BE49-F238E27FC236}">
                <a16:creationId xmlns:a16="http://schemas.microsoft.com/office/drawing/2014/main" id="{95713418-CE39-D6C0-08EF-0E503A6D2A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8580" y="48260"/>
            <a:ext cx="121430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Potential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Projects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9D2A5790-E561-4B0F-1EF2-2B270BBAF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559141"/>
              </p:ext>
            </p:extLst>
          </p:nvPr>
        </p:nvGraphicFramePr>
        <p:xfrm>
          <a:off x="85729" y="1199476"/>
          <a:ext cx="12020544" cy="5185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7A8394E1-9D57-CFFD-ED42-80657C4C8F92}"/>
              </a:ext>
            </a:extLst>
          </p:cNvPr>
          <p:cNvSpPr/>
          <p:nvPr/>
        </p:nvSpPr>
        <p:spPr>
          <a:xfrm>
            <a:off x="344775" y="1424069"/>
            <a:ext cx="3537678" cy="2203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dynamic, AI-powered tool providing real-time data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endParaRPr kumimoji="1" lang="zh-CN" alt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18B11C6-11F2-7FD6-20EA-5499A4D402E1}"/>
              </a:ext>
            </a:extLst>
          </p:cNvPr>
          <p:cNvSpPr/>
          <p:nvPr/>
        </p:nvSpPr>
        <p:spPr>
          <a:xfrm>
            <a:off x="4304675" y="1424069"/>
            <a:ext cx="3537678" cy="2203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s-419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nderstanding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ecosystems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mitigation and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stepwise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  <a:endParaRPr kumimoji="1" lang="zh-CN" alt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E3A63A-4CAF-9806-DDF7-9CC3F566D1CE}"/>
              </a:ext>
            </a:extLst>
          </p:cNvPr>
          <p:cNvSpPr/>
          <p:nvPr/>
        </p:nvSpPr>
        <p:spPr>
          <a:xfrm>
            <a:off x="8366665" y="1424069"/>
            <a:ext cx="3537678" cy="2203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climate-resilient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for managing water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disasters</a:t>
            </a:r>
            <a:endParaRPr kumimoji="1" lang="zh-CN" alt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204C02-DC06-A006-B34C-7609296EA919}"/>
              </a:ext>
            </a:extLst>
          </p:cNvPr>
          <p:cNvSpPr txBox="1"/>
          <p:nvPr/>
        </p:nvSpPr>
        <p:spPr>
          <a:xfrm>
            <a:off x="0" y="4770177"/>
            <a:ext cx="121920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Earth Water Futures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Initiative</a:t>
            </a:r>
          </a:p>
        </p:txBody>
      </p:sp>
    </p:spTree>
    <p:extLst>
      <p:ext uri="{BB962C8B-B14F-4D97-AF65-F5344CB8AC3E}">
        <p14:creationId xmlns:p14="http://schemas.microsoft.com/office/powerpoint/2010/main" val="642831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71483" y="3621837"/>
            <a:ext cx="10763690" cy="2232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90204" pitchFamily="34" charset="0"/>
              <a:defRPr sz="240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SimHei" pitchFamily="49" charset="-122"/>
              <a:cs typeface="Arial" panose="020B0604020202020204" pitchFamily="34" charset="0"/>
            </a:endParaRPr>
          </a:p>
          <a:p>
            <a:pPr marL="0" marR="0" lvl="0" indent="-342900" algn="ct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Junguo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Liu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Hei" pitchFamily="49" charset="-122"/>
              <a:cs typeface="Arial" panose="020B0604020202020204" pitchFamily="34" charset="0"/>
            </a:endParaRPr>
          </a:p>
          <a:p>
            <a:pPr marL="0" marR="0" lvl="0" indent="-342900" algn="ct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North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China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University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of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Water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Resources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and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Electric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Power</a:t>
            </a:r>
          </a:p>
          <a:p>
            <a:pPr marL="0" marR="0" lvl="0" indent="-342900" algn="ct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  <a:hlinkClick r:id="rId3"/>
              </a:rPr>
              <a:t>Junguo.liu@gmail.com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anose="020B0604020202020204" pitchFamily="34" charset="0"/>
                <a:ea typeface="SimHei" pitchFamily="49" charset="-122"/>
                <a:cs typeface="Arial" panose="020B0604020202020204" pitchFamily="34" charset="0"/>
              </a:rPr>
              <a:t> 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  <a:ea typeface="SimHei" pitchFamily="49" charset="-122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anose="020B0604020202020204" pitchFamily="34" charset="0"/>
              <a:ea typeface="SimHei" pitchFamily="49" charset="-122"/>
              <a:cs typeface="Arial" panose="020B0604020202020204" pitchFamily="34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01168" y="1792964"/>
            <a:ext cx="11777472" cy="17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defRPr sz="240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cs typeface="Times New Roman" panose="0202050305040509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egular" panose="020B0604020202090204" charset="0"/>
                <a:ea typeface="等线" panose="02010600030101010101" pitchFamily="2" charset="-122"/>
                <a:cs typeface="Arial Regular" panose="020B0604020202090204" charset="0"/>
                <a:sym typeface="+mn-ea"/>
              </a:rPr>
              <a:t>By integrating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等线" panose="02010600030101010101" pitchFamily="2" charset="-122"/>
                <a:cs typeface="Arial Regular" panose="020B0604020202090204" charset="0"/>
                <a:sym typeface="+mn-ea"/>
              </a:rPr>
              <a:t>Earth Water Futures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egular" panose="020B0604020202090204" charset="0"/>
                <a:ea typeface="等线" panose="02010600030101010101" pitchFamily="2" charset="-122"/>
                <a:cs typeface="Arial Regular" panose="020B0604020202090204" charset="0"/>
                <a:sym typeface="+mn-ea"/>
              </a:rPr>
              <a:t>into the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egular" panose="020B0604020202090204" charset="0"/>
                <a:ea typeface="等线" panose="02010600030101010101" pitchFamily="2" charset="-122"/>
                <a:cs typeface="Arial Regular" panose="020B0604020202090204" charset="0"/>
                <a:sym typeface="+mn-ea"/>
              </a:rPr>
              <a:t>Pact for the Future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egular" panose="020B0604020202090204" charset="0"/>
                <a:ea typeface="等线" panose="02010600030101010101" pitchFamily="2" charset="-122"/>
                <a:cs typeface="Arial Regular" panose="020B0604020202090204" charset="0"/>
                <a:sym typeface="+mn-ea"/>
              </a:rPr>
              <a:t>, we can collectively build a world where water sustains life, development, and peace for generations to come.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egular" panose="020B0604020202090204" charset="0"/>
              <a:ea typeface="MS PGothic" panose="020B0600070205080204" pitchFamily="34" charset="-128"/>
              <a:cs typeface="Arial Regular" panose="020B0604020202090204" charset="0"/>
              <a:sym typeface="+mn-ea"/>
            </a:endParaRPr>
          </a:p>
        </p:txBody>
      </p:sp>
      <p:pic>
        <p:nvPicPr>
          <p:cNvPr id="18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4155" y="194945"/>
            <a:ext cx="5337810" cy="10610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16E571-0447-E5A8-78C8-F1E45E8832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32" y="194945"/>
            <a:ext cx="5573553" cy="11905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时间表"/>
          <p:cNvPicPr>
            <a:picLocks noChangeAspect="1"/>
          </p:cNvPicPr>
          <p:nvPr/>
        </p:nvPicPr>
        <p:blipFill>
          <a:blip r:embed="rId6"/>
          <a:srcRect r="18189"/>
          <a:stretch/>
        </p:blipFill>
        <p:spPr>
          <a:xfrm>
            <a:off x="2386748" y="1059915"/>
            <a:ext cx="3298825" cy="4938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 descr="地下水与环境PPT_18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35" y="1174850"/>
            <a:ext cx="3298825" cy="1360805"/>
          </a:xfrm>
          <a:prstGeom prst="rect">
            <a:avLst/>
          </a:prstGeom>
        </p:spPr>
      </p:pic>
      <p:pic>
        <p:nvPicPr>
          <p:cNvPr id="32" name="图片 31" descr="地下水与环境PPT_18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975" y="2741395"/>
            <a:ext cx="3143250" cy="1586230"/>
          </a:xfrm>
          <a:prstGeom prst="rect">
            <a:avLst/>
          </a:prstGeom>
        </p:spPr>
      </p:pic>
      <p:pic>
        <p:nvPicPr>
          <p:cNvPr id="33" name="图片 32" descr="地下水与环境PPT_190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795" y="4573370"/>
            <a:ext cx="4051935" cy="136144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759505" y="1385670"/>
            <a:ext cx="1075055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riginated from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76345" y="4873090"/>
            <a:ext cx="1056005" cy="65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Humans  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ettle near water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7370086" y="2475217"/>
            <a:ext cx="2100580" cy="3263900"/>
            <a:chOff x="12934" y="3047"/>
            <a:chExt cx="3308" cy="5140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34" y="3047"/>
              <a:ext cx="3309" cy="267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934" y="5713"/>
              <a:ext cx="3300" cy="2475"/>
            </a:xfrm>
            <a:prstGeom prst="rect">
              <a:avLst/>
            </a:prstGeom>
          </p:spPr>
        </p:pic>
      </p:grpSp>
      <p:sp>
        <p:nvSpPr>
          <p:cNvPr id="42" name="文本框 41"/>
          <p:cNvSpPr txBox="1"/>
          <p:nvPr/>
        </p:nvSpPr>
        <p:spPr>
          <a:xfrm>
            <a:off x="7370085" y="5739752"/>
            <a:ext cx="232713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charset="-122"/>
                <a:ea typeface="微软雅黑" charset="-122"/>
              </a:rPr>
              <a:t>Sumerian Civilization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9486541" y="2475852"/>
            <a:ext cx="2104390" cy="3263900"/>
            <a:chOff x="15575" y="3805"/>
            <a:chExt cx="3314" cy="5140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593" y="3805"/>
              <a:ext cx="3287" cy="2665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575" y="6495"/>
              <a:ext cx="3314" cy="2450"/>
            </a:xfrm>
            <a:prstGeom prst="rect">
              <a:avLst/>
            </a:prstGeom>
          </p:spPr>
        </p:pic>
      </p:grpSp>
      <p:sp>
        <p:nvSpPr>
          <p:cNvPr id="46" name="文本框 45"/>
          <p:cNvSpPr txBox="1"/>
          <p:nvPr/>
        </p:nvSpPr>
        <p:spPr>
          <a:xfrm>
            <a:off x="9496066" y="5755627"/>
            <a:ext cx="2089150" cy="3371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软雅黑" charset="-122"/>
                <a:ea typeface="微软雅黑" charset="-122"/>
              </a:rPr>
              <a:t>Mayan Civilization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5128398" y="6204770"/>
            <a:ext cx="7411996" cy="431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Arial Bold" panose="020B0604020202090204" charset="0"/>
                <a:ea typeface="微软雅黑" charset="-122"/>
                <a:cs typeface="Arial Bold" panose="020B0604020202090204" charset="0"/>
                <a:sym typeface="+mn-ea"/>
              </a:rPr>
              <a:t>C</a:t>
            </a:r>
            <a:r>
              <a:rPr lang="zh-CN" altLang="en-US" sz="2400" b="1" dirty="0">
                <a:solidFill>
                  <a:srgbClr val="0070C0"/>
                </a:solidFill>
                <a:latin typeface="Arial Bold" panose="020B0604020202090204" charset="0"/>
                <a:ea typeface="微软雅黑" charset="-122"/>
                <a:cs typeface="Arial Bold" panose="020B0604020202090204" charset="0"/>
                <a:sym typeface="+mn-ea"/>
              </a:rPr>
              <a:t>ivilizations collapse </a:t>
            </a:r>
            <a:r>
              <a:rPr lang="en-US" altLang="zh-CN" sz="2400" b="1" dirty="0">
                <a:solidFill>
                  <a:srgbClr val="0070C0"/>
                </a:solidFill>
                <a:latin typeface="Arial Bold" panose="020B0604020202090204" charset="0"/>
                <a:ea typeface="微软雅黑" charset="-122"/>
                <a:cs typeface="Arial Bold" panose="020B0604020202090204" charset="0"/>
                <a:sym typeface="+mn-ea"/>
              </a:rPr>
              <a:t>with</a:t>
            </a:r>
            <a:r>
              <a:rPr lang="zh-CN" altLang="en-US" sz="2400" b="1" dirty="0">
                <a:solidFill>
                  <a:srgbClr val="0070C0"/>
                </a:solidFill>
                <a:latin typeface="Arial Bold" panose="020B0604020202090204" charset="0"/>
                <a:ea typeface="微软雅黑" charset="-122"/>
                <a:cs typeface="Arial Bold" panose="020B0604020202090204" charset="0"/>
                <a:sym typeface="+mn-ea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Arial Bold" panose="020B0604020202090204" charset="0"/>
                <a:ea typeface="微软雅黑" charset="-122"/>
                <a:cs typeface="Arial Bold" panose="020B0604020202090204" charset="0"/>
                <a:sym typeface="+mn-ea"/>
              </a:rPr>
              <a:t>water</a:t>
            </a:r>
            <a:r>
              <a:rPr lang="zh-CN" altLang="en-US" sz="2400" b="1" dirty="0">
                <a:solidFill>
                  <a:srgbClr val="0070C0"/>
                </a:solidFill>
                <a:latin typeface="Arial Bold" panose="020B0604020202090204" charset="0"/>
                <a:ea typeface="微软雅黑" charset="-122"/>
                <a:cs typeface="Arial Bold" panose="020B0604020202090204" charset="0"/>
                <a:sym typeface="+mn-ea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Arial Bold" panose="020B0604020202090204" charset="0"/>
                <a:ea typeface="微软雅黑" charset="-122"/>
                <a:cs typeface="Arial Bold" panose="020B0604020202090204" charset="0"/>
                <a:sym typeface="+mn-ea"/>
              </a:rPr>
              <a:t>crisis</a:t>
            </a:r>
            <a:endParaRPr lang="zh-CN" altLang="en-US" sz="2400" b="1" dirty="0">
              <a:solidFill>
                <a:srgbClr val="0070C0"/>
              </a:solidFill>
              <a:latin typeface="Arial Bold" panose="020B0604020202090204" charset="0"/>
              <a:ea typeface="微软雅黑" charset="-122"/>
              <a:cs typeface="Arial Bold" panose="020B0604020202090204" charset="0"/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30892" y="6126268"/>
            <a:ext cx="6645110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algn="l"/>
            <a:r>
              <a:rPr sz="2400" dirty="0">
                <a:solidFill>
                  <a:srgbClr val="0070C0"/>
                </a:solidFill>
                <a:latin typeface="Arial Bold" panose="020B0604020202090204" charset="0"/>
              </a:rPr>
              <a:t>Without water, there is no life</a:t>
            </a:r>
          </a:p>
        </p:txBody>
      </p:sp>
      <p:pic>
        <p:nvPicPr>
          <p:cNvPr id="18" name="image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210675" y="168910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6" name="文本框 5"/>
          <p:cNvSpPr txBox="1"/>
          <p:nvPr/>
        </p:nvSpPr>
        <p:spPr>
          <a:xfrm>
            <a:off x="634410" y="2984600"/>
            <a:ext cx="15062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organisms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annot survive without water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77652EF-D244-48B0-499F-4B7B3A3B4E1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0731" y="217317"/>
            <a:ext cx="5420829" cy="416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algn="l"/>
            <a:r>
              <a:rPr lang="en-US" altLang="zh-CN" sz="3600" dirty="0">
                <a:latin typeface="Arial" panose="020B0604020202090204" pitchFamily="34" charset="0"/>
                <a:cs typeface="Arial" panose="020B0604020202090204" pitchFamily="34" charset="0"/>
              </a:rPr>
              <a:t>Water</a:t>
            </a:r>
            <a:r>
              <a:rPr lang="zh-CN" altLang="en-US" sz="3600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altLang="zh-CN" sz="3600" dirty="0">
                <a:latin typeface="Arial" panose="020B0604020202090204" pitchFamily="34" charset="0"/>
                <a:cs typeface="Arial" panose="020B0604020202090204" pitchFamily="34" charset="0"/>
              </a:rPr>
              <a:t>and</a:t>
            </a:r>
            <a:r>
              <a:rPr lang="zh-CN" altLang="en-US" sz="3600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altLang="zh-CN" sz="3600" dirty="0">
                <a:latin typeface="Arial" panose="020B0604020202090204" pitchFamily="34" charset="0"/>
                <a:cs typeface="Arial" panose="020B0604020202090204" pitchFamily="34" charset="0"/>
              </a:rPr>
              <a:t>Civilization</a:t>
            </a:r>
          </a:p>
        </p:txBody>
      </p:sp>
      <p:pic>
        <p:nvPicPr>
          <p:cNvPr id="2050" name="Picture 2" descr="Map is of ancient civilizations around the world. : r/MapPorn">
            <a:extLst>
              <a:ext uri="{FF2B5EF4-FFF2-40B4-BE49-F238E27FC236}">
                <a16:creationId xmlns:a16="http://schemas.microsoft.com/office/drawing/2014/main" id="{A6AE93AE-FA3F-6A9F-0DEF-5B6C40FC4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22"/>
          <a:stretch/>
        </p:blipFill>
        <p:spPr bwMode="auto">
          <a:xfrm>
            <a:off x="7370084" y="898557"/>
            <a:ext cx="4215132" cy="200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4C07E-C812-4D87-BF88-7834E0E2D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Use of water line chart indicating a period of rapid increase in the United States in the decades after the Second World War, stabilized and has now even started to decline.">
            <a:extLst>
              <a:ext uri="{FF2B5EF4-FFF2-40B4-BE49-F238E27FC236}">
                <a16:creationId xmlns:a16="http://schemas.microsoft.com/office/drawing/2014/main" id="{93C41561-E6ED-06C4-7238-05B09B33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663" y="3915442"/>
            <a:ext cx="3107872" cy="28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4.png">
            <a:extLst>
              <a:ext uri="{FF2B5EF4-FFF2-40B4-BE49-F238E27FC236}">
                <a16:creationId xmlns:a16="http://schemas.microsoft.com/office/drawing/2014/main" id="{CDC6CA2A-2C7E-815B-7160-D8FB29BA23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10675" y="168910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16341EE-B565-721B-D8CC-6057C2A4C4C1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57B619F-5AAB-00A0-D694-899BD6209E5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7BD95E26-E49F-6E89-9CC6-F7C4CC4ADC44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6204" y="67753"/>
            <a:ext cx="9759315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Nature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Outlook: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</a:p>
        </p:txBody>
      </p:sp>
      <p:pic>
        <p:nvPicPr>
          <p:cNvPr id="4" name="Picture 2" descr="Illustration showing nature scene surrounded by a water droplet ">
            <a:extLst>
              <a:ext uri="{FF2B5EF4-FFF2-40B4-BE49-F238E27FC236}">
                <a16:creationId xmlns:a16="http://schemas.microsoft.com/office/drawing/2014/main" id="{E3C17321-28A3-41D3-1688-341453C5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54" y="935096"/>
            <a:ext cx="3725292" cy="209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A bar chart showing the number of water-related events during conflicts has been rising since 2000.">
            <a:extLst>
              <a:ext uri="{FF2B5EF4-FFF2-40B4-BE49-F238E27FC236}">
                <a16:creationId xmlns:a16="http://schemas.microsoft.com/office/drawing/2014/main" id="{3149BDC8-84B7-6C29-DA66-2007B6F7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55" y="3106456"/>
            <a:ext cx="3682921" cy="376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32BD789-B83C-1DE8-8655-5EB52A7C9830}"/>
              </a:ext>
            </a:extLst>
          </p:cNvPr>
          <p:cNvSpPr txBox="1"/>
          <p:nvPr/>
        </p:nvSpPr>
        <p:spPr>
          <a:xfrm>
            <a:off x="4217242" y="1167222"/>
            <a:ext cx="7925826" cy="3024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On December 14, 2023, </a:t>
            </a:r>
            <a:r>
              <a:rPr lang="en-US" altLang="zh-C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organized a special issue themed on </a:t>
            </a:r>
            <a:r>
              <a:rPr lang="en-US" altLang="zh-C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look ahead into the future.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s-419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Water: a 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419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ource of 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419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ife and 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419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trife</a:t>
            </a:r>
          </a:p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es-419" altLang="zh-CN" sz="240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 can cause conflict, expose people to pollution and put communities at risk in the form of flooding.</a:t>
            </a:r>
          </a:p>
          <a:p>
            <a:pPr algn="ctr">
              <a:lnSpc>
                <a:spcPct val="150000"/>
              </a:lnSpc>
            </a:pP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ouses and land part-submerged in brown flood water">
            <a:extLst>
              <a:ext uri="{FF2B5EF4-FFF2-40B4-BE49-F238E27FC236}">
                <a16:creationId xmlns:a16="http://schemas.microsoft.com/office/drawing/2014/main" id="{E5146B24-0EF5-D43F-5183-C00AE675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19" y="3899944"/>
            <a:ext cx="4431331" cy="295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59D4914-6B1B-915B-F882-1D61B571D4E6}"/>
              </a:ext>
            </a:extLst>
          </p:cNvPr>
          <p:cNvSpPr txBox="1"/>
          <p:nvPr/>
        </p:nvSpPr>
        <p:spPr>
          <a:xfrm>
            <a:off x="4606872" y="6525107"/>
            <a:ext cx="3975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altLang="zh-CN" sz="1600" b="0" i="0" dirty="0">
                <a:solidFill>
                  <a:schemeClr val="bg1"/>
                </a:solidFill>
                <a:effectLst/>
                <a:latin typeface="-apple-system"/>
              </a:rPr>
              <a:t>Credit: Thianchai Sitthikongsak/Getty Images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6E48DA-636F-B8B8-C6F0-61AAF3CC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03861-5E9A-4543-86D7-BB6953BB04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65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7A97-3E78-FC9B-85F4-48D790FF2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10image64180352">
            <a:extLst>
              <a:ext uri="{FF2B5EF4-FFF2-40B4-BE49-F238E27FC236}">
                <a16:creationId xmlns:a16="http://schemas.microsoft.com/office/drawing/2014/main" id="{6F8B7C4B-D1D8-1E78-EE2B-4F3331556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80" y="1959351"/>
            <a:ext cx="4097867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page11image64226432">
            <a:extLst>
              <a:ext uri="{FF2B5EF4-FFF2-40B4-BE49-F238E27FC236}">
                <a16:creationId xmlns:a16="http://schemas.microsoft.com/office/drawing/2014/main" id="{5BC9E4A6-EF55-4318-1598-7F8133CA4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69" y="1701800"/>
            <a:ext cx="6510377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033843-77DC-D38F-4720-9047B1E76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15717" r="46038" b="47613"/>
          <a:stretch/>
        </p:blipFill>
        <p:spPr bwMode="auto">
          <a:xfrm>
            <a:off x="308758" y="1104999"/>
            <a:ext cx="5213268" cy="251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FB32FD12-C571-4668-363E-D9C408F9965D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6204" y="67753"/>
            <a:ext cx="11126041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 Insecurity: A Threat to Sustainable Development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1E7EFB-CC0D-C472-7C82-0C30BE236CE8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AB983F7-E57E-794F-EF26-67CCFD9886C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79261C93-58A9-5B5A-BE6E-7F376D97F5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340339"/>
              </p:ext>
            </p:extLst>
          </p:nvPr>
        </p:nvGraphicFramePr>
        <p:xfrm>
          <a:off x="-1675070" y="3863037"/>
          <a:ext cx="8823960" cy="285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953349D5-2393-567D-163C-1D8C26D2DC3D}"/>
              </a:ext>
            </a:extLst>
          </p:cNvPr>
          <p:cNvSpPr txBox="1"/>
          <p:nvPr/>
        </p:nvSpPr>
        <p:spPr>
          <a:xfrm>
            <a:off x="5613648" y="4310774"/>
            <a:ext cx="6240905" cy="205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buSzPts val="1100"/>
              <a:tabLst>
                <a:tab pos="270510" algn="l"/>
                <a:tab pos="498475" algn="l"/>
                <a:tab pos="949325" algn="l"/>
              </a:tabLst>
            </a:pP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Caretta</a:t>
            </a:r>
            <a:r>
              <a:rPr lang="en-US" altLang="zh-CN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…</a:t>
            </a:r>
            <a:r>
              <a:rPr lang="en-US" altLang="zh-CN" b="1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Liu</a:t>
            </a:r>
            <a:r>
              <a:rPr lang="en-US" altLang="zh-CN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…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et</a:t>
            </a:r>
            <a:r>
              <a:rPr lang="zh-CN" altLang="en-US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dirty="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al.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, 2022. Water. In: </a:t>
            </a:r>
            <a:r>
              <a:rPr lang="en-US" altLang="zh-CN" sz="1800" b="0" i="1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Climate Change 2022: Impacts, Adaptation, and Vulnerability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. Contribution of Working Group II to the Sixth Assessment Report of the </a:t>
            </a:r>
            <a:r>
              <a:rPr lang="en-US" altLang="zh-CN" sz="1800" b="1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Intergovernmental Panel on Climate Change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[H.-O. </a:t>
            </a:r>
            <a:r>
              <a:rPr lang="en-US" altLang="zh-CN" sz="1800" b="0" dirty="0" err="1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Pörtner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, et</a:t>
            </a:r>
            <a:r>
              <a:rPr lang="zh-CN" altLang="en-US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1800" b="0" dirty="0">
                <a:effectLst/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rPr>
              <a:t>al. (eds.)]. Cambridge University Press, Cambridge, UK and New York, NY, USA, pp. 551-712, doi:10.1017/9781009325844.006.</a:t>
            </a:r>
            <a:endParaRPr lang="zh-CN" altLang="zh-CN" sz="2400" b="1" dirty="0">
              <a:effectLst/>
              <a:latin typeface="Arial" panose="020B0604020202090204" pitchFamily="34" charset="0"/>
              <a:ea typeface="宋体" pitchFamily="2" charset="-122"/>
              <a:cs typeface="Times New Roman" panose="02020503050405090304" pitchFamily="18" charset="0"/>
            </a:endParaRPr>
          </a:p>
        </p:txBody>
      </p:sp>
      <p:sp>
        <p:nvSpPr>
          <p:cNvPr id="6" name="Textfeld 14">
            <a:extLst>
              <a:ext uri="{FF2B5EF4-FFF2-40B4-BE49-F238E27FC236}">
                <a16:creationId xmlns:a16="http://schemas.microsoft.com/office/drawing/2014/main" id="{DF6E8256-47F6-4D52-F0C1-C3119C82717D}"/>
              </a:ext>
            </a:extLst>
          </p:cNvPr>
          <p:cNvSpPr txBox="1"/>
          <p:nvPr/>
        </p:nvSpPr>
        <p:spPr>
          <a:xfrm>
            <a:off x="5613649" y="1003231"/>
            <a:ext cx="6578352" cy="271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Intensification of the hydrological cycle due to human-induced climate change is affecting physical aspects of 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security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(high confidence)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thereby exacerbating existing water-related vulnerabilities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caused by other socioeconomic factors</a:t>
            </a:r>
            <a:endParaRPr lang="en-US" altLang="zh-CN" sz="24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076" name="Picture 4" descr="Intergovernmental Panel on Climate Change - Wikipedia">
            <a:extLst>
              <a:ext uri="{FF2B5EF4-FFF2-40B4-BE49-F238E27FC236}">
                <a16:creationId xmlns:a16="http://schemas.microsoft.com/office/drawing/2014/main" id="{ECB92E5F-D845-AD7F-A72D-83516B66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34" y="6807"/>
            <a:ext cx="1358489" cy="74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096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FA8EF-1A6B-7314-3CB1-69DF5084D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3296188-4115-6847-C45E-A857316A5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2061" y="906917"/>
            <a:ext cx="4028367" cy="35019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4" name="Picture 1" descr="page10image64180352">
            <a:extLst>
              <a:ext uri="{FF2B5EF4-FFF2-40B4-BE49-F238E27FC236}">
                <a16:creationId xmlns:a16="http://schemas.microsoft.com/office/drawing/2014/main" id="{CE11B4AC-F767-AFF2-331D-29A529E6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80" y="1959351"/>
            <a:ext cx="4097867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page11image64226432">
            <a:extLst>
              <a:ext uri="{FF2B5EF4-FFF2-40B4-BE49-F238E27FC236}">
                <a16:creationId xmlns:a16="http://schemas.microsoft.com/office/drawing/2014/main" id="{01A2131B-A664-A156-ADDB-E908714D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69" y="1701800"/>
            <a:ext cx="6510377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B9A204C2-CB25-5585-A67F-C9ADA8ACC0EE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6205" y="67753"/>
            <a:ext cx="8680065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Insecurity: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scarcity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(too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little)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  <p:pic>
        <p:nvPicPr>
          <p:cNvPr id="18" name="image4.png">
            <a:extLst>
              <a:ext uri="{FF2B5EF4-FFF2-40B4-BE49-F238E27FC236}">
                <a16:creationId xmlns:a16="http://schemas.microsoft.com/office/drawing/2014/main" id="{F4FD8AFA-224F-9A05-851B-06F2A19AA3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10675" y="168910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80E12C9-528D-CFCE-38F5-78D6955A4427}"/>
              </a:ext>
            </a:extLst>
          </p:cNvPr>
          <p:cNvGrpSpPr/>
          <p:nvPr/>
        </p:nvGrpSpPr>
        <p:grpSpPr>
          <a:xfrm flipV="1">
            <a:off x="0" y="80391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779634E-33A1-ED8F-0B0A-64E395C5283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pic>
        <p:nvPicPr>
          <p:cNvPr id="6" name="Picture 2" descr="4 Billion People Face Water Scarcity – National Geographic Education Blog">
            <a:extLst>
              <a:ext uri="{FF2B5EF4-FFF2-40B4-BE49-F238E27FC236}">
                <a16:creationId xmlns:a16="http://schemas.microsoft.com/office/drawing/2014/main" id="{B876B7B9-9052-0C74-0E77-808A3A8CA3A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4451738"/>
            <a:ext cx="6318828" cy="237677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04724D-0981-5CAB-E94F-3703E85015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57841" y="906917"/>
            <a:ext cx="2801692" cy="35019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05BB49-7C32-F920-B1EA-ABCF568336B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275961" y="906917"/>
            <a:ext cx="2801692" cy="35019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7172FEC-034C-AC54-DF3A-5B40D6EC0ED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80150" y="3732115"/>
            <a:ext cx="1331606" cy="275590"/>
          </a:xfrm>
          <a:prstGeom prst="rect">
            <a:avLst/>
          </a:prstGeom>
          <a:gradFill flip="none" rotWithShape="1">
            <a:gsLst>
              <a:gs pos="47000">
                <a:srgbClr val="003399"/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Science, 2023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C00283C-310A-6E15-C879-9D896732F1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494400" y="3732115"/>
            <a:ext cx="2444115" cy="275590"/>
          </a:xfrm>
          <a:prstGeom prst="rect">
            <a:avLst/>
          </a:prstGeom>
          <a:gradFill flip="none" rotWithShape="1">
            <a:gsLst>
              <a:gs pos="47000">
                <a:srgbClr val="003399"/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Nature Climate Change, 2024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8C0513-D7B1-5474-272F-1A32A1972CC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7678" y="3732115"/>
            <a:ext cx="2444115" cy="275590"/>
          </a:xfrm>
          <a:prstGeom prst="rect">
            <a:avLst/>
          </a:prstGeom>
          <a:gradFill flip="none" rotWithShape="1">
            <a:gsLst>
              <a:gs pos="47000">
                <a:srgbClr val="003399"/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Nature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Communications,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2024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7C12EDC-9860-3C99-7C2B-C23649B8A39F}"/>
              </a:ext>
            </a:extLst>
          </p:cNvPr>
          <p:cNvSpPr txBox="1"/>
          <p:nvPr/>
        </p:nvSpPr>
        <p:spPr>
          <a:xfrm>
            <a:off x="7249099" y="4722570"/>
            <a:ext cx="4622346" cy="1881990"/>
          </a:xfrm>
          <a:prstGeom prst="rect">
            <a:avLst/>
          </a:prstGeom>
          <a:solidFill>
            <a:srgbClr val="101D3A">
              <a:lumMod val="10000"/>
              <a:lumOff val="90000"/>
            </a:srgbClr>
          </a:solidFill>
        </p:spPr>
        <p:txBody>
          <a:bodyPr wrap="square">
            <a:spAutoFit/>
          </a:bodyPr>
          <a:lstStyle/>
          <a:p>
            <a:pPr marR="0" lvl="0" algn="just" defTabSz="6096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90204"/>
                <a:ea typeface="黑体" panose="02010609060101010101" charset="-122"/>
              </a:rPr>
              <a:t>Currently,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90204"/>
                <a:ea typeface="SimHei" pitchFamily="49" charset="-122"/>
              </a:rPr>
              <a:t>~4 billion people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90204"/>
                <a:ea typeface="黑体" panose="02010609060101010101" charset="-122"/>
              </a:rPr>
              <a:t>are estimated to experience severe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90204"/>
                <a:ea typeface="黑体" panose="02010609060101010101" charset="-122"/>
              </a:rPr>
              <a:t>water scarcity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90204"/>
                <a:ea typeface="黑体" panose="02010609060101010101" charset="-122"/>
              </a:rPr>
              <a:t> for at least one month per year </a:t>
            </a:r>
            <a:r>
              <a:rPr kumimoji="0" lang="en-US" altLang="zh-CN" sz="2000" b="0" i="1" u="none" strike="noStrike" kern="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90204"/>
                <a:ea typeface="黑体" panose="02010609060101010101" charset="-122"/>
              </a:rPr>
              <a:t>(medium confidence)</a:t>
            </a:r>
            <a:r>
              <a:rPr kumimoji="0" lang="en-US" altLang="zh-CN" sz="2000" b="0" u="none" strike="noStrike" kern="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90204"/>
                <a:ea typeface="黑体" panose="02010609060101010101" charset="-122"/>
              </a:rPr>
              <a:t>(IPCC,2022)</a:t>
            </a:r>
            <a:endParaRPr kumimoji="0" lang="en-US" altLang="zh-CN" sz="2000" b="1" u="none" strike="noStrike" kern="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 panose="020B0604020202090204"/>
              <a:ea typeface="黑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6805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3861-5E9A-4543-86D7-BB6953BB049C}" type="slidenum">
              <a:rPr lang="zh-CN" altLang="en-US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503050405090304"/>
                <a:ea typeface="微软雅黑"/>
              </a:rPr>
              <a:t>6</a:t>
            </a:fld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503050405090304"/>
              <a:ea typeface="微软雅黑"/>
            </a:endParaRPr>
          </a:p>
        </p:txBody>
      </p:sp>
      <p:sp>
        <p:nvSpPr>
          <p:cNvPr id="13" name="AutoShape 104"/>
          <p:cNvSpPr/>
          <p:nvPr/>
        </p:nvSpPr>
        <p:spPr bwMode="auto">
          <a:xfrm>
            <a:off x="4829100" y="4528934"/>
            <a:ext cx="7285334" cy="2052251"/>
          </a:xfrm>
          <a:prstGeom prst="roundRect">
            <a:avLst>
              <a:gd name="adj" fmla="val 0"/>
            </a:avLst>
          </a:prstGeom>
          <a:solidFill>
            <a:srgbClr val="F9FCFF"/>
          </a:solidFill>
          <a:ln w="6350">
            <a:solidFill>
              <a:srgbClr val="A5A5A5"/>
            </a:solidFill>
            <a:round/>
          </a:ln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90204" pitchFamily="34" charset="0"/>
              <a:buChar char="•"/>
              <a:defRPr sz="20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2pPr>
            <a:lvl3pPr>
              <a:spcBef>
                <a:spcPct val="20000"/>
              </a:spcBef>
              <a:buFont typeface="Arial" panose="020B0604020202090204" pitchFamily="34" charset="0"/>
              <a:buChar char="•"/>
              <a:defRPr sz="16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14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14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14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14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14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1400">
                <a:solidFill>
                  <a:schemeClr val="accent2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defRPr>
            </a:lvl9pPr>
          </a:lstStyle>
          <a:p>
            <a:pPr marL="0" lvl="2" algn="ctr">
              <a:spcBef>
                <a:spcPct val="0"/>
              </a:spcBef>
              <a:buNone/>
            </a:pPr>
            <a:endParaRPr lang="zh-CN" altLang="zh-CN" sz="2000">
              <a:solidFill>
                <a:srgbClr val="FFFFFF"/>
              </a:solidFill>
              <a:sym typeface="微软雅黑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29101" y="4585563"/>
            <a:ext cx="7285334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80000"/>
            </a:pPr>
            <a:r>
              <a:rPr lang="en-GB" altLang="zh-CN" sz="2400" dirty="0">
                <a:solidFill>
                  <a:srgbClr val="0070C0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Target</a:t>
            </a:r>
            <a:r>
              <a:rPr lang="zh-CN" altLang="en-US" sz="2400" dirty="0">
                <a:solidFill>
                  <a:srgbClr val="0070C0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lang="en-GB" altLang="zh-CN" sz="2400" dirty="0">
                <a:solidFill>
                  <a:srgbClr val="0070C0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6.4</a:t>
            </a:r>
            <a:r>
              <a:rPr lang="en-US" altLang="zh-CN" sz="2400" dirty="0">
                <a:solidFill>
                  <a:srgbClr val="0070C0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:</a:t>
            </a:r>
            <a:r>
              <a:rPr lang="zh-CN" altLang="en-US" sz="2400" dirty="0">
                <a:solidFill>
                  <a:srgbClr val="0070C0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 </a:t>
            </a:r>
            <a:r>
              <a:rPr lang="en-GB" altLang="zh-CN" sz="2400" dirty="0">
                <a:solidFill>
                  <a:prstClr val="black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By 2030, substantially increase water-use efficiency across all sectors and ensure sustainable withdrawals and supply of freshwater to address </a:t>
            </a:r>
            <a:r>
              <a:rPr lang="en-GB" altLang="zh-CN" sz="2400" b="1" dirty="0">
                <a:solidFill>
                  <a:srgbClr val="C00000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water scarcity</a:t>
            </a:r>
            <a:r>
              <a:rPr lang="en-GB" altLang="zh-CN" sz="2400" dirty="0">
                <a:solidFill>
                  <a:prstClr val="black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 and substantially reduce the number of people suffering from </a:t>
            </a:r>
            <a:r>
              <a:rPr lang="en-GB" altLang="zh-CN" sz="2400" b="1" dirty="0">
                <a:solidFill>
                  <a:srgbClr val="C00000"/>
                </a:solidFill>
                <a:latin typeface="Arial Regular" panose="020B0604020202090204" charset="0"/>
                <a:ea typeface="微软雅黑"/>
                <a:cs typeface="Arial Regular" panose="020B0604020202090204" charset="0"/>
              </a:rPr>
              <a:t>water scarcity</a:t>
            </a:r>
            <a:endParaRPr lang="zh-CN" altLang="en-US" sz="2400" b="1" dirty="0">
              <a:solidFill>
                <a:srgbClr val="C00000"/>
              </a:solidFill>
              <a:latin typeface="Arial Regular" panose="020B0604020202090204" charset="0"/>
              <a:ea typeface="微软雅黑"/>
              <a:cs typeface="Arial Regular" panose="020B06040202020902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93" y="934803"/>
            <a:ext cx="3514344" cy="351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621793" y="64612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Arial" panose="020B0604020202090204" pitchFamily="34" charset="0"/>
                <a:cs typeface="Arial" panose="020B0604020202090204" pitchFamily="34" charset="0"/>
                <a:hlinkClick r:id="rId6"/>
              </a:rPr>
              <a:t>https://sdgs.un.org/goals/goal6</a:t>
            </a:r>
            <a:r>
              <a:rPr lang="zh-CN" altLang="en-US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/>
          <a:srcRect l="4505" t="5856" r="5792" b="5439"/>
          <a:stretch>
            <a:fillRect/>
          </a:stretch>
        </p:blipFill>
        <p:spPr>
          <a:xfrm>
            <a:off x="437881" y="934803"/>
            <a:ext cx="4191478" cy="5526435"/>
          </a:xfrm>
          <a:prstGeom prst="rect">
            <a:avLst/>
          </a:prstGeom>
        </p:spPr>
      </p:pic>
      <p:pic>
        <p:nvPicPr>
          <p:cNvPr id="18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210675" y="1079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 flipV="1">
            <a:off x="-28575" y="722630"/>
            <a:ext cx="12143105" cy="76200"/>
            <a:chOff x="0" y="0"/>
            <a:chExt cx="17856000" cy="36000"/>
          </a:xfrm>
        </p:grpSpPr>
        <p:sp>
          <p:nvSpPr>
            <p:cNvPr id="20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2E927101-9E8A-94B8-28B7-8E42524BD6B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6205" y="67753"/>
            <a:ext cx="8680065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Insecurity: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scarcity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(too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little)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9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6DD27-6F60-466D-1D0D-D0024E714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4.png">
            <a:extLst>
              <a:ext uri="{FF2B5EF4-FFF2-40B4-BE49-F238E27FC236}">
                <a16:creationId xmlns:a16="http://schemas.microsoft.com/office/drawing/2014/main" id="{9DD9B21E-3AC1-EAE4-0BFB-1E469E6E61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10675" y="1079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484B235-1766-6DE0-D83E-A618F934DC32}"/>
              </a:ext>
            </a:extLst>
          </p:cNvPr>
          <p:cNvGrpSpPr/>
          <p:nvPr/>
        </p:nvGrpSpPr>
        <p:grpSpPr>
          <a:xfrm flipV="1">
            <a:off x="-28575" y="722630"/>
            <a:ext cx="12143105" cy="76200"/>
            <a:chOff x="0" y="0"/>
            <a:chExt cx="17856000" cy="36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A6FCF6-FF5B-6393-4FB3-068371BDD72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4" name="标题 1">
            <a:extLst>
              <a:ext uri="{FF2B5EF4-FFF2-40B4-BE49-F238E27FC236}">
                <a16:creationId xmlns:a16="http://schemas.microsoft.com/office/drawing/2014/main" id="{1059D165-6DD9-D210-E279-D80976F94609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6205" y="67753"/>
            <a:ext cx="7603729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Insecurity: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flood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(too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much)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  <p:sp>
        <p:nvSpPr>
          <p:cNvPr id="6" name="Textfeld 14">
            <a:extLst>
              <a:ext uri="{FF2B5EF4-FFF2-40B4-BE49-F238E27FC236}">
                <a16:creationId xmlns:a16="http://schemas.microsoft.com/office/drawing/2014/main" id="{80FB8EA3-4FC4-5403-EEDB-39089E4DDAE3}"/>
              </a:ext>
            </a:extLst>
          </p:cNvPr>
          <p:cNvSpPr txBox="1"/>
          <p:nvPr/>
        </p:nvSpPr>
        <p:spPr>
          <a:xfrm>
            <a:off x="169475" y="2024350"/>
            <a:ext cx="6014208" cy="4214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SimHei" panose="02010609060101010101" pitchFamily="49" charset="-122"/>
              </a:rPr>
              <a:t>Direct flood damages will</a:t>
            </a:r>
            <a:r>
              <a:rPr lang="en-US" altLang="zh-CN" sz="2267" dirty="0">
                <a:solidFill>
                  <a:srgbClr val="0070C0"/>
                </a:solidFill>
                <a:latin typeface="Arial" panose="020B0604020202020204"/>
                <a:ea typeface="SimHei" panose="02010609060101010101" pitchFamily="49" charset="-122"/>
              </a:rPr>
              <a:t> increase by 4 to 5 times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 at 4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宋体" panose="02010600030101010101" pitchFamily="2" charset="-122"/>
              </a:rPr>
              <a:t> ℃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 compared to 1.5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宋体" panose="02010600030101010101" pitchFamily="2" charset="-122"/>
              </a:rPr>
              <a:t> ℃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 </a:t>
            </a:r>
          </a:p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At 4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宋体" panose="02010600030101010101" pitchFamily="2" charset="-122"/>
              </a:rPr>
              <a:t> ℃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 GWL by the end of the century, </a:t>
            </a:r>
            <a:r>
              <a:rPr lang="en-US" altLang="zh-CN" sz="2267" dirty="0">
                <a:solidFill>
                  <a:srgbClr val="0070C0"/>
                </a:solidFill>
                <a:latin typeface="Arial" panose="020B0604020202020204"/>
                <a:ea typeface="SimHei" panose="02010609060101010101" pitchFamily="49" charset="-122"/>
              </a:rPr>
              <a:t>10% 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SimHei" panose="02010609060101010101" pitchFamily="49" charset="-122"/>
              </a:rPr>
              <a:t>of the global land area </a:t>
            </a:r>
            <a:r>
              <a:rPr lang="en-US" altLang="zh-CN" sz="2267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is projected to face simultaneously increasing high extreme streamflow and decreasing low extreme streamflow, affecting roughly </a:t>
            </a:r>
            <a:r>
              <a:rPr lang="en-US" altLang="zh-CN" sz="2267" b="1" dirty="0">
                <a:solidFill>
                  <a:srgbClr val="0070C0"/>
                </a:solidFill>
                <a:latin typeface="Arial" panose="020B0604020202020204"/>
                <a:ea typeface="SimHei" panose="02010609060101010101" pitchFamily="49" charset="-122"/>
              </a:rPr>
              <a:t>over 2.1 billion people </a:t>
            </a:r>
          </a:p>
        </p:txBody>
      </p:sp>
      <p:pic>
        <p:nvPicPr>
          <p:cNvPr id="13" name="Picture 2" descr="page70image53757360">
            <a:extLst>
              <a:ext uri="{FF2B5EF4-FFF2-40B4-BE49-F238E27FC236}">
                <a16:creationId xmlns:a16="http://schemas.microsoft.com/office/drawing/2014/main" id="{C61474AD-551B-5900-797D-B9007D691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325393"/>
            <a:ext cx="5672525" cy="40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26D8461-85E8-19BB-B1C1-40D042169C03}"/>
              </a:ext>
            </a:extLst>
          </p:cNvPr>
          <p:cNvSpPr txBox="1"/>
          <p:nvPr/>
        </p:nvSpPr>
        <p:spPr>
          <a:xfrm>
            <a:off x="6710427" y="1973857"/>
            <a:ext cx="5820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altLang="zh-CN" sz="1600" b="1" dirty="0">
                <a:solidFill>
                  <a:srgbClr val="C00000"/>
                </a:solidFill>
                <a:latin typeface="Arial" panose="020B0604020202020204"/>
                <a:ea typeface="黑体" panose="02010609060101010101" pitchFamily="49" charset="-122"/>
              </a:rPr>
              <a:t>Changes in river flooding under various scenarios</a:t>
            </a:r>
            <a:endParaRPr lang="en" altLang="zh-CN" sz="1600" b="1" dirty="0">
              <a:solidFill>
                <a:srgbClr val="C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21" name="Textfeld 14">
            <a:extLst>
              <a:ext uri="{FF2B5EF4-FFF2-40B4-BE49-F238E27FC236}">
                <a16:creationId xmlns:a16="http://schemas.microsoft.com/office/drawing/2014/main" id="{833F5407-2E9D-D79D-DDF9-0AFDB62FFFCF}"/>
              </a:ext>
            </a:extLst>
          </p:cNvPr>
          <p:cNvSpPr txBox="1"/>
          <p:nvPr/>
        </p:nvSpPr>
        <p:spPr>
          <a:xfrm>
            <a:off x="169475" y="795618"/>
            <a:ext cx="12004023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altLang="zh-CN" sz="2400" b="1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Flood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/>
                <a:ea typeface="黑体" panose="02010609060101010101" pitchFamily="49" charset="-122"/>
              </a:rPr>
              <a:t>risks and societal damages </a:t>
            </a:r>
            <a:r>
              <a:rPr lang="en-US" altLang="zh-CN" sz="2400" b="1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are projected to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/>
                <a:ea typeface="黑体" panose="02010609060101010101" pitchFamily="49" charset="-122"/>
              </a:rPr>
              <a:t>increase with every degree of global warming</a:t>
            </a:r>
            <a:r>
              <a:rPr lang="en-US" altLang="zh-CN" sz="2400" b="1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 (medium confidence)</a:t>
            </a:r>
            <a:endParaRPr lang="en-US" altLang="zh-CN" sz="2400" b="1" dirty="0">
              <a:solidFill>
                <a:srgbClr val="464749"/>
              </a:solidFill>
              <a:latin typeface="Arial" panose="020B0604020202020204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78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33image64236608">
            <a:extLst>
              <a:ext uri="{FF2B5EF4-FFF2-40B4-BE49-F238E27FC236}">
                <a16:creationId xmlns:a16="http://schemas.microsoft.com/office/drawing/2014/main" id="{FFD5E917-ABCB-5741-BF92-4951D614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812811"/>
            <a:ext cx="582732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age33image64239872">
            <a:extLst>
              <a:ext uri="{FF2B5EF4-FFF2-40B4-BE49-F238E27FC236}">
                <a16:creationId xmlns:a16="http://schemas.microsoft.com/office/drawing/2014/main" id="{C7651274-7CA9-5042-9CEF-C312CF9F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812811"/>
            <a:ext cx="582732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rmany floods were up to 9 times more likely because of climate change,  study estimates | CNN">
            <a:extLst>
              <a:ext uri="{FF2B5EF4-FFF2-40B4-BE49-F238E27FC236}">
                <a16:creationId xmlns:a16="http://schemas.microsoft.com/office/drawing/2014/main" id="{CED9A8F2-0C8A-2BBE-F4D4-A5148BDC3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/>
          <a:stretch/>
        </p:blipFill>
        <p:spPr bwMode="auto">
          <a:xfrm>
            <a:off x="558801" y="3984123"/>
            <a:ext cx="4464145" cy="236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E6D75EF-D06F-EF97-B202-F15A9D59A5FC}"/>
              </a:ext>
            </a:extLst>
          </p:cNvPr>
          <p:cNvSpPr txBox="1"/>
          <p:nvPr/>
        </p:nvSpPr>
        <p:spPr>
          <a:xfrm>
            <a:off x="1660115" y="6414630"/>
            <a:ext cx="205537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kumimoji="1" lang="en-US" altLang="zh-CN" sz="2133" b="1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2022 Germany</a:t>
            </a:r>
            <a:endParaRPr kumimoji="1" lang="zh-CN" altLang="en-US" sz="2133" b="1" dirty="0">
              <a:solidFill>
                <a:srgbClr val="464749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1032" name="Picture 8" descr="Pakistan floods caused by 'monsoon on steroids,' says UN chief | CNN">
            <a:extLst>
              <a:ext uri="{FF2B5EF4-FFF2-40B4-BE49-F238E27FC236}">
                <a16:creationId xmlns:a16="http://schemas.microsoft.com/office/drawing/2014/main" id="{0FD32553-971E-EFC0-A734-03CD5F1FD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4" y="217919"/>
            <a:ext cx="3978135" cy="263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A17646F-D7A4-F108-9790-CB5B68F3E245}"/>
              </a:ext>
            </a:extLst>
          </p:cNvPr>
          <p:cNvSpPr txBox="1"/>
          <p:nvPr/>
        </p:nvSpPr>
        <p:spPr>
          <a:xfrm>
            <a:off x="9042400" y="2937550"/>
            <a:ext cx="199445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kumimoji="1" lang="en-US" altLang="zh-CN" sz="2133" b="1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2022 Pakistan</a:t>
            </a:r>
            <a:endParaRPr kumimoji="1" lang="zh-CN" altLang="en-US" sz="2133" b="1" dirty="0">
              <a:solidFill>
                <a:srgbClr val="464749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4344503-66CF-D464-ADB5-6C66D4DF5BD3}"/>
              </a:ext>
            </a:extLst>
          </p:cNvPr>
          <p:cNvSpPr txBox="1"/>
          <p:nvPr/>
        </p:nvSpPr>
        <p:spPr>
          <a:xfrm>
            <a:off x="9398001" y="6414630"/>
            <a:ext cx="161294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kumimoji="1" lang="en-US" altLang="zh-CN" sz="2133" b="1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2024 Spain</a:t>
            </a:r>
            <a:endParaRPr kumimoji="1" lang="zh-CN" altLang="en-US" sz="2133" b="1" dirty="0">
              <a:solidFill>
                <a:srgbClr val="464749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348C7C-1153-DE7E-EB07-B1BFA3F6B9C0}"/>
              </a:ext>
            </a:extLst>
          </p:cNvPr>
          <p:cNvSpPr txBox="1"/>
          <p:nvPr/>
        </p:nvSpPr>
        <p:spPr>
          <a:xfrm>
            <a:off x="5419898" y="1764255"/>
            <a:ext cx="2048959" cy="2095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>
              <a:lnSpc>
                <a:spcPct val="300000"/>
              </a:lnSpc>
            </a:pPr>
            <a:r>
              <a:rPr kumimoji="1" lang="en-US" altLang="zh-CN" sz="5334" b="1" dirty="0">
                <a:solidFill>
                  <a:srgbClr val="C00000"/>
                </a:solidFill>
                <a:latin typeface="Arial" panose="020B0604020202020204"/>
                <a:ea typeface="黑体" panose="02010609060101010101" pitchFamily="49" charset="-122"/>
              </a:rPr>
              <a:t>Flood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8906728-89AC-661C-47BA-1708744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1" y="230064"/>
            <a:ext cx="4470397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CF04322-C5BA-F07B-82EA-ACA044C9B751}"/>
              </a:ext>
            </a:extLst>
          </p:cNvPr>
          <p:cNvSpPr txBox="1"/>
          <p:nvPr/>
        </p:nvSpPr>
        <p:spPr>
          <a:xfrm>
            <a:off x="1656207" y="2934255"/>
            <a:ext cx="232467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kumimoji="1" lang="en-US" altLang="zh-CN" sz="2133" b="1" dirty="0">
                <a:solidFill>
                  <a:srgbClr val="464749"/>
                </a:solidFill>
                <a:latin typeface="Arial" panose="020B0604020202020204"/>
                <a:ea typeface="黑体" panose="02010609060101010101" pitchFamily="49" charset="-122"/>
              </a:rPr>
              <a:t>2021 Zhengzhou</a:t>
            </a:r>
            <a:endParaRPr kumimoji="1" lang="zh-CN" altLang="en-US" sz="2133" b="1" dirty="0">
              <a:solidFill>
                <a:srgbClr val="464749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14338" name="Picture 2" descr="Residents look out from their balconies at damaged cars piled up in flood-hit Paiporta, Valencia province, Spain, October 30th 2024">
            <a:extLst>
              <a:ext uri="{FF2B5EF4-FFF2-40B4-BE49-F238E27FC236}">
                <a16:creationId xmlns:a16="http://schemas.microsoft.com/office/drawing/2014/main" id="{9AA37F41-6F79-E94F-30DC-02CD8FDC7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/>
          <a:stretch/>
        </p:blipFill>
        <p:spPr bwMode="auto">
          <a:xfrm>
            <a:off x="7859557" y="3984123"/>
            <a:ext cx="3978135" cy="236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54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ited Nations Sustainable Development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94" y="5538978"/>
            <a:ext cx="6282064" cy="98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346394" y="1594557"/>
            <a:ext cx="5177055" cy="3486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GB" altLang="zh-CN" sz="2300" b="0" i="0" u="none" strike="noStrike" kern="1200" dirty="0">
                <a:solidFill>
                  <a:schemeClr val="tx1"/>
                </a:solidFill>
                <a:effectLst/>
                <a:latin typeface="Arial Regular" panose="020B0604020202090204" charset="0"/>
                <a:cs typeface="Arial Regular" panose="020B0604020202090204" charset="0"/>
                <a:hlinkClick r:id="rId7"/>
              </a:rPr>
              <a:t>More </a:t>
            </a:r>
            <a:r>
              <a:rPr lang="en-GB" altLang="zh-CN" sz="2300" dirty="0">
                <a:solidFill>
                  <a:srgbClr val="0070C0"/>
                </a:solidFill>
                <a:latin typeface="Arial Regular" panose="020B060402020209020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 80</a:t>
            </a:r>
            <a:r>
              <a:rPr lang="en-US" altLang="zh-CN" sz="2300" u="sng" dirty="0">
                <a:solidFill>
                  <a:srgbClr val="0070C0"/>
                </a:solidFill>
                <a:latin typeface="Arial Regular" panose="020B0604020202090204" charset="0"/>
              </a:rPr>
              <a:t>%</a:t>
            </a:r>
            <a:r>
              <a:rPr lang="zh-CN" altLang="en-US" sz="2300" dirty="0">
                <a:solidFill>
                  <a:srgbClr val="0070C0"/>
                </a:solidFill>
                <a:latin typeface="Arial Regular" panose="020B0604020202090204" charset="0"/>
              </a:rPr>
              <a:t> </a:t>
            </a:r>
            <a:r>
              <a:rPr lang="en-GB" altLang="zh-CN" sz="2300" b="0" i="0" u="none" strike="noStrike" kern="1200" dirty="0">
                <a:solidFill>
                  <a:schemeClr val="tx1"/>
                </a:solidFill>
                <a:effectLst/>
                <a:latin typeface="Arial Regular" panose="020B0604020202090204" charset="0"/>
                <a:cs typeface="Arial Regular" panose="020B0604020202090204" charset="0"/>
              </a:rPr>
              <a:t>of wastewater resulting from human activities is discharged into rivers or sea without any pollution removal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GB" altLang="zh-CN" sz="2300" dirty="0">
                <a:latin typeface="Arial Regular" panose="020B0604020202090204" charset="0"/>
                <a:cs typeface="Arial Regular" panose="020B0604020202090204" charset="0"/>
              </a:rPr>
              <a:t>Coastal waters are deteriorating due to pollution and eutrophication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GB" altLang="zh-CN" sz="2300" dirty="0">
                <a:latin typeface="Arial Regular" panose="020B0604020202090204" charset="0"/>
                <a:cs typeface="Arial Regular" panose="020B0604020202090204" charset="0"/>
              </a:rPr>
              <a:t>Roughly </a:t>
            </a:r>
            <a:r>
              <a:rPr lang="en-GB" altLang="zh-CN" sz="2300" dirty="0">
                <a:solidFill>
                  <a:srgbClr val="0070C0"/>
                </a:solidFill>
                <a:latin typeface="Arial Regular" panose="020B060402020209020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r>
              <a:rPr lang="en-US" altLang="zh-CN" sz="2300" u="sng" dirty="0">
                <a:solidFill>
                  <a:srgbClr val="0070C0"/>
                </a:solidFill>
                <a:latin typeface="Arial Regular" panose="020B0604020202090204" charset="0"/>
              </a:rPr>
              <a:t>%</a:t>
            </a:r>
            <a:r>
              <a:rPr lang="zh-CN" altLang="en-US" sz="2300" dirty="0">
                <a:solidFill>
                  <a:srgbClr val="0070C0"/>
                </a:solidFill>
                <a:latin typeface="Arial Regular" panose="020B0604020202090204" charset="0"/>
              </a:rPr>
              <a:t> </a:t>
            </a:r>
            <a:r>
              <a:rPr lang="en-GB" altLang="zh-CN" sz="2300" dirty="0">
                <a:latin typeface="Arial Regular" panose="020B0604020202090204" charset="0"/>
                <a:cs typeface="Arial Regular" panose="020B0604020202090204" charset="0"/>
              </a:rPr>
              <a:t>of marine and coastal pollution originates on land</a:t>
            </a:r>
            <a:endParaRPr lang="en-GB" altLang="zh-CN" sz="2300" b="0" i="0" u="none" strike="noStrike" kern="1200" dirty="0">
              <a:solidFill>
                <a:schemeClr val="tx1"/>
              </a:solidFill>
              <a:effectLst/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47485" y="1783397"/>
            <a:ext cx="6098146" cy="3276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GB" altLang="zh-CN" sz="2300" b="1" i="0" u="none" strike="noStrike" kern="1200" dirty="0">
                <a:solidFill>
                  <a:schemeClr val="tx1"/>
                </a:solidFill>
                <a:effectLst/>
                <a:latin typeface="Arial Regular" panose="020B0604020202090204" charset="0"/>
                <a:cs typeface="Arial Regular" panose="020B0604020202090204" charset="0"/>
              </a:rPr>
              <a:t>6.3</a:t>
            </a:r>
            <a:r>
              <a:rPr lang="en-GB" altLang="zh-CN" sz="2300" b="0" i="0" u="none" strike="noStrike" kern="1200" dirty="0">
                <a:solidFill>
                  <a:schemeClr val="tx1"/>
                </a:solidFill>
                <a:effectLst/>
                <a:latin typeface="Arial Regular" panose="020B0604020202090204" charset="0"/>
                <a:cs typeface="Arial Regular" panose="020B0604020202090204" charset="0"/>
              </a:rPr>
              <a:t> By 2030, improve </a:t>
            </a:r>
            <a:r>
              <a:rPr lang="en-GB" altLang="zh-CN" sz="2300" b="1" i="0" u="none" strike="noStrike" kern="1200" dirty="0">
                <a:solidFill>
                  <a:srgbClr val="C00000"/>
                </a:solidFill>
                <a:effectLst/>
                <a:latin typeface="Arial Regular" panose="020B0604020202090204" charset="0"/>
                <a:cs typeface="Arial Regular" panose="020B0604020202090204" charset="0"/>
              </a:rPr>
              <a:t>water quality </a:t>
            </a:r>
            <a:r>
              <a:rPr lang="en-US" altLang="zh-CN" sz="2300" dirty="0">
                <a:latin typeface="Arial Regular" panose="020B0604020202090204" charset="0"/>
                <a:cs typeface="Arial Regular" panose="020B0604020202090204" charset="0"/>
              </a:rPr>
              <a:t>...</a:t>
            </a:r>
            <a:r>
              <a:rPr lang="zh-CN" altLang="en-US" sz="2300" b="0" i="0" u="none" strike="noStrike" kern="1200" dirty="0">
                <a:solidFill>
                  <a:schemeClr val="tx1"/>
                </a:solidFill>
                <a:effectLst/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GB" altLang="zh-CN" sz="2300" b="0" i="0" u="none" strike="noStrike" kern="1200" dirty="0">
                <a:solidFill>
                  <a:schemeClr val="tx1"/>
                </a:solidFill>
                <a:effectLst/>
                <a:latin typeface="Arial Regular" panose="020B0604020202090204" charset="0"/>
                <a:cs typeface="Arial Regular" panose="020B0604020202090204" charset="0"/>
              </a:rPr>
              <a:t>, halving the proportion of untreated wastewater </a:t>
            </a:r>
            <a:r>
              <a:rPr lang="en-US" altLang="zh-CN" sz="2300" b="0" i="0" u="none" strike="noStrike" kern="1200" dirty="0">
                <a:solidFill>
                  <a:schemeClr val="tx1"/>
                </a:solidFill>
                <a:effectLst/>
                <a:latin typeface="Arial Regular" panose="020B0604020202090204" charset="0"/>
                <a:cs typeface="Arial Regular" panose="020B0604020202090204" charset="0"/>
              </a:rPr>
              <a:t>…</a:t>
            </a:r>
            <a:endParaRPr lang="en-GB" altLang="zh-CN" sz="2300" b="0" i="0" u="none" strike="noStrike" kern="1200" dirty="0">
              <a:solidFill>
                <a:schemeClr val="tx1"/>
              </a:solidFill>
              <a:effectLst/>
              <a:latin typeface="Arial Regular" panose="020B0604020202090204" charset="0"/>
              <a:cs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GB" altLang="zh-CN" sz="2300" b="1" dirty="0">
                <a:latin typeface="Arial Regular" panose="020B0604020202090204" charset="0"/>
                <a:cs typeface="Arial Regular" panose="020B0604020202090204" charset="0"/>
              </a:rPr>
              <a:t>14.1</a:t>
            </a:r>
            <a:r>
              <a:rPr lang="en-GB" altLang="zh-CN" sz="2300" dirty="0">
                <a:latin typeface="Arial Regular" panose="020B0604020202090204" charset="0"/>
                <a:cs typeface="Arial Regular" panose="020B0604020202090204" charset="0"/>
              </a:rPr>
              <a:t> By 2025, prevent and significantly reduce marine </a:t>
            </a:r>
            <a:r>
              <a:rPr lang="en-GB" altLang="zh-CN" sz="2300" b="1" dirty="0">
                <a:solidFill>
                  <a:srgbClr val="C00000"/>
                </a:solidFill>
                <a:latin typeface="Arial Regular" panose="020B0604020202090204" charset="0"/>
                <a:cs typeface="Arial Regular" panose="020B0604020202090204" charset="0"/>
              </a:rPr>
              <a:t>pollution</a:t>
            </a:r>
            <a:r>
              <a:rPr lang="en-GB" altLang="zh-CN" sz="2300" dirty="0">
                <a:latin typeface="Arial Regular" panose="020B0604020202090204" charset="0"/>
                <a:cs typeface="Arial Regular" panose="020B0604020202090204" charset="0"/>
              </a:rPr>
              <a:t> of all kinds, in particular from land-based activities</a:t>
            </a:r>
            <a:r>
              <a:rPr lang="zh-CN" altLang="en-US" sz="2300" dirty="0">
                <a:latin typeface="Arial Regular" panose="020B0604020202090204" charset="0"/>
                <a:cs typeface="Arial Regular" panose="020B0604020202090204" charset="0"/>
              </a:rPr>
              <a:t>  </a:t>
            </a:r>
            <a:r>
              <a:rPr lang="en-US" altLang="zh-CN" sz="2300" dirty="0">
                <a:latin typeface="Arial Regular" panose="020B0604020202090204" charset="0"/>
                <a:cs typeface="Arial Regular" panose="020B0604020202090204" charset="0"/>
              </a:rPr>
              <a:t>......</a:t>
            </a:r>
            <a:endParaRPr lang="en-GB" altLang="zh-CN" sz="2300" b="0" i="0" u="none" strike="noStrike" kern="1200" dirty="0">
              <a:solidFill>
                <a:schemeClr val="tx1"/>
              </a:solidFill>
              <a:effectLst/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23" name="直接连接符 18"/>
          <p:cNvCxnSpPr/>
          <p:nvPr/>
        </p:nvCxnSpPr>
        <p:spPr>
          <a:xfrm>
            <a:off x="5711526" y="1004556"/>
            <a:ext cx="0" cy="4432968"/>
          </a:xfrm>
          <a:prstGeom prst="line">
            <a:avLst/>
          </a:prstGeom>
          <a:ln w="38100" cap="flat" cmpd="sng">
            <a:solidFill>
              <a:schemeClr val="accent1"/>
            </a:solidFill>
            <a:prstDash val="solid"/>
            <a:miter lim="800000"/>
            <a:headEnd type="diamond" w="med" len="med"/>
            <a:tailEnd type="diamond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932642" y="1004886"/>
            <a:ext cx="13622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FACTS</a:t>
            </a:r>
            <a:endParaRPr kumimoji="1" lang="zh-CN" altLang="en-US" sz="2800" b="1" dirty="0">
              <a:solidFill>
                <a:srgbClr val="C0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13360" y="1007772"/>
            <a:ext cx="187320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rgbClr val="C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TARGETS</a:t>
            </a:r>
            <a:endParaRPr kumimoji="1" lang="zh-CN" altLang="en-US" sz="2800" b="1" dirty="0">
              <a:solidFill>
                <a:srgbClr val="C0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8" name="image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210675" y="10795"/>
            <a:ext cx="2865120" cy="569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3" name="Group 18"/>
          <p:cNvGrpSpPr/>
          <p:nvPr/>
        </p:nvGrpSpPr>
        <p:grpSpPr>
          <a:xfrm flipV="1">
            <a:off x="0" y="645795"/>
            <a:ext cx="12143105" cy="76200"/>
            <a:chOff x="0" y="0"/>
            <a:chExt cx="17856000" cy="36000"/>
          </a:xfrm>
        </p:grpSpPr>
        <p:sp>
          <p:nvSpPr>
            <p:cNvPr id="20" name="Freeform 19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7855946" cy="35941"/>
            </a:xfrm>
            <a:custGeom>
              <a:avLst/>
              <a:gdLst/>
              <a:ahLst/>
              <a:cxnLst/>
              <a:rect l="l" t="t" r="r" b="b"/>
              <a:pathLst>
                <a:path w="17855946" h="35941">
                  <a:moveTo>
                    <a:pt x="0" y="0"/>
                  </a:moveTo>
                  <a:lnTo>
                    <a:pt x="17855946" y="0"/>
                  </a:lnTo>
                  <a:lnTo>
                    <a:pt x="17855946" y="35941"/>
                  </a:lnTo>
                  <a:lnTo>
                    <a:pt x="0" y="35941"/>
                  </a:lnTo>
                  <a:close/>
                </a:path>
              </a:pathLst>
            </a:custGeom>
            <a:solidFill>
              <a:srgbClr val="126BB2"/>
            </a:solidFill>
          </p:spPr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5FFCD35-33E2-5BFA-38E3-85B3F2BB5C46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6205" y="67753"/>
            <a:ext cx="7603729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25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Water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Insecurity: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pollution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(too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rPr>
              <a:t>dirty)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194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WEwOTU3OTYzMDUyYjJmNjE1ZWNmYjE0M2M0MWIzZG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63,&quot;width&quot;:5350}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tion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C3C87989-F9C7-F540-B8B8-EF7C3FAE362D}"/>
    </a:ext>
  </a:extLst>
</a:theme>
</file>

<file path=ppt/theme/theme5.xml><?xml version="1.0" encoding="utf-8"?>
<a:theme xmlns:a="http://schemas.openxmlformats.org/drawingml/2006/main" name="1_Section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Section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C3C87989-F9C7-F540-B8B8-EF7C3FAE362D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4878</TotalTime>
  <Words>1219</Words>
  <Application>Microsoft Macintosh PowerPoint</Application>
  <PresentationFormat>宽屏</PresentationFormat>
  <Paragraphs>146</Paragraphs>
  <Slides>17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42" baseType="lpstr">
      <vt:lpstr>-apple-system</vt:lpstr>
      <vt:lpstr>华文细黑</vt:lpstr>
      <vt:lpstr>Arial Bold</vt:lpstr>
      <vt:lpstr>Arial Regular</vt:lpstr>
      <vt:lpstr>等线</vt:lpstr>
      <vt:lpstr>黑体</vt:lpstr>
      <vt:lpstr>宋体</vt:lpstr>
      <vt:lpstr>微软雅黑</vt:lpstr>
      <vt:lpstr>微软雅黑</vt:lpstr>
      <vt:lpstr>Aptos</vt:lpstr>
      <vt:lpstr>Arial</vt:lpstr>
      <vt:lpstr>Arial Narrow</vt:lpstr>
      <vt:lpstr>Calibri</vt:lpstr>
      <vt:lpstr>Calibri Light</vt:lpstr>
      <vt:lpstr>Helvetica</vt:lpstr>
      <vt:lpstr>Roboto</vt:lpstr>
      <vt:lpstr>Tahoma</vt:lpstr>
      <vt:lpstr>Times New Roman</vt:lpstr>
      <vt:lpstr>Wingdings</vt:lpstr>
      <vt:lpstr>Section Theme</vt:lpstr>
      <vt:lpstr>Custom Design</vt:lpstr>
      <vt:lpstr>1_Office Theme</vt:lpstr>
      <vt:lpstr>Section Slides</vt:lpstr>
      <vt:lpstr>1_Section Slides</vt:lpstr>
      <vt:lpstr>2_Section Slides</vt:lpstr>
      <vt:lpstr>Earth Water Futures: A Big Science Initiative to Advance Next-Generation Water Solutions for Future Generations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Nánási László András</dc:creator>
  <cp:lastModifiedBy>刘俊国</cp:lastModifiedBy>
  <cp:revision>18</cp:revision>
  <dcterms:created xsi:type="dcterms:W3CDTF">2024-10-31T11:44:00Z</dcterms:created>
  <dcterms:modified xsi:type="dcterms:W3CDTF">2024-11-20T09:51:04Z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3EA65F4E1F5B4788A745D94180F672C9_13</vt:lpwstr>
  </property>
  <property fmtid="{D5CDD505-2E9C-101B-9397-08002B2CF9AE}" pid="3" name="KSOProductBuildVer">
    <vt:lpwstr>2052-12.1.0.18608</vt:lpwstr>
  </property>
</Properties>
</file>