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8" r:id="rId2"/>
    <p:sldId id="259" r:id="rId3"/>
    <p:sldId id="289" r:id="rId4"/>
    <p:sldId id="280" r:id="rId5"/>
    <p:sldId id="262" r:id="rId6"/>
    <p:sldId id="261" r:id="rId7"/>
    <p:sldId id="266" r:id="rId8"/>
    <p:sldId id="260" r:id="rId9"/>
    <p:sldId id="286" r:id="rId10"/>
    <p:sldId id="273" r:id="rId11"/>
    <p:sldId id="274" r:id="rId12"/>
    <p:sldId id="271" r:id="rId13"/>
    <p:sldId id="287" r:id="rId14"/>
    <p:sldId id="285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361" autoAdjust="0"/>
  </p:normalViewPr>
  <p:slideViewPr>
    <p:cSldViewPr snapToGrid="0">
      <p:cViewPr varScale="1">
        <p:scale>
          <a:sx n="69" d="100"/>
          <a:sy n="69" d="100"/>
        </p:scale>
        <p:origin x="12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C0C8C-79CE-4F26-8DD1-6E73C19DF2DC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92CB2-9F3C-478D-8145-54E3251BEC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7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535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And we </a:t>
            </a:r>
            <a:r>
              <a:rPr lang="hu-HU" dirty="0" err="1" smtClean="0"/>
              <a:t>know</a:t>
            </a:r>
            <a:r>
              <a:rPr lang="hu-HU" dirty="0" smtClean="0"/>
              <a:t>, </a:t>
            </a:r>
            <a:r>
              <a:rPr lang="hu-HU" dirty="0" err="1" smtClean="0"/>
              <a:t>how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collaborate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local </a:t>
            </a:r>
            <a:r>
              <a:rPr lang="hu-HU" dirty="0" err="1" smtClean="0"/>
              <a:t>knowledge</a:t>
            </a:r>
            <a:r>
              <a:rPr lang="hu-HU" dirty="0" smtClean="0"/>
              <a:t> </a:t>
            </a:r>
            <a:r>
              <a:rPr lang="hu-HU" dirty="0" err="1" smtClean="0"/>
              <a:t>holders</a:t>
            </a:r>
            <a:r>
              <a:rPr lang="hu-HU" dirty="0" smtClean="0"/>
              <a:t>, </a:t>
            </a:r>
            <a:r>
              <a:rPr lang="hu-HU" dirty="0" err="1" smtClean="0"/>
              <a:t>how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knowledge</a:t>
            </a:r>
            <a:r>
              <a:rPr lang="hu-HU" dirty="0" smtClean="0"/>
              <a:t> </a:t>
            </a:r>
            <a:r>
              <a:rPr lang="hu-HU" dirty="0" err="1" smtClean="0"/>
              <a:t>co-production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88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Are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progressing</a:t>
            </a:r>
            <a:r>
              <a:rPr lang="hu-HU" baseline="0" dirty="0" smtClean="0"/>
              <a:t>? </a:t>
            </a:r>
            <a:r>
              <a:rPr lang="hu-HU" baseline="0" dirty="0" err="1" smtClean="0"/>
              <a:t>Yes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but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slowly</a:t>
            </a:r>
            <a:r>
              <a:rPr lang="hu-HU" baseline="0" dirty="0" smtClean="0"/>
              <a:t>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616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More and more </a:t>
            </a:r>
            <a:r>
              <a:rPr lang="hu-HU" dirty="0" err="1" smtClean="0"/>
              <a:t>governments</a:t>
            </a:r>
            <a:r>
              <a:rPr lang="hu-HU" dirty="0" smtClean="0"/>
              <a:t> </a:t>
            </a:r>
            <a:r>
              <a:rPr lang="hu-HU" dirty="0" err="1" smtClean="0"/>
              <a:t>involve</a:t>
            </a:r>
            <a:r>
              <a:rPr lang="hu-HU" dirty="0" smtClean="0"/>
              <a:t> IPLC in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biodiversity</a:t>
            </a:r>
            <a:r>
              <a:rPr lang="hu-HU" dirty="0" smtClean="0"/>
              <a:t> </a:t>
            </a:r>
            <a:r>
              <a:rPr lang="hu-HU" dirty="0" err="1" smtClean="0"/>
              <a:t>policies</a:t>
            </a:r>
            <a:r>
              <a:rPr lang="hu-HU" dirty="0" smtClean="0"/>
              <a:t>.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</a:t>
            </a:r>
            <a:r>
              <a:rPr lang="hu-HU" dirty="0" err="1" smtClean="0"/>
              <a:t>much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done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55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key</a:t>
            </a:r>
            <a:r>
              <a:rPr lang="hu-HU" dirty="0" smtClean="0"/>
              <a:t> </a:t>
            </a:r>
            <a:r>
              <a:rPr lang="hu-HU" dirty="0" err="1" smtClean="0"/>
              <a:t>messages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:</a:t>
            </a:r>
          </a:p>
          <a:p>
            <a:r>
              <a:rPr lang="hu-HU" dirty="0" err="1" smtClean="0"/>
              <a:t>science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enough</a:t>
            </a:r>
            <a:r>
              <a:rPr lang="hu-HU" dirty="0" smtClean="0"/>
              <a:t>…, </a:t>
            </a:r>
          </a:p>
          <a:p>
            <a:r>
              <a:rPr lang="hu-HU" dirty="0" smtClean="0"/>
              <a:t>it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good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through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eyes</a:t>
            </a:r>
            <a:r>
              <a:rPr lang="hu-HU" baseline="0" dirty="0" smtClean="0"/>
              <a:t>…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148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Let’s</a:t>
            </a:r>
            <a:r>
              <a:rPr lang="hu-HU" dirty="0" smtClean="0"/>
              <a:t> start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key</a:t>
            </a:r>
            <a:r>
              <a:rPr lang="hu-HU" dirty="0" smtClean="0"/>
              <a:t> </a:t>
            </a:r>
            <a:r>
              <a:rPr lang="hu-HU" dirty="0" err="1" smtClean="0"/>
              <a:t>messages</a:t>
            </a:r>
            <a:r>
              <a:rPr lang="hu-HU" dirty="0" smtClean="0"/>
              <a:t> of </a:t>
            </a:r>
            <a:r>
              <a:rPr lang="hu-HU" dirty="0" err="1" smtClean="0"/>
              <a:t>my</a:t>
            </a:r>
            <a:r>
              <a:rPr lang="hu-HU" dirty="0" smtClean="0"/>
              <a:t> </a:t>
            </a:r>
            <a:r>
              <a:rPr lang="hu-HU" dirty="0" err="1" smtClean="0"/>
              <a:t>contribution</a:t>
            </a:r>
            <a:r>
              <a:rPr lang="hu-HU" dirty="0" smtClean="0"/>
              <a:t>: </a:t>
            </a:r>
          </a:p>
          <a:p>
            <a:r>
              <a:rPr lang="hu-HU" dirty="0" err="1" smtClean="0"/>
              <a:t>science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enough</a:t>
            </a:r>
            <a:r>
              <a:rPr lang="hu-HU" dirty="0" smtClean="0"/>
              <a:t>…, </a:t>
            </a:r>
          </a:p>
          <a:p>
            <a:r>
              <a:rPr lang="hu-HU" dirty="0" smtClean="0"/>
              <a:t>it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good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through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eyes</a:t>
            </a:r>
            <a:r>
              <a:rPr lang="hu-HU" baseline="0" dirty="0" smtClean="0"/>
              <a:t>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3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Experience</a:t>
            </a:r>
            <a:r>
              <a:rPr lang="hu-HU" dirty="0" smtClean="0"/>
              <a:t> shows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locals</a:t>
            </a:r>
            <a:r>
              <a:rPr lang="hu-HU" dirty="0" smtClean="0"/>
              <a:t> </a:t>
            </a:r>
            <a:r>
              <a:rPr lang="hu-HU" dirty="0" err="1" smtClean="0"/>
              <a:t>very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often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have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deep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understanding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environment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its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changes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also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about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possible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solutions</a:t>
            </a:r>
            <a:r>
              <a:rPr lang="hu-HU" baseline="0" dirty="0" smtClean="0"/>
              <a:t>.</a:t>
            </a:r>
          </a:p>
          <a:p>
            <a:r>
              <a:rPr lang="hu-HU" baseline="0" dirty="0" err="1" smtClean="0"/>
              <a:t>However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knowledge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often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neglected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unrespected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scientists</a:t>
            </a:r>
            <a:r>
              <a:rPr lang="hu-HU" baseline="0" dirty="0" smtClean="0"/>
              <a:t> and decision </a:t>
            </a:r>
            <a:r>
              <a:rPr lang="hu-HU" baseline="0" dirty="0" err="1" smtClean="0"/>
              <a:t>makers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5645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 err="1" smtClean="0"/>
              <a:t>Let’s</a:t>
            </a:r>
            <a:r>
              <a:rPr lang="hu-HU" b="0" dirty="0" smtClean="0"/>
              <a:t> </a:t>
            </a:r>
            <a:r>
              <a:rPr lang="hu-HU" b="0" dirty="0" err="1" smtClean="0"/>
              <a:t>see</a:t>
            </a:r>
            <a:r>
              <a:rPr lang="hu-HU" b="0" dirty="0" smtClean="0"/>
              <a:t> a </a:t>
            </a:r>
            <a:r>
              <a:rPr lang="hu-HU" b="0" dirty="0" err="1" smtClean="0"/>
              <a:t>concrete</a:t>
            </a:r>
            <a:r>
              <a:rPr lang="hu-HU" b="0" dirty="0" smtClean="0"/>
              <a:t> </a:t>
            </a:r>
            <a:r>
              <a:rPr lang="hu-HU" b="0" dirty="0" err="1" smtClean="0"/>
              <a:t>example</a:t>
            </a:r>
            <a:r>
              <a:rPr lang="hu-HU" b="0" dirty="0" smtClean="0"/>
              <a:t>!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AD730-08F5-4B8A-97E8-FB642F5E918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291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There</a:t>
            </a:r>
            <a:r>
              <a:rPr lang="hu-HU" dirty="0" smtClean="0"/>
              <a:t> is an </a:t>
            </a:r>
            <a:r>
              <a:rPr lang="hu-HU" dirty="0" err="1" smtClean="0"/>
              <a:t>increasing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reports</a:t>
            </a:r>
            <a:r>
              <a:rPr lang="hu-HU" dirty="0" smtClean="0"/>
              <a:t>, </a:t>
            </a:r>
            <a:r>
              <a:rPr lang="hu-HU" dirty="0" err="1" smtClean="0"/>
              <a:t>assessments</a:t>
            </a:r>
            <a:r>
              <a:rPr lang="hu-HU" dirty="0" smtClean="0"/>
              <a:t> 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 err="1" smtClean="0"/>
              <a:t>science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worked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together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indigenous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traditional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knowledge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global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level</a:t>
            </a:r>
            <a:r>
              <a:rPr lang="hu-HU" baseline="0" dirty="0" smtClean="0"/>
              <a:t>.</a:t>
            </a:r>
          </a:p>
          <a:p>
            <a:r>
              <a:rPr lang="hu-HU" baseline="0" dirty="0" smtClean="0"/>
              <a:t>IPBES and CBD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leading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institutions</a:t>
            </a:r>
            <a:r>
              <a:rPr lang="hu-HU" baseline="0" dirty="0" smtClean="0"/>
              <a:t> in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process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43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 </a:t>
            </a:r>
            <a:r>
              <a:rPr lang="hu-HU" dirty="0" err="1" smtClean="0"/>
              <a:t>joined</a:t>
            </a:r>
            <a:r>
              <a:rPr lang="hu-HU" dirty="0" smtClean="0"/>
              <a:t> IPVES in 2014 and </a:t>
            </a:r>
            <a:r>
              <a:rPr lang="hu-HU" dirty="0" err="1" smtClean="0"/>
              <a:t>experienced</a:t>
            </a:r>
            <a:r>
              <a:rPr lang="hu-HU" dirty="0" smtClean="0"/>
              <a:t>, </a:t>
            </a:r>
            <a:r>
              <a:rPr lang="hu-HU" dirty="0" err="1" smtClean="0"/>
              <a:t>participated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methodological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how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bring</a:t>
            </a:r>
            <a:r>
              <a:rPr lang="hu-HU" dirty="0" smtClean="0"/>
              <a:t> in </a:t>
            </a:r>
            <a:r>
              <a:rPr lang="hu-HU" dirty="0" err="1" smtClean="0"/>
              <a:t>Indigenous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traditional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knwoledge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assessments</a:t>
            </a:r>
            <a:r>
              <a:rPr lang="hu-HU" baseline="0" dirty="0" smtClean="0"/>
              <a:t>. </a:t>
            </a:r>
          </a:p>
          <a:p>
            <a:r>
              <a:rPr lang="hu-HU" baseline="0" dirty="0" err="1" smtClean="0"/>
              <a:t>There</a:t>
            </a:r>
            <a:r>
              <a:rPr lang="hu-HU" baseline="0" dirty="0" smtClean="0"/>
              <a:t> is a </a:t>
            </a:r>
            <a:r>
              <a:rPr lang="hu-HU" baseline="0" dirty="0" err="1" smtClean="0"/>
              <a:t>huge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progress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but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approaches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still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improving</a:t>
            </a:r>
            <a:r>
              <a:rPr lang="hu-HU" baseline="0" dirty="0" smtClean="0"/>
              <a:t>. </a:t>
            </a:r>
          </a:p>
          <a:p>
            <a:r>
              <a:rPr lang="hu-HU" baseline="0" dirty="0" err="1" smtClean="0"/>
              <a:t>Dedicated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work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needed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because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challenges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collaborations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face</a:t>
            </a:r>
            <a:r>
              <a:rPr lang="hu-H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27978-C673-411D-9604-1D82F5F4A0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Why</a:t>
            </a:r>
            <a:r>
              <a:rPr lang="hu-HU" dirty="0" smtClean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we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knowledge</a:t>
            </a:r>
            <a:r>
              <a:rPr lang="hu-HU" dirty="0" smtClean="0"/>
              <a:t> </a:t>
            </a:r>
            <a:r>
              <a:rPr lang="hu-HU" dirty="0" err="1" smtClean="0"/>
              <a:t>co-production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science</a:t>
            </a:r>
            <a:r>
              <a:rPr lang="hu-HU" dirty="0" smtClean="0"/>
              <a:t> is </a:t>
            </a:r>
            <a:r>
              <a:rPr lang="hu-HU" dirty="0" err="1" smtClean="0"/>
              <a:t>able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globally</a:t>
            </a:r>
            <a:r>
              <a:rPr lang="hu-HU" dirty="0" smtClean="0"/>
              <a:t>, </a:t>
            </a:r>
            <a:r>
              <a:rPr lang="hu-HU" dirty="0" err="1" smtClean="0"/>
              <a:t>but</a:t>
            </a:r>
            <a:r>
              <a:rPr lang="hu-HU" dirty="0" smtClean="0"/>
              <a:t> is </a:t>
            </a:r>
            <a:r>
              <a:rPr lang="hu-HU" dirty="0" err="1" smtClean="0"/>
              <a:t>unable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understand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 local </a:t>
            </a:r>
            <a:r>
              <a:rPr lang="hu-HU" dirty="0" err="1" smtClean="0"/>
              <a:t>situations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knowledge</a:t>
            </a:r>
            <a:r>
              <a:rPr lang="hu-HU" dirty="0" smtClean="0"/>
              <a:t> </a:t>
            </a:r>
            <a:r>
              <a:rPr lang="hu-HU" dirty="0" err="1" smtClean="0"/>
              <a:t>systems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895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Nearly</a:t>
            </a:r>
            <a:r>
              <a:rPr lang="hu-HU" dirty="0" smtClean="0"/>
              <a:t> 40% of </a:t>
            </a:r>
            <a:r>
              <a:rPr lang="hu-HU" dirty="0" err="1" smtClean="0"/>
              <a:t>protected</a:t>
            </a:r>
            <a:r>
              <a:rPr lang="hu-HU" dirty="0" smtClean="0"/>
              <a:t> </a:t>
            </a:r>
            <a:r>
              <a:rPr lang="hu-HU" dirty="0" err="1" smtClean="0"/>
              <a:t>areas</a:t>
            </a:r>
            <a:r>
              <a:rPr lang="hu-HU" dirty="0" smtClean="0"/>
              <a:t> and </a:t>
            </a:r>
            <a:r>
              <a:rPr lang="hu-HU" dirty="0" err="1" smtClean="0"/>
              <a:t>remainin</a:t>
            </a:r>
            <a:r>
              <a:rPr lang="hu-HU" dirty="0" smtClean="0"/>
              <a:t> </a:t>
            </a:r>
            <a:r>
              <a:rPr lang="hu-HU" dirty="0" err="1" smtClean="0"/>
              <a:t>natural</a:t>
            </a:r>
            <a:r>
              <a:rPr lang="hu-HU" dirty="0" smtClean="0"/>
              <a:t> </a:t>
            </a:r>
            <a:r>
              <a:rPr lang="hu-HU" dirty="0" err="1" smtClean="0"/>
              <a:t>land</a:t>
            </a:r>
            <a:r>
              <a:rPr lang="hu-HU" dirty="0" smtClean="0"/>
              <a:t> is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lands</a:t>
            </a:r>
            <a:r>
              <a:rPr lang="hu-HU" dirty="0" smtClean="0"/>
              <a:t> of IP.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partners.</a:t>
            </a:r>
          </a:p>
          <a:p>
            <a:r>
              <a:rPr lang="hu-HU" dirty="0" smtClean="0"/>
              <a:t>We </a:t>
            </a:r>
            <a:r>
              <a:rPr lang="hu-HU" dirty="0" err="1" smtClean="0"/>
              <a:t>know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nature</a:t>
            </a:r>
            <a:r>
              <a:rPr lang="hu-HU" dirty="0" smtClean="0"/>
              <a:t> is </a:t>
            </a:r>
            <a:r>
              <a:rPr lang="hu-HU" dirty="0" err="1" smtClean="0"/>
              <a:t>degrading</a:t>
            </a:r>
            <a:r>
              <a:rPr lang="hu-HU" dirty="0" smtClean="0"/>
              <a:t> less </a:t>
            </a:r>
            <a:r>
              <a:rPr lang="hu-HU" dirty="0" err="1" smtClean="0"/>
              <a:t>rapidly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lands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92CB2-9F3C-478D-8145-54E3251BEC9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1648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IP&amp;LC </a:t>
            </a:r>
            <a:r>
              <a:rPr lang="hu-HU" dirty="0" err="1" smtClean="0"/>
              <a:t>contribute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protection</a:t>
            </a:r>
            <a:r>
              <a:rPr lang="hu-HU" baseline="0" dirty="0" smtClean="0"/>
              <a:t> of BD in </a:t>
            </a:r>
            <a:r>
              <a:rPr lang="hu-HU" baseline="0" dirty="0" err="1" smtClean="0"/>
              <a:t>many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diverse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ways</a:t>
            </a:r>
            <a:r>
              <a:rPr lang="hu-HU" baseline="0" dirty="0" smtClean="0"/>
              <a:t>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058A7-1EF4-42E6-9E2F-47C58B256A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88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477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21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611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542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99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15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27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499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83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268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4629-AF1A-4047-813A-F113CE135F25}" type="datetimeFigureOut">
              <a:rPr lang="hu-HU" smtClean="0"/>
              <a:t>2024. 11. 21.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1343-7894-4E9B-A506-B652C887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058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8991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19250" y="1548110"/>
            <a:ext cx="822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Knowledge co-production between science and traditional, indigenous and local knowledge </a:t>
            </a:r>
            <a:endParaRPr lang="hu-HU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global science-policy fora on biodiversity (IPBES, CBD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hu-HU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hu-HU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hu-H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Molnár, Zsolt</a:t>
            </a:r>
          </a:p>
          <a:p>
            <a:pPr algn="ctr"/>
            <a:r>
              <a:rPr lang="hu-HU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botanist</a:t>
            </a:r>
            <a:r>
              <a:rPr lang="hu-H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ethno-ecologist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94" y="5656358"/>
            <a:ext cx="3201141" cy="121124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5517" y="5723661"/>
            <a:ext cx="1798151" cy="10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1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C87FCB-2BFC-4747-AC05-5E4EA3413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33" y="1031500"/>
            <a:ext cx="8586951" cy="5639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72DFA-8230-954D-9CFC-B134E3A2D795}"/>
              </a:ext>
            </a:extLst>
          </p:cNvPr>
          <p:cNvSpPr txBox="1"/>
          <p:nvPr/>
        </p:nvSpPr>
        <p:spPr>
          <a:xfrm>
            <a:off x="29684" y="20801"/>
            <a:ext cx="913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Contributions of Indigenous Peoples and </a:t>
            </a:r>
            <a:r>
              <a:rPr lang="hu-HU" sz="2400" b="1" dirty="0" smtClean="0">
                <a:solidFill>
                  <a:srgbClr val="002060"/>
                </a:solidFill>
              </a:rPr>
              <a:t>l</a:t>
            </a:r>
            <a:r>
              <a:rPr lang="en-US" sz="2400" b="1" dirty="0" err="1" smtClean="0">
                <a:solidFill>
                  <a:srgbClr val="002060"/>
                </a:solidFill>
              </a:rPr>
              <a:t>ocal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</a:rPr>
              <a:t>ommunities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hu-HU" sz="2400" b="1" dirty="0" err="1" smtClean="0">
                <a:solidFill>
                  <a:srgbClr val="002060"/>
                </a:solidFill>
              </a:rPr>
              <a:t>to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the</a:t>
            </a:r>
            <a:r>
              <a:rPr lang="hu-HU" sz="2400" b="1" dirty="0" smtClean="0">
                <a:solidFill>
                  <a:srgbClr val="002060"/>
                </a:solidFill>
              </a:rPr>
              <a:t> </a:t>
            </a:r>
            <a:r>
              <a:rPr lang="hu-HU" sz="2400" b="1" dirty="0" err="1" smtClean="0">
                <a:solidFill>
                  <a:srgbClr val="002060"/>
                </a:solidFill>
              </a:rPr>
              <a:t>protection</a:t>
            </a:r>
            <a:r>
              <a:rPr lang="hu-HU" sz="2400" b="1" dirty="0" smtClean="0">
                <a:solidFill>
                  <a:srgbClr val="002060"/>
                </a:solidFill>
              </a:rPr>
              <a:t> and </a:t>
            </a:r>
            <a:r>
              <a:rPr lang="hu-HU" sz="2400" b="1" dirty="0" err="1" smtClean="0">
                <a:solidFill>
                  <a:srgbClr val="002060"/>
                </a:solidFill>
              </a:rPr>
              <a:t>conservation</a:t>
            </a:r>
            <a:r>
              <a:rPr lang="hu-HU" sz="2400" b="1" dirty="0" smtClean="0">
                <a:solidFill>
                  <a:srgbClr val="002060"/>
                </a:solidFill>
              </a:rPr>
              <a:t> of </a:t>
            </a:r>
            <a:r>
              <a:rPr lang="hu-HU" sz="2400" b="1" dirty="0" err="1" smtClean="0">
                <a:solidFill>
                  <a:srgbClr val="002060"/>
                </a:solidFill>
              </a:rPr>
              <a:t>biodiversity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65579" y="927571"/>
            <a:ext cx="273017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Domestication</a:t>
            </a:r>
            <a:r>
              <a:rPr lang="hu-HU" b="1" dirty="0" smtClean="0"/>
              <a:t>, </a:t>
            </a:r>
            <a:r>
              <a:rPr lang="hu-HU" b="1" dirty="0" err="1" smtClean="0"/>
              <a:t>adaptation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32385" y="928585"/>
            <a:ext cx="291047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Creating</a:t>
            </a:r>
            <a:r>
              <a:rPr lang="hu-HU" b="1" dirty="0" smtClean="0"/>
              <a:t> </a:t>
            </a:r>
            <a:r>
              <a:rPr lang="hu-HU" b="1" dirty="0" err="1" smtClean="0"/>
              <a:t>new</a:t>
            </a:r>
            <a:r>
              <a:rPr lang="hu-HU" b="1" dirty="0" smtClean="0"/>
              <a:t> </a:t>
            </a:r>
            <a:r>
              <a:rPr lang="hu-HU" b="1" dirty="0" err="1" smtClean="0"/>
              <a:t>rich</a:t>
            </a:r>
            <a:r>
              <a:rPr lang="hu-HU" b="1" dirty="0" smtClean="0"/>
              <a:t> </a:t>
            </a:r>
            <a:r>
              <a:rPr lang="hu-HU" b="1" dirty="0" err="1" smtClean="0"/>
              <a:t>ecosytems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978116" y="4861400"/>
            <a:ext cx="457484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Sustainable</a:t>
            </a:r>
            <a:r>
              <a:rPr lang="hu-HU" b="1" dirty="0" smtClean="0"/>
              <a:t> </a:t>
            </a:r>
            <a:r>
              <a:rPr lang="hu-HU" b="1" dirty="0" err="1" smtClean="0"/>
              <a:t>use</a:t>
            </a:r>
            <a:r>
              <a:rPr lang="hu-HU" b="1" dirty="0" smtClean="0"/>
              <a:t>, management and monitoring</a:t>
            </a:r>
            <a:endParaRPr lang="hu-HU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94488" y="2895597"/>
            <a:ext cx="118250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smtClean="0"/>
              <a:t>Protection</a:t>
            </a:r>
            <a:endParaRPr lang="hu-HU" b="1"/>
          </a:p>
        </p:txBody>
      </p:sp>
      <p:sp>
        <p:nvSpPr>
          <p:cNvPr id="10" name="Szövegdoboz 9"/>
          <p:cNvSpPr txBox="1"/>
          <p:nvPr/>
        </p:nvSpPr>
        <p:spPr>
          <a:xfrm>
            <a:off x="7000521" y="3100550"/>
            <a:ext cx="105900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smtClean="0"/>
              <a:t>Concepts</a:t>
            </a:r>
            <a:endParaRPr lang="hu-HU" b="1"/>
          </a:p>
        </p:txBody>
      </p:sp>
      <p:sp>
        <p:nvSpPr>
          <p:cNvPr id="3" name="Szövegdoboz 2"/>
          <p:cNvSpPr txBox="1"/>
          <p:nvPr/>
        </p:nvSpPr>
        <p:spPr>
          <a:xfrm>
            <a:off x="7339361" y="6064870"/>
            <a:ext cx="36385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IPBES (2019) Global </a:t>
            </a:r>
            <a:r>
              <a:rPr lang="hu-HU" sz="2000" dirty="0" err="1"/>
              <a:t>A</a:t>
            </a:r>
            <a:r>
              <a:rPr lang="hu-HU" sz="2000" dirty="0" err="1" smtClean="0"/>
              <a:t>ssessment</a:t>
            </a:r>
            <a:r>
              <a:rPr lang="hu-HU" sz="2000" dirty="0" smtClean="0"/>
              <a:t>: </a:t>
            </a:r>
            <a:r>
              <a:rPr lang="hu-HU" sz="2000" dirty="0" err="1" smtClean="0"/>
              <a:t>Summary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policymakers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61" y="1536291"/>
            <a:ext cx="3660789" cy="38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1754" r="8260"/>
          <a:stretch/>
        </p:blipFill>
        <p:spPr>
          <a:xfrm>
            <a:off x="95795" y="92801"/>
            <a:ext cx="5738948" cy="4621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1625" r="7472"/>
          <a:stretch/>
        </p:blipFill>
        <p:spPr>
          <a:xfrm>
            <a:off x="6017624" y="66679"/>
            <a:ext cx="6085523" cy="629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23341" t="18193" r="25610" b="20541"/>
          <a:stretch/>
        </p:blipFill>
        <p:spPr>
          <a:xfrm>
            <a:off x="3378925" y="2457217"/>
            <a:ext cx="6383383" cy="4309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 rot="20680361">
            <a:off x="286083" y="5134468"/>
            <a:ext cx="3059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Tested </a:t>
            </a:r>
            <a:r>
              <a:rPr lang="hu-HU" sz="2400" b="1" dirty="0" err="1" smtClean="0">
                <a:solidFill>
                  <a:srgbClr val="FF0000"/>
                </a:solidFill>
              </a:rPr>
              <a:t>methodologies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hu-HU" sz="2400" b="1" dirty="0" err="1" smtClean="0">
                <a:solidFill>
                  <a:srgbClr val="FF0000"/>
                </a:solidFill>
              </a:rPr>
              <a:t>are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</a:rPr>
              <a:t>available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3073" y="175035"/>
            <a:ext cx="113424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300" b="1" dirty="0" err="1" smtClean="0"/>
              <a:t>Inclusion</a:t>
            </a:r>
            <a:r>
              <a:rPr lang="hu-HU" sz="2300" b="1" dirty="0" smtClean="0"/>
              <a:t> of </a:t>
            </a:r>
            <a:r>
              <a:rPr lang="hu-HU" sz="2300" b="1" dirty="0" err="1"/>
              <a:t>traditional</a:t>
            </a:r>
            <a:r>
              <a:rPr lang="hu-HU" sz="2300" b="1" dirty="0"/>
              <a:t>/</a:t>
            </a:r>
            <a:r>
              <a:rPr lang="hu-HU" sz="2300" b="1" dirty="0" err="1"/>
              <a:t>indigenous</a:t>
            </a:r>
            <a:r>
              <a:rPr lang="hu-HU" sz="2300" b="1" dirty="0"/>
              <a:t> </a:t>
            </a:r>
            <a:r>
              <a:rPr lang="hu-HU" sz="2300" b="1" dirty="0" err="1"/>
              <a:t>knowledge</a:t>
            </a:r>
            <a:r>
              <a:rPr lang="hu-HU" sz="2300" b="1" dirty="0"/>
              <a:t> </a:t>
            </a:r>
            <a:r>
              <a:rPr lang="hu-HU" sz="2300" b="1" dirty="0" smtClean="0"/>
              <a:t>of </a:t>
            </a:r>
            <a:r>
              <a:rPr lang="hu-HU" sz="2300" b="1" dirty="0" err="1"/>
              <a:t>Indigenous</a:t>
            </a:r>
            <a:r>
              <a:rPr lang="hu-HU" sz="2300" b="1" dirty="0"/>
              <a:t> </a:t>
            </a:r>
            <a:r>
              <a:rPr lang="hu-HU" sz="2300" b="1" dirty="0" err="1"/>
              <a:t>Peoples</a:t>
            </a:r>
            <a:r>
              <a:rPr lang="hu-HU" sz="2300" b="1" dirty="0"/>
              <a:t> and </a:t>
            </a:r>
            <a:r>
              <a:rPr lang="hu-HU" sz="2300" b="1" dirty="0" smtClean="0"/>
              <a:t>local </a:t>
            </a:r>
            <a:r>
              <a:rPr lang="hu-HU" sz="2300" b="1" dirty="0" err="1" smtClean="0"/>
              <a:t>communites</a:t>
            </a:r>
            <a:endParaRPr lang="hu-HU" sz="2300" b="1" dirty="0" smtClean="0"/>
          </a:p>
          <a:p>
            <a:pPr algn="ctr"/>
            <a:r>
              <a:rPr lang="hu-HU" sz="2300" b="1" dirty="0" smtClean="0"/>
              <a:t>in </a:t>
            </a:r>
            <a:r>
              <a:rPr lang="hu-HU" sz="2300" b="1" dirty="0" err="1" smtClean="0"/>
              <a:t>the</a:t>
            </a:r>
            <a:r>
              <a:rPr lang="hu-HU" sz="2300" b="1" dirty="0" smtClean="0"/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Convention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on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Biological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Diversity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>
                <a:solidFill>
                  <a:srgbClr val="FF0000"/>
                </a:solidFill>
              </a:rPr>
              <a:t>country </a:t>
            </a:r>
            <a:r>
              <a:rPr lang="hu-HU" sz="2300" b="1" dirty="0" err="1" smtClean="0">
                <a:solidFill>
                  <a:srgbClr val="FF0000"/>
                </a:solidFill>
              </a:rPr>
              <a:t>reports</a:t>
            </a:r>
            <a:endParaRPr lang="hu-HU" sz="23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858104" y="6444341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Öllerer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(in </a:t>
            </a:r>
            <a:r>
              <a:rPr lang="hu-HU" dirty="0" err="1" smtClean="0"/>
              <a:t>prep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11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664335"/>
            <a:ext cx="5759450" cy="352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646658" y="975360"/>
            <a:ext cx="10099733" cy="546027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74830" y="980578"/>
            <a:ext cx="14364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300" b="1" dirty="0" smtClean="0"/>
              <a:t>5th </a:t>
            </a:r>
            <a:r>
              <a:rPr lang="hu-HU" sz="2300" b="1" dirty="0" err="1" smtClean="0"/>
              <a:t>report</a:t>
            </a:r>
            <a:endParaRPr lang="hu-HU" sz="2300" b="1" dirty="0"/>
          </a:p>
        </p:txBody>
      </p:sp>
    </p:spTree>
    <p:extLst>
      <p:ext uri="{BB962C8B-B14F-4D97-AF65-F5344CB8AC3E}">
        <p14:creationId xmlns:p14="http://schemas.microsoft.com/office/powerpoint/2010/main" val="40580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8" y="978865"/>
            <a:ext cx="10015123" cy="5452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/>
          <p:cNvSpPr txBox="1"/>
          <p:nvPr/>
        </p:nvSpPr>
        <p:spPr>
          <a:xfrm>
            <a:off x="9858104" y="6444341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Öllerer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(in </a:t>
            </a:r>
            <a:r>
              <a:rPr lang="hu-HU" dirty="0" err="1" smtClean="0"/>
              <a:t>prep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073" y="175035"/>
            <a:ext cx="113424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300" b="1" dirty="0" err="1" smtClean="0"/>
              <a:t>Inclusion</a:t>
            </a:r>
            <a:r>
              <a:rPr lang="hu-HU" sz="2300" b="1" dirty="0" smtClean="0"/>
              <a:t> of </a:t>
            </a:r>
            <a:r>
              <a:rPr lang="hu-HU" sz="2300" b="1" dirty="0" err="1"/>
              <a:t>traditional</a:t>
            </a:r>
            <a:r>
              <a:rPr lang="hu-HU" sz="2300" b="1" dirty="0"/>
              <a:t>/</a:t>
            </a:r>
            <a:r>
              <a:rPr lang="hu-HU" sz="2300" b="1" dirty="0" err="1"/>
              <a:t>indigenous</a:t>
            </a:r>
            <a:r>
              <a:rPr lang="hu-HU" sz="2300" b="1" dirty="0"/>
              <a:t> </a:t>
            </a:r>
            <a:r>
              <a:rPr lang="hu-HU" sz="2300" b="1" dirty="0" err="1"/>
              <a:t>knowledge</a:t>
            </a:r>
            <a:r>
              <a:rPr lang="hu-HU" sz="2300" b="1" dirty="0"/>
              <a:t> </a:t>
            </a:r>
            <a:r>
              <a:rPr lang="hu-HU" sz="2300" b="1" dirty="0" smtClean="0"/>
              <a:t>of </a:t>
            </a:r>
            <a:r>
              <a:rPr lang="hu-HU" sz="2300" b="1" dirty="0" err="1"/>
              <a:t>Indigenous</a:t>
            </a:r>
            <a:r>
              <a:rPr lang="hu-HU" sz="2300" b="1" dirty="0"/>
              <a:t> </a:t>
            </a:r>
            <a:r>
              <a:rPr lang="hu-HU" sz="2300" b="1" dirty="0" err="1"/>
              <a:t>Peoples</a:t>
            </a:r>
            <a:r>
              <a:rPr lang="hu-HU" sz="2300" b="1" dirty="0"/>
              <a:t> and </a:t>
            </a:r>
            <a:r>
              <a:rPr lang="hu-HU" sz="2300" b="1" dirty="0" smtClean="0"/>
              <a:t>local </a:t>
            </a:r>
            <a:r>
              <a:rPr lang="hu-HU" sz="2300" b="1" dirty="0" err="1" smtClean="0"/>
              <a:t>communites</a:t>
            </a:r>
            <a:endParaRPr lang="hu-HU" sz="2300" b="1" dirty="0" smtClean="0"/>
          </a:p>
          <a:p>
            <a:pPr algn="ctr"/>
            <a:r>
              <a:rPr lang="hu-HU" sz="2300" b="1" dirty="0" smtClean="0"/>
              <a:t>in </a:t>
            </a:r>
            <a:r>
              <a:rPr lang="hu-HU" sz="2300" b="1" dirty="0" err="1" smtClean="0"/>
              <a:t>the</a:t>
            </a:r>
            <a:r>
              <a:rPr lang="hu-HU" sz="2300" b="1" dirty="0" smtClean="0"/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Convention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on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Biological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 err="1" smtClean="0">
                <a:solidFill>
                  <a:srgbClr val="FF0000"/>
                </a:solidFill>
              </a:rPr>
              <a:t>Diversity</a:t>
            </a:r>
            <a:r>
              <a:rPr lang="hu-HU" sz="2300" b="1" dirty="0" smtClean="0">
                <a:solidFill>
                  <a:srgbClr val="FF0000"/>
                </a:solidFill>
              </a:rPr>
              <a:t> </a:t>
            </a:r>
            <a:r>
              <a:rPr lang="hu-HU" sz="2300" b="1" dirty="0">
                <a:solidFill>
                  <a:srgbClr val="FF0000"/>
                </a:solidFill>
              </a:rPr>
              <a:t>country </a:t>
            </a:r>
            <a:r>
              <a:rPr lang="hu-HU" sz="2300" b="1" dirty="0" err="1" smtClean="0">
                <a:solidFill>
                  <a:srgbClr val="FF0000"/>
                </a:solidFill>
              </a:rPr>
              <a:t>reports</a:t>
            </a:r>
            <a:endParaRPr lang="hu-HU" sz="23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4830" y="980578"/>
            <a:ext cx="14364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300" b="1" dirty="0" smtClean="0"/>
              <a:t>6th </a:t>
            </a:r>
            <a:r>
              <a:rPr lang="hu-HU" sz="2300" b="1" dirty="0" err="1" smtClean="0"/>
              <a:t>report</a:t>
            </a:r>
            <a:endParaRPr lang="hu-HU" sz="2300" b="1" dirty="0"/>
          </a:p>
        </p:txBody>
      </p:sp>
    </p:spTree>
    <p:extLst>
      <p:ext uri="{BB962C8B-B14F-4D97-AF65-F5344CB8AC3E}">
        <p14:creationId xmlns:p14="http://schemas.microsoft.com/office/powerpoint/2010/main" val="27701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59945" y="574056"/>
            <a:ext cx="7920951" cy="53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2800" b="1" dirty="0" smtClean="0"/>
              <a:t>TAKE HOME MESSAGES</a:t>
            </a:r>
          </a:p>
          <a:p>
            <a:endParaRPr lang="hu-HU" altLang="en-US" b="1" dirty="0"/>
          </a:p>
          <a:p>
            <a:r>
              <a:rPr lang="hu-HU" altLang="en-US" sz="2800" b="1" dirty="0" smtClean="0"/>
              <a:t>Science is </a:t>
            </a:r>
            <a:r>
              <a:rPr lang="hu-HU" altLang="en-US" sz="2800" b="1" dirty="0" err="1" smtClean="0"/>
              <a:t>not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enough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for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transformative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change</a:t>
            </a:r>
            <a:endParaRPr lang="hu-HU" altLang="en-US" sz="2800" b="1" dirty="0" smtClean="0"/>
          </a:p>
          <a:p>
            <a:endParaRPr lang="hu-HU" altLang="en-US" sz="1600" b="1" dirty="0"/>
          </a:p>
          <a:p>
            <a:r>
              <a:rPr lang="hu-HU" altLang="en-US" sz="2400" dirty="0" err="1"/>
              <a:t>All</a:t>
            </a:r>
            <a:r>
              <a:rPr lang="hu-HU" altLang="en-US" sz="2400" dirty="0"/>
              <a:t> </a:t>
            </a:r>
            <a:r>
              <a:rPr lang="hu-HU" altLang="en-US" sz="2400" dirty="0" err="1"/>
              <a:t>knowledges</a:t>
            </a:r>
            <a:r>
              <a:rPr lang="hu-HU" altLang="en-US" sz="2400" dirty="0"/>
              <a:t> </a:t>
            </a:r>
            <a:r>
              <a:rPr lang="hu-HU" altLang="en-US" sz="2400" dirty="0" err="1" smtClean="0"/>
              <a:t>are</a:t>
            </a:r>
            <a:r>
              <a:rPr lang="hu-HU" altLang="en-US" sz="2400" dirty="0" smtClean="0"/>
              <a:t> </a:t>
            </a:r>
            <a:r>
              <a:rPr lang="hu-HU" altLang="en-US" sz="2400" dirty="0" err="1"/>
              <a:t>needed</a:t>
            </a:r>
            <a:r>
              <a:rPr lang="hu-HU" altLang="en-US" sz="2400" dirty="0"/>
              <a:t> </a:t>
            </a:r>
            <a:r>
              <a:rPr lang="hu-HU" altLang="en-US" sz="2400" dirty="0" err="1"/>
              <a:t>to</a:t>
            </a:r>
            <a:r>
              <a:rPr lang="hu-HU" altLang="en-US" sz="2400" dirty="0"/>
              <a:t> </a:t>
            </a:r>
            <a:r>
              <a:rPr lang="hu-HU" altLang="en-US" sz="2400" dirty="0" err="1"/>
              <a:t>manage</a:t>
            </a:r>
            <a:r>
              <a:rPr lang="hu-HU" altLang="en-US" sz="2400" dirty="0"/>
              <a:t> </a:t>
            </a:r>
            <a:r>
              <a:rPr lang="hu-HU" altLang="en-US" sz="2400" dirty="0" err="1"/>
              <a:t>the</a:t>
            </a:r>
            <a:r>
              <a:rPr lang="hu-HU" altLang="en-US" sz="2400" dirty="0"/>
              <a:t> multi-</a:t>
            </a:r>
            <a:r>
              <a:rPr lang="hu-HU" altLang="en-US" sz="2400" dirty="0" err="1"/>
              <a:t>crisis</a:t>
            </a:r>
            <a:endParaRPr lang="hu-HU" altLang="en-US" sz="2400" dirty="0"/>
          </a:p>
          <a:p>
            <a:endParaRPr lang="hu-HU" altLang="en-US" sz="2000" b="1" dirty="0" smtClean="0"/>
          </a:p>
          <a:p>
            <a:r>
              <a:rPr lang="hu-HU" altLang="en-US" sz="2400" dirty="0" smtClean="0"/>
              <a:t>’Western’ </a:t>
            </a:r>
            <a:r>
              <a:rPr lang="hu-HU" altLang="en-US" sz="2400" dirty="0" err="1" smtClean="0"/>
              <a:t>science</a:t>
            </a:r>
            <a:r>
              <a:rPr lang="hu-HU" altLang="en-US" sz="2400" dirty="0" smtClean="0"/>
              <a:t> + </a:t>
            </a:r>
            <a:r>
              <a:rPr lang="hu-HU" altLang="en-US" sz="2400" dirty="0" err="1" smtClean="0"/>
              <a:t>indigenous</a:t>
            </a:r>
            <a:r>
              <a:rPr lang="hu-HU" altLang="en-US" sz="2400" dirty="0" smtClean="0"/>
              <a:t>/</a:t>
            </a:r>
            <a:r>
              <a:rPr lang="hu-HU" altLang="en-US" sz="2400" dirty="0" err="1" smtClean="0"/>
              <a:t>traditional</a:t>
            </a:r>
            <a:r>
              <a:rPr lang="hu-HU" altLang="en-US" sz="2400" dirty="0" smtClean="0"/>
              <a:t> </a:t>
            </a:r>
            <a:r>
              <a:rPr lang="hu-HU" altLang="en-US" sz="2400" dirty="0" err="1" smtClean="0"/>
              <a:t>knowledge</a:t>
            </a:r>
            <a:endParaRPr lang="hu-HU" altLang="en-US" sz="2400" dirty="0" smtClean="0"/>
          </a:p>
          <a:p>
            <a:endParaRPr lang="hu-HU" altLang="en-US" sz="2000" dirty="0"/>
          </a:p>
          <a:p>
            <a:r>
              <a:rPr lang="hu-HU" altLang="en-US" sz="2400" dirty="0" err="1" smtClean="0"/>
              <a:t>Relevance</a:t>
            </a:r>
            <a:r>
              <a:rPr lang="hu-HU" altLang="en-US" sz="2400" dirty="0" smtClean="0"/>
              <a:t> of </a:t>
            </a:r>
            <a:r>
              <a:rPr lang="hu-HU" altLang="en-US" sz="2400" dirty="0" err="1" smtClean="0"/>
              <a:t>knowledge</a:t>
            </a:r>
            <a:r>
              <a:rPr lang="hu-HU" altLang="en-US" sz="2400" dirty="0" smtClean="0"/>
              <a:t>: </a:t>
            </a:r>
            <a:r>
              <a:rPr lang="hu-HU" altLang="en-US" sz="2400" dirty="0" err="1" smtClean="0"/>
              <a:t>global</a:t>
            </a:r>
            <a:r>
              <a:rPr lang="hu-HU" altLang="en-US" sz="2400" dirty="0" smtClean="0"/>
              <a:t> vs. local?</a:t>
            </a:r>
          </a:p>
          <a:p>
            <a:endParaRPr lang="hu-HU" altLang="en-US" sz="1600" dirty="0" smtClean="0"/>
          </a:p>
          <a:p>
            <a:endParaRPr lang="hu-HU" altLang="en-US" sz="1100" b="1" dirty="0"/>
          </a:p>
          <a:p>
            <a:r>
              <a:rPr lang="hu-HU" altLang="en-US" sz="2800" b="1" dirty="0" err="1" smtClean="0"/>
              <a:t>Added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/>
              <a:t>value</a:t>
            </a:r>
            <a:r>
              <a:rPr lang="hu-HU" altLang="en-US" sz="2800" b="1" dirty="0"/>
              <a:t> of </a:t>
            </a:r>
            <a:r>
              <a:rPr lang="hu-HU" altLang="en-US" sz="2800" b="1" dirty="0" err="1"/>
              <a:t>looking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through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different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eyes</a:t>
            </a:r>
            <a:endParaRPr lang="hu-HU" altLang="en-US" sz="2800" b="1" dirty="0"/>
          </a:p>
          <a:p>
            <a:endParaRPr lang="hu-HU" altLang="en-US" sz="1600" dirty="0" smtClean="0"/>
          </a:p>
          <a:p>
            <a:r>
              <a:rPr lang="hu-HU" altLang="en-US" sz="2400" dirty="0" smtClean="0"/>
              <a:t>More </a:t>
            </a:r>
            <a:r>
              <a:rPr lang="hu-HU" altLang="en-US" sz="2400" dirty="0" err="1"/>
              <a:t>complex</a:t>
            </a:r>
            <a:r>
              <a:rPr lang="hu-HU" altLang="en-US" sz="2400" dirty="0"/>
              <a:t> </a:t>
            </a:r>
            <a:r>
              <a:rPr lang="hu-HU" altLang="en-US" sz="2400" dirty="0" err="1"/>
              <a:t>holistic</a:t>
            </a:r>
            <a:r>
              <a:rPr lang="hu-HU" altLang="en-US" sz="2400" dirty="0"/>
              <a:t> </a:t>
            </a:r>
            <a:r>
              <a:rPr lang="hu-HU" altLang="en-US" sz="2400" dirty="0" err="1"/>
              <a:t>understanding</a:t>
            </a:r>
            <a:r>
              <a:rPr lang="hu-HU" altLang="en-US" sz="2400" dirty="0"/>
              <a:t> of </a:t>
            </a:r>
            <a:r>
              <a:rPr lang="hu-HU" altLang="en-US" sz="2400" dirty="0" err="1"/>
              <a:t>the</a:t>
            </a:r>
            <a:r>
              <a:rPr lang="hu-HU" altLang="en-US" sz="2400" dirty="0"/>
              <a:t> </a:t>
            </a:r>
            <a:r>
              <a:rPr lang="hu-HU" altLang="en-US" sz="2400" dirty="0" err="1"/>
              <a:t>world</a:t>
            </a:r>
            <a:endParaRPr lang="hu-HU" altLang="en-US" sz="2400" dirty="0"/>
          </a:p>
          <a:p>
            <a:endParaRPr lang="hu-HU" altLang="en-US" sz="2000" dirty="0" smtClean="0"/>
          </a:p>
          <a:p>
            <a:r>
              <a:rPr lang="hu-HU" altLang="en-US" sz="2400" dirty="0" smtClean="0"/>
              <a:t>More </a:t>
            </a:r>
            <a:r>
              <a:rPr lang="hu-HU" altLang="en-US" sz="2400" dirty="0" err="1"/>
              <a:t>relevant</a:t>
            </a:r>
            <a:r>
              <a:rPr lang="hu-HU" altLang="en-US" sz="2400" dirty="0"/>
              <a:t> </a:t>
            </a:r>
            <a:r>
              <a:rPr lang="hu-HU" altLang="en-US" sz="2400" dirty="0" err="1"/>
              <a:t>messages</a:t>
            </a:r>
            <a:r>
              <a:rPr lang="hu-HU" altLang="en-US" sz="2400" dirty="0"/>
              <a:t> </a:t>
            </a:r>
            <a:r>
              <a:rPr lang="hu-HU" altLang="en-US" sz="2400" dirty="0" err="1"/>
              <a:t>for</a:t>
            </a:r>
            <a:r>
              <a:rPr lang="hu-HU" altLang="en-US" sz="2400" dirty="0"/>
              <a:t> </a:t>
            </a:r>
            <a:r>
              <a:rPr lang="hu-HU" altLang="en-US" sz="2400" dirty="0" err="1" smtClean="0"/>
              <a:t>practitioners</a:t>
            </a:r>
            <a:r>
              <a:rPr lang="hu-HU" altLang="en-US" sz="2400" dirty="0" smtClean="0"/>
              <a:t> and </a:t>
            </a:r>
            <a:r>
              <a:rPr lang="hu-HU" altLang="en-US" sz="2400" dirty="0"/>
              <a:t>decision </a:t>
            </a:r>
            <a:r>
              <a:rPr lang="hu-HU" altLang="en-US" sz="2400" dirty="0" err="1"/>
              <a:t>makers</a:t>
            </a:r>
            <a:endParaRPr lang="hu-HU" altLang="en-US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16703" r="8687" b="11379"/>
          <a:stretch/>
        </p:blipFill>
        <p:spPr>
          <a:xfrm>
            <a:off x="7985472" y="2445457"/>
            <a:ext cx="3987995" cy="25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16998" y="591474"/>
            <a:ext cx="8449172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2800" b="1" dirty="0" smtClean="0"/>
              <a:t>TAKE HOME MESSAGES</a:t>
            </a:r>
          </a:p>
          <a:p>
            <a:endParaRPr lang="hu-HU" altLang="en-US" sz="2800" b="1" dirty="0"/>
          </a:p>
          <a:p>
            <a:r>
              <a:rPr lang="hu-HU" altLang="en-US" sz="2800" b="1" dirty="0" smtClean="0"/>
              <a:t>Science is </a:t>
            </a:r>
            <a:r>
              <a:rPr lang="hu-HU" altLang="en-US" sz="2800" b="1" dirty="0" err="1" smtClean="0"/>
              <a:t>not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enough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for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transformative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 smtClean="0"/>
              <a:t>change</a:t>
            </a:r>
            <a:endParaRPr lang="hu-HU" altLang="en-US" sz="2800" b="1" dirty="0" smtClean="0"/>
          </a:p>
          <a:p>
            <a:endParaRPr lang="hu-HU" altLang="en-US" sz="1200" b="1" dirty="0"/>
          </a:p>
          <a:p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knowledges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humanity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needed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manage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multi-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crisis</a:t>
            </a:r>
            <a:endParaRPr lang="hu-HU" alt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alt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’Western’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science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indigenous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traditional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knowledge</a:t>
            </a:r>
            <a:endParaRPr lang="hu-HU" alt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hu-HU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Relevance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knowledge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global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 vs. local?</a:t>
            </a:r>
          </a:p>
          <a:p>
            <a:endParaRPr lang="hu-HU" altLang="en-US" sz="2400" dirty="0" smtClean="0"/>
          </a:p>
          <a:p>
            <a:endParaRPr lang="hu-HU" altLang="en-US" sz="1600" b="1" dirty="0"/>
          </a:p>
          <a:p>
            <a:r>
              <a:rPr lang="hu-HU" altLang="en-US" sz="2800" b="1" dirty="0" err="1" smtClean="0"/>
              <a:t>Added</a:t>
            </a:r>
            <a:r>
              <a:rPr lang="hu-HU" altLang="en-US" sz="2800" b="1" dirty="0" smtClean="0"/>
              <a:t> </a:t>
            </a:r>
            <a:r>
              <a:rPr lang="hu-HU" altLang="en-US" sz="2800" b="1" dirty="0" err="1"/>
              <a:t>value</a:t>
            </a:r>
            <a:r>
              <a:rPr lang="hu-HU" altLang="en-US" sz="2800" b="1" dirty="0"/>
              <a:t> of </a:t>
            </a:r>
            <a:r>
              <a:rPr lang="hu-HU" altLang="en-US" sz="2800" b="1" dirty="0" err="1"/>
              <a:t>looking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through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different</a:t>
            </a:r>
            <a:r>
              <a:rPr lang="hu-HU" altLang="en-US" sz="2800" b="1" dirty="0"/>
              <a:t> </a:t>
            </a:r>
            <a:r>
              <a:rPr lang="hu-HU" altLang="en-US" sz="2800" b="1" dirty="0" err="1"/>
              <a:t>eyes</a:t>
            </a:r>
            <a:endParaRPr lang="hu-HU" altLang="en-US" sz="2800" b="1" dirty="0"/>
          </a:p>
          <a:p>
            <a:endParaRPr lang="hu-HU" altLang="en-US" sz="1400" dirty="0" smtClean="0"/>
          </a:p>
          <a:p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More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complex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holistic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understanding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world</a:t>
            </a:r>
            <a:endParaRPr lang="hu-HU" alt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alt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More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relevant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messages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altLang="en-US" sz="2400" dirty="0" err="1" smtClean="0">
                <a:solidFill>
                  <a:schemeClr val="bg1">
                    <a:lumMod val="65000"/>
                  </a:schemeClr>
                </a:solidFill>
              </a:rPr>
              <a:t>practitioners</a:t>
            </a:r>
            <a:r>
              <a:rPr lang="hu-HU" altLang="en-US" sz="24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hu-HU" altLang="en-US" sz="2400" dirty="0">
                <a:solidFill>
                  <a:schemeClr val="bg1">
                    <a:lumMod val="65000"/>
                  </a:schemeClr>
                </a:solidFill>
              </a:rPr>
              <a:t>decision </a:t>
            </a:r>
            <a:r>
              <a:rPr lang="hu-HU" altLang="en-US" sz="2400" dirty="0" err="1">
                <a:solidFill>
                  <a:schemeClr val="bg1">
                    <a:lumMod val="65000"/>
                  </a:schemeClr>
                </a:solidFill>
              </a:rPr>
              <a:t>makers</a:t>
            </a:r>
            <a:endParaRPr lang="hu-HU" alt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1220" r="569" b="6341"/>
          <a:stretch/>
        </p:blipFill>
        <p:spPr>
          <a:xfrm>
            <a:off x="289933" y="942489"/>
            <a:ext cx="8720253" cy="565366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97452" y="345664"/>
            <a:ext cx="905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Music </a:t>
            </a:r>
            <a:r>
              <a:rPr lang="hu-HU" sz="2400" b="1" dirty="0" err="1" smtClean="0"/>
              <a:t>based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traditional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folk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music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but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merged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with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classical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music</a:t>
            </a:r>
            <a:endParaRPr lang="hu-HU" sz="24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362" y="1097871"/>
            <a:ext cx="1819529" cy="254353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619795" y="3609257"/>
            <a:ext cx="1661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Béla Bartók</a:t>
            </a:r>
            <a:endParaRPr lang="hu-HU" sz="2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962" y="4172628"/>
            <a:ext cx="2778587" cy="217600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606111" y="6304131"/>
            <a:ext cx="192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Zoltán Kodály</a:t>
            </a:r>
            <a:endParaRPr lang="hu-HU" sz="2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45730" y="1033322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WSF Opening </a:t>
            </a:r>
            <a:r>
              <a:rPr lang="hu-HU" sz="2400" dirty="0" err="1" smtClean="0">
                <a:solidFill>
                  <a:schemeClr val="bg1"/>
                </a:solidFill>
              </a:rPr>
              <a:t>Ceremony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2005gyimes 037"/>
          <p:cNvPicPr>
            <a:picLocks noChangeAspect="1" noChangeArrowheads="1"/>
          </p:cNvPicPr>
          <p:nvPr/>
        </p:nvPicPr>
        <p:blipFill rotWithShape="1">
          <a:blip r:embed="rId3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171" y="1423766"/>
            <a:ext cx="3837152" cy="22932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1" name="Picture 11" descr="DSC_7475"/>
          <p:cNvPicPr>
            <a:picLocks noChangeAspect="1" noChangeArrowheads="1"/>
          </p:cNvPicPr>
          <p:nvPr/>
        </p:nvPicPr>
        <p:blipFill>
          <a:blip r:embed="rId4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3988" y="726415"/>
            <a:ext cx="1907341" cy="25828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886" y="3924399"/>
            <a:ext cx="2077443" cy="19892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Képtalálat a következ&amp;odblac;re: „botanist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959" y="354821"/>
            <a:ext cx="2491154" cy="18644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éptalálat a következ&amp;odblac;re: „botanist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788" y="2418029"/>
            <a:ext cx="2486345" cy="17211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0908" y="4337948"/>
            <a:ext cx="2161839" cy="23727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 descr="C:\01_Zsolt\cc_KEPEK\000_Kunpeszer_legeleses\2015_Kunpeszer-legeles\_DSC0249w-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4143" y="4139180"/>
            <a:ext cx="1728270" cy="25922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688" y="1123566"/>
            <a:ext cx="1812994" cy="35259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5" descr="C:\01_Zsolt\cc_KEPEK\01_Apa_legeltetes\2015-2016\DSC_8148-3_resize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997" y="4833263"/>
            <a:ext cx="2823723" cy="18903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73034" y="232840"/>
            <a:ext cx="4828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smtClean="0">
                <a:solidFill>
                  <a:schemeClr val="bg1"/>
                </a:solidFill>
              </a:rPr>
              <a:t>The </a:t>
            </a:r>
            <a:r>
              <a:rPr lang="hu-HU" sz="2400" b="1" dirty="0" err="1" smtClean="0">
                <a:solidFill>
                  <a:schemeClr val="bg1"/>
                </a:solidFill>
              </a:rPr>
              <a:t>traditional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knowledge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systems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endParaRPr lang="hu-HU" sz="24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400" b="1" dirty="0" err="1" smtClean="0">
                <a:solidFill>
                  <a:schemeClr val="bg1"/>
                </a:solidFill>
              </a:rPr>
              <a:t>Knowledgeable</a:t>
            </a:r>
            <a:r>
              <a:rPr lang="hu-HU" sz="2400" b="1" dirty="0" smtClean="0">
                <a:solidFill>
                  <a:schemeClr val="bg1"/>
                </a:solidFill>
              </a:rPr>
              <a:t> local </a:t>
            </a:r>
            <a:r>
              <a:rPr lang="hu-HU" sz="2400" b="1" dirty="0" err="1" smtClean="0">
                <a:solidFill>
                  <a:schemeClr val="bg1"/>
                </a:solidFill>
              </a:rPr>
              <a:t>land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r>
              <a:rPr lang="hu-HU" sz="2400" b="1" dirty="0" err="1" smtClean="0">
                <a:solidFill>
                  <a:schemeClr val="bg1"/>
                </a:solidFill>
              </a:rPr>
              <a:t>users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 rot="19991456">
            <a:off x="5878646" y="3488769"/>
            <a:ext cx="3970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</a:rPr>
              <a:t>Often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</a:rPr>
              <a:t>neglected</a:t>
            </a:r>
            <a:r>
              <a:rPr lang="hu-HU" sz="2400" b="1" dirty="0" smtClean="0">
                <a:solidFill>
                  <a:srgbClr val="FF0000"/>
                </a:solidFill>
              </a:rPr>
              <a:t>, </a:t>
            </a:r>
            <a:r>
              <a:rPr lang="hu-HU" sz="2400" b="1" dirty="0" err="1" smtClean="0">
                <a:solidFill>
                  <a:srgbClr val="FF0000"/>
                </a:solidFill>
              </a:rPr>
              <a:t>unrespected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15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333902" y="6457116"/>
            <a:ext cx="9974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Molnár </a:t>
            </a:r>
            <a:r>
              <a:rPr lang="hu-HU" dirty="0"/>
              <a:t>Zs., Kelemen A., Kun R., </a:t>
            </a:r>
            <a:r>
              <a:rPr lang="hu-HU" dirty="0">
                <a:solidFill>
                  <a:srgbClr val="FF0000"/>
                </a:solidFill>
              </a:rPr>
              <a:t>Máté J.</a:t>
            </a:r>
            <a:r>
              <a:rPr lang="hu-HU" dirty="0"/>
              <a:t>, </a:t>
            </a:r>
            <a:r>
              <a:rPr lang="hu-HU" dirty="0" err="1">
                <a:solidFill>
                  <a:srgbClr val="FF0000"/>
                </a:solidFill>
              </a:rPr>
              <a:t>Sáfián</a:t>
            </a:r>
            <a:r>
              <a:rPr lang="hu-HU" dirty="0">
                <a:solidFill>
                  <a:srgbClr val="FF0000"/>
                </a:solidFill>
              </a:rPr>
              <a:t>, L.</a:t>
            </a:r>
            <a:r>
              <a:rPr lang="hu-HU" dirty="0"/>
              <a:t>, </a:t>
            </a:r>
            <a:r>
              <a:rPr lang="hu-HU" dirty="0" err="1"/>
              <a:t>Biró</a:t>
            </a:r>
            <a:r>
              <a:rPr lang="hu-HU" dirty="0"/>
              <a:t>, M. Máté A., Vadász Cs</a:t>
            </a:r>
            <a:r>
              <a:rPr lang="hu-HU" dirty="0" smtClean="0"/>
              <a:t>. (2020) </a:t>
            </a:r>
            <a:r>
              <a:rPr lang="hu-HU" i="1" dirty="0" smtClean="0"/>
              <a:t>J. </a:t>
            </a:r>
            <a:r>
              <a:rPr lang="hu-HU" i="1" dirty="0" err="1"/>
              <a:t>Applied</a:t>
            </a:r>
            <a:r>
              <a:rPr lang="hu-HU" i="1" dirty="0"/>
              <a:t> </a:t>
            </a:r>
            <a:r>
              <a:rPr lang="hu-HU" i="1" dirty="0" err="1" smtClean="0"/>
              <a:t>Ecology</a:t>
            </a:r>
            <a:endParaRPr lang="hu-HU" dirty="0"/>
          </a:p>
        </p:txBody>
      </p:sp>
      <p:pic>
        <p:nvPicPr>
          <p:cNvPr id="5" name="legel_3_WMV_V9_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4686" y="1142422"/>
            <a:ext cx="8299813" cy="501799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077831" y="5770817"/>
            <a:ext cx="208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chemeClr val="bg1"/>
                </a:solidFill>
              </a:rPr>
              <a:t>(videó: Budai, János)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105735" y="167246"/>
            <a:ext cx="7678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A </a:t>
            </a:r>
            <a:r>
              <a:rPr lang="hu-HU" sz="2400" b="1" dirty="0" err="1" smtClean="0"/>
              <a:t>key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moment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turning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plant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biomass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to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meat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biomass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(</a:t>
            </a:r>
            <a:r>
              <a:rPr lang="hu-HU" sz="2400" b="1" dirty="0" err="1" smtClean="0"/>
              <a:t>esp</a:t>
            </a:r>
            <a:r>
              <a:rPr lang="hu-HU" sz="2400" b="1" dirty="0" smtClean="0"/>
              <a:t>. </a:t>
            </a:r>
            <a:r>
              <a:rPr lang="hu-HU" sz="2400" b="1" dirty="0" err="1" smtClean="0"/>
              <a:t>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primary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pastures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not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suitable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crop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production</a:t>
            </a:r>
            <a:r>
              <a:rPr lang="hu-HU" sz="2400" b="1" dirty="0" smtClean="0"/>
              <a:t>)</a:t>
            </a:r>
            <a:endParaRPr 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 flipH="1">
            <a:off x="1460592" y="4885343"/>
            <a:ext cx="428228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&gt;300 </a:t>
            </a:r>
            <a:r>
              <a:rPr lang="hu-HU" sz="2000" dirty="0" err="1" smtClean="0"/>
              <a:t>million</a:t>
            </a:r>
            <a:r>
              <a:rPr lang="hu-HU" sz="2000" dirty="0" smtClean="0"/>
              <a:t> </a:t>
            </a:r>
            <a:r>
              <a:rPr lang="hu-HU" sz="2000" dirty="0" err="1" smtClean="0"/>
              <a:t>pastoralists</a:t>
            </a:r>
            <a:r>
              <a:rPr lang="hu-HU" sz="2000" dirty="0" smtClean="0"/>
              <a:t>/</a:t>
            </a:r>
            <a:r>
              <a:rPr lang="hu-HU" sz="2000" dirty="0" err="1" smtClean="0"/>
              <a:t>herders</a:t>
            </a:r>
            <a:endParaRPr lang="hu-HU" sz="2000" dirty="0" smtClean="0"/>
          </a:p>
          <a:p>
            <a:r>
              <a:rPr lang="hu-HU" sz="2000" dirty="0" smtClean="0"/>
              <a:t>&lt;50 </a:t>
            </a:r>
            <a:r>
              <a:rPr lang="hu-HU" sz="2000" dirty="0" err="1" smtClean="0"/>
              <a:t>scientific</a:t>
            </a:r>
            <a:r>
              <a:rPr lang="hu-HU" sz="2000" dirty="0" smtClean="0"/>
              <a:t> </a:t>
            </a:r>
            <a:r>
              <a:rPr lang="hu-HU" sz="2000" dirty="0" err="1" smtClean="0"/>
              <a:t>papers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this</a:t>
            </a:r>
            <a:r>
              <a:rPr lang="hu-HU" sz="2000" dirty="0" smtClean="0"/>
              <a:t> </a:t>
            </a:r>
            <a:r>
              <a:rPr lang="hu-HU" sz="2000" dirty="0" err="1" smtClean="0"/>
              <a:t>topic</a:t>
            </a:r>
            <a:endParaRPr lang="hu-HU" sz="2000" dirty="0" smtClean="0"/>
          </a:p>
          <a:p>
            <a:r>
              <a:rPr lang="hu-HU" sz="2000" dirty="0" err="1" smtClean="0"/>
              <a:t>knowledge</a:t>
            </a:r>
            <a:r>
              <a:rPr lang="hu-HU" sz="2000" dirty="0" smtClean="0"/>
              <a:t> </a:t>
            </a:r>
            <a:r>
              <a:rPr lang="hu-HU" sz="2000" dirty="0" err="1" smtClean="0"/>
              <a:t>gap</a:t>
            </a:r>
            <a:r>
              <a:rPr lang="hu-HU" sz="2000" dirty="0" smtClean="0"/>
              <a:t> (</a:t>
            </a:r>
            <a:r>
              <a:rPr lang="hu-HU" sz="2000" dirty="0" err="1" smtClean="0"/>
              <a:t>utilization</a:t>
            </a:r>
            <a:r>
              <a:rPr lang="hu-HU" sz="2000" dirty="0" smtClean="0"/>
              <a:t> / </a:t>
            </a:r>
            <a:r>
              <a:rPr lang="hu-HU" sz="2000" dirty="0" err="1" smtClean="0"/>
              <a:t>protection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/>
          <a:srcRect l="11413" t="1268"/>
          <a:stretch/>
        </p:blipFill>
        <p:spPr>
          <a:xfrm>
            <a:off x="218303" y="1088449"/>
            <a:ext cx="3368315" cy="332585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4844" y="196766"/>
            <a:ext cx="4087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40% of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global</a:t>
            </a:r>
            <a:r>
              <a:rPr lang="hu-HU" sz="2400" b="1" dirty="0"/>
              <a:t> </a:t>
            </a:r>
            <a:r>
              <a:rPr lang="hu-HU" sz="2400" b="1" dirty="0" err="1"/>
              <a:t>land</a:t>
            </a:r>
            <a:r>
              <a:rPr lang="hu-HU" sz="2400" b="1" dirty="0"/>
              <a:t> </a:t>
            </a:r>
            <a:r>
              <a:rPr lang="hu-HU" sz="2400" b="1" dirty="0" err="1"/>
              <a:t>surface</a:t>
            </a:r>
            <a:r>
              <a:rPr lang="hu-HU" sz="2400" b="1" dirty="0"/>
              <a:t> 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is </a:t>
            </a:r>
            <a:r>
              <a:rPr lang="hu-HU" sz="2400" b="1" dirty="0" err="1"/>
              <a:t>grazed</a:t>
            </a:r>
            <a:endParaRPr lang="hu-HU" sz="2400" b="1" dirty="0"/>
          </a:p>
          <a:p>
            <a:pPr algn="ctr"/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978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54" y="4507992"/>
            <a:ext cx="1737385" cy="219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60688" y="616980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1999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70" y="4628798"/>
            <a:ext cx="1611463" cy="207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565" y="4880978"/>
            <a:ext cx="1642975" cy="18756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82221" y="636135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810" y="4397618"/>
            <a:ext cx="1578926" cy="2368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9727" y="633291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2004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911" y="1124697"/>
            <a:ext cx="2031076" cy="28027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240" y="1062056"/>
            <a:ext cx="1460983" cy="2024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0" y="1068815"/>
            <a:ext cx="1326115" cy="18993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5197" y="6242501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2016</a:t>
            </a:r>
          </a:p>
        </p:txBody>
      </p:sp>
      <p:pic>
        <p:nvPicPr>
          <p:cNvPr id="3074" name="Picture 2" descr="KÃ©ptalÃ¡lat a kÃ¶vetkezÅre: âKarki, M., Hill, R., Xue, D., Alangui, W., Ichikawa, K. &amp; Bridgewater, P. (eds). 2017. Knowing our Lands and Resources: Indigenous and Local Knowledge and Practices related to Biodiversity and Ecosystem Services in Asia. UNESCO/IPBES: Paris.â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664" y="1890005"/>
            <a:ext cx="1427566" cy="20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1798" y="1062056"/>
            <a:ext cx="1426351" cy="19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81" y="1860443"/>
            <a:ext cx="1446977" cy="2046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58" y="1886664"/>
            <a:ext cx="1506380" cy="2016549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59613" y="586598"/>
            <a:ext cx="5172153" cy="642584"/>
          </a:xfr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u="sng" dirty="0"/>
              <a:t>IPBES Dialogues </a:t>
            </a:r>
            <a:r>
              <a:rPr lang="hu-HU" sz="2400" u="sng" dirty="0"/>
              <a:t>and </a:t>
            </a:r>
            <a:r>
              <a:rPr lang="hu-HU" sz="2400" u="sng" dirty="0" err="1"/>
              <a:t>assessments</a:t>
            </a:r>
            <a:endParaRPr lang="en-US" sz="2400" u="sng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1055" y="1062057"/>
            <a:ext cx="1494691" cy="202445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1793" y="2207363"/>
            <a:ext cx="1453203" cy="1753653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2470" y="2027253"/>
            <a:ext cx="1395731" cy="190808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009" y="1062056"/>
            <a:ext cx="1450599" cy="1906158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00987" y="1187489"/>
            <a:ext cx="1897517" cy="265176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7866600" y="661386"/>
            <a:ext cx="5060919" cy="64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u="sng" dirty="0" err="1" smtClean="0"/>
              <a:t>Convention</a:t>
            </a:r>
            <a:r>
              <a:rPr lang="hu-HU" sz="2400" u="sng" dirty="0" smtClean="0"/>
              <a:t> </a:t>
            </a:r>
            <a:r>
              <a:rPr lang="hu-HU" sz="2400" u="sng" dirty="0" err="1" smtClean="0"/>
              <a:t>on</a:t>
            </a:r>
            <a:r>
              <a:rPr lang="hu-HU" sz="2400" u="sng" dirty="0" smtClean="0"/>
              <a:t> </a:t>
            </a:r>
            <a:r>
              <a:rPr lang="hu-HU" sz="2400" u="sng" dirty="0" err="1" smtClean="0"/>
              <a:t>Biological</a:t>
            </a:r>
            <a:r>
              <a:rPr lang="hu-HU" sz="2400" u="sng" dirty="0" smtClean="0"/>
              <a:t> </a:t>
            </a:r>
            <a:r>
              <a:rPr lang="hu-HU" sz="2400" u="sng" dirty="0" err="1" smtClean="0"/>
              <a:t>Diversity</a:t>
            </a:r>
            <a:endParaRPr lang="en-US" sz="2400" u="sng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8339" y="4374538"/>
            <a:ext cx="4815497" cy="2379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555" y="3964278"/>
            <a:ext cx="5562696" cy="642584"/>
          </a:xfrm>
        </p:spPr>
        <p:txBody>
          <a:bodyPr>
            <a:normAutofit/>
          </a:bodyPr>
          <a:lstStyle/>
          <a:p>
            <a:r>
              <a:rPr lang="hu-HU" sz="2400" u="sng" dirty="0" err="1" smtClean="0"/>
              <a:t>Some</a:t>
            </a:r>
            <a:r>
              <a:rPr lang="hu-HU" sz="2400" u="sng" dirty="0" smtClean="0"/>
              <a:t> pre-IPBES </a:t>
            </a:r>
            <a:r>
              <a:rPr lang="en-US" sz="2400" u="sng" dirty="0" smtClean="0"/>
              <a:t>efforts</a:t>
            </a:r>
            <a:endParaRPr lang="en-US" sz="2400" u="sng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052128" y="3880577"/>
            <a:ext cx="1846053" cy="64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400" u="sng" dirty="0" smtClean="0"/>
              <a:t>IPCC is </a:t>
            </a:r>
            <a:r>
              <a:rPr lang="hu-HU" sz="2400" u="sng" dirty="0" err="1" smtClean="0"/>
              <a:t>late</a:t>
            </a:r>
            <a:r>
              <a:rPr lang="hu-HU" sz="2400" u="sng" dirty="0" smtClean="0"/>
              <a:t>…</a:t>
            </a:r>
            <a:endParaRPr lang="en-US" sz="2400" u="sng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986548" y="167246"/>
            <a:ext cx="10734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Global-</a:t>
            </a:r>
            <a:r>
              <a:rPr lang="hu-HU" sz="2400" b="1" dirty="0" err="1" smtClean="0"/>
              <a:t>scale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knowledge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co-production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between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science</a:t>
            </a:r>
            <a:r>
              <a:rPr lang="hu-HU" sz="2400" b="1" dirty="0" smtClean="0"/>
              <a:t> and </a:t>
            </a:r>
            <a:r>
              <a:rPr lang="hu-HU" sz="2400" b="1" dirty="0" err="1" smtClean="0"/>
              <a:t>traditional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knowledge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8185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05gyimes 037"/>
          <p:cNvPicPr>
            <a:picLocks noChangeAspect="1" noChangeArrowheads="1"/>
          </p:cNvPicPr>
          <p:nvPr/>
        </p:nvPicPr>
        <p:blipFill rotWithShape="1">
          <a:blip r:embed="rId3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8293" y="4841776"/>
            <a:ext cx="3110394" cy="20162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SC_137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539180" y="4981433"/>
            <a:ext cx="2085953" cy="18765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DSC_7475"/>
          <p:cNvPicPr>
            <a:picLocks noChangeAspect="1" noChangeArrowheads="1"/>
          </p:cNvPicPr>
          <p:nvPr/>
        </p:nvPicPr>
        <p:blipFill>
          <a:blip r:embed="rId5" cstate="email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1098" y="4648687"/>
            <a:ext cx="1444923" cy="21222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01_Zsolt\KEPEK\2016\Thaiföld\IMG_940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313" y="5100754"/>
            <a:ext cx="2635869" cy="17572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1486" y="0"/>
            <a:ext cx="2838738" cy="159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/>
          <p:nvPr/>
        </p:nvSpPr>
        <p:spPr>
          <a:xfrm>
            <a:off x="511293" y="528350"/>
            <a:ext cx="86438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defRPr/>
            </a:pPr>
            <a:r>
              <a:rPr lang="en-US" altLang="ko-KR" sz="2000" b="1" dirty="0">
                <a:latin typeface="Arial"/>
                <a:cs typeface="Arial"/>
              </a:rPr>
              <a:t>IPBES Operating Principles</a:t>
            </a:r>
            <a:endParaRPr lang="en-US" altLang="ko-KR" sz="2000" dirty="0">
              <a:latin typeface="Arial"/>
              <a:cs typeface="Arial"/>
            </a:endParaRPr>
          </a:p>
          <a:p>
            <a:pPr lvl="1" indent="-457200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cs typeface="Arial"/>
              </a:rPr>
              <a:t>Take an </a:t>
            </a:r>
            <a:r>
              <a:rPr lang="en-US" altLang="ko-KR" sz="2000" b="1" dirty="0">
                <a:cs typeface="Arial"/>
              </a:rPr>
              <a:t>interdisciplinary and multidisciplinary </a:t>
            </a:r>
            <a:r>
              <a:rPr lang="hu-HU" altLang="ko-KR" sz="2000" b="1" dirty="0" smtClean="0">
                <a:solidFill>
                  <a:srgbClr val="FF0000"/>
                </a:solidFill>
                <a:cs typeface="Arial"/>
              </a:rPr>
              <a:t>(+ </a:t>
            </a:r>
            <a:r>
              <a:rPr lang="hu-HU" altLang="ko-KR" sz="2000" b="1" dirty="0" err="1" smtClean="0">
                <a:solidFill>
                  <a:srgbClr val="FF0000"/>
                </a:solidFill>
                <a:cs typeface="Arial"/>
              </a:rPr>
              <a:t>transdisciplinary</a:t>
            </a:r>
            <a:r>
              <a:rPr lang="hu-HU" altLang="ko-KR" sz="2000" b="1" dirty="0" smtClean="0">
                <a:solidFill>
                  <a:srgbClr val="FF0000"/>
                </a:solidFill>
                <a:cs typeface="Arial"/>
              </a:rPr>
              <a:t>) </a:t>
            </a:r>
            <a:r>
              <a:rPr lang="en-US" altLang="ko-KR" sz="2000" b="1" dirty="0" smtClean="0">
                <a:cs typeface="Arial"/>
              </a:rPr>
              <a:t>approach </a:t>
            </a:r>
            <a:r>
              <a:rPr lang="hu-HU" altLang="ko-KR" sz="2000" b="1" dirty="0" smtClean="0">
                <a:cs typeface="Arial"/>
              </a:rPr>
              <a:t> </a:t>
            </a:r>
            <a:r>
              <a:rPr lang="en-US" altLang="ko-KR" sz="2000" dirty="0" smtClean="0">
                <a:cs typeface="Arial"/>
              </a:rPr>
              <a:t>that </a:t>
            </a:r>
            <a:r>
              <a:rPr lang="en-US" altLang="ko-KR" sz="2000" dirty="0">
                <a:cs typeface="Arial"/>
              </a:rPr>
              <a:t>incorporates all relevant disciplines</a:t>
            </a:r>
          </a:p>
          <a:p>
            <a:pPr lvl="1" indent="-457200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b="1" dirty="0">
                <a:cs typeface="Arial"/>
              </a:rPr>
              <a:t>Recognize and respect the contribution of indigenous and local knowledge</a:t>
            </a:r>
            <a:r>
              <a:rPr lang="en-US" altLang="ko-KR" sz="2000" dirty="0">
                <a:cs typeface="Arial"/>
              </a:rPr>
              <a:t> to the conservation and sustainable use of biodiversity and ecosystems </a:t>
            </a:r>
            <a:endParaRPr lang="hu-HU" altLang="ko-KR" sz="2000" dirty="0">
              <a:cs typeface="Arial"/>
            </a:endParaRPr>
          </a:p>
          <a:p>
            <a:pPr marL="0" lvl="1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defRPr/>
            </a:pPr>
            <a:r>
              <a:rPr lang="hu-HU" altLang="ko-KR" sz="2000" b="1" dirty="0" err="1">
                <a:solidFill>
                  <a:srgbClr val="C00000"/>
                </a:solidFill>
                <a:latin typeface="Arial"/>
                <a:cs typeface="Arial"/>
              </a:rPr>
              <a:t>Challenges</a:t>
            </a:r>
            <a:endParaRPr lang="hu-HU" altLang="ko-KR" sz="20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lvl="1" indent="-457200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buFont typeface="Arial" panose="020B0604020202020204" pitchFamily="34" charset="0"/>
              <a:buChar char="•"/>
              <a:defRPr/>
            </a:pPr>
            <a:r>
              <a:rPr lang="is-IS" altLang="ko-KR" sz="2000" b="1" dirty="0">
                <a:solidFill>
                  <a:srgbClr val="C00000"/>
                </a:solidFill>
                <a:cs typeface="Arial"/>
              </a:rPr>
              <a:t>Epistemological </a:t>
            </a:r>
            <a:r>
              <a:rPr lang="is-IS" altLang="ko-KR" sz="2000" dirty="0">
                <a:solidFill>
                  <a:srgbClr val="C00000"/>
                </a:solidFill>
                <a:cs typeface="Arial"/>
              </a:rPr>
              <a:t>challenges</a:t>
            </a:r>
            <a:r>
              <a:rPr lang="hu-HU" altLang="ko-KR" sz="2000" dirty="0">
                <a:solidFill>
                  <a:srgbClr val="C00000"/>
                </a:solidFill>
                <a:cs typeface="Arial"/>
              </a:rPr>
              <a:t> 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(</a:t>
            </a:r>
            <a:r>
              <a:rPr lang="hu-HU" altLang="ko-KR" sz="2000" dirty="0" err="1" smtClean="0">
                <a:solidFill>
                  <a:srgbClr val="C00000"/>
                </a:solidFill>
                <a:cs typeface="Arial"/>
              </a:rPr>
              <a:t>diverse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hu-HU" altLang="ko-KR" sz="2000" dirty="0" err="1" smtClean="0">
                <a:solidFill>
                  <a:srgbClr val="C00000"/>
                </a:solidFill>
                <a:cs typeface="Arial"/>
              </a:rPr>
              <a:t>worldviews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)</a:t>
            </a:r>
            <a:endParaRPr lang="is-IS" altLang="ko-KR" sz="2000" dirty="0">
              <a:solidFill>
                <a:srgbClr val="C00000"/>
              </a:solidFill>
              <a:cs typeface="Arial"/>
            </a:endParaRPr>
          </a:p>
          <a:p>
            <a:pPr lvl="1" indent="-457200" fontAlgn="base">
              <a:lnSpc>
                <a:spcPct val="120000"/>
              </a:lnSpc>
              <a:spcBef>
                <a:spcPts val="1200"/>
              </a:spcBef>
              <a:buClr>
                <a:srgbClr val="5B5F55"/>
              </a:buClr>
              <a:buFont typeface="Arial" panose="020B0604020202020204" pitchFamily="34" charset="0"/>
              <a:buChar char="•"/>
              <a:defRPr/>
            </a:pPr>
            <a:r>
              <a:rPr lang="is-IS" altLang="ko-KR" sz="2000" b="1" dirty="0">
                <a:solidFill>
                  <a:srgbClr val="C00000"/>
                </a:solidFill>
                <a:cs typeface="Arial"/>
              </a:rPr>
              <a:t>Procedural </a:t>
            </a:r>
            <a:r>
              <a:rPr lang="is-IS" altLang="ko-KR" sz="2000" dirty="0">
                <a:solidFill>
                  <a:srgbClr val="C00000"/>
                </a:solidFill>
                <a:cs typeface="Arial"/>
              </a:rPr>
              <a:t>challenges</a:t>
            </a:r>
            <a:r>
              <a:rPr lang="hu-HU" altLang="ko-KR" sz="2000" dirty="0">
                <a:solidFill>
                  <a:srgbClr val="C00000"/>
                </a:solidFill>
                <a:cs typeface="Arial"/>
              </a:rPr>
              <a:t> (</a:t>
            </a:r>
            <a:r>
              <a:rPr lang="hu-HU" altLang="ko-KR" sz="2000" dirty="0" err="1">
                <a:solidFill>
                  <a:srgbClr val="C00000"/>
                </a:solidFill>
                <a:cs typeface="Arial"/>
              </a:rPr>
              <a:t>participation</a:t>
            </a:r>
            <a:r>
              <a:rPr lang="hu-HU" altLang="ko-KR" sz="2000" dirty="0">
                <a:solidFill>
                  <a:srgbClr val="C00000"/>
                </a:solidFill>
                <a:cs typeface="Arial"/>
              </a:rPr>
              <a:t> 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of </a:t>
            </a:r>
            <a:r>
              <a:rPr lang="hu-HU" altLang="ko-KR" sz="2000" dirty="0" err="1" smtClean="0">
                <a:solidFill>
                  <a:srgbClr val="C00000"/>
                </a:solidFill>
                <a:cs typeface="Arial"/>
              </a:rPr>
              <a:t>knowledge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hu-HU" altLang="ko-KR" sz="2000" dirty="0" err="1" smtClean="0">
                <a:solidFill>
                  <a:srgbClr val="C00000"/>
                </a:solidFill>
                <a:cs typeface="Arial"/>
              </a:rPr>
              <a:t>holders</a:t>
            </a:r>
            <a:r>
              <a:rPr lang="hu-HU" altLang="ko-KR" sz="2000" dirty="0" smtClean="0">
                <a:solidFill>
                  <a:srgbClr val="C00000"/>
                </a:solidFill>
                <a:cs typeface="Arial"/>
              </a:rPr>
              <a:t>)</a:t>
            </a:r>
            <a:endParaRPr lang="is-IS" altLang="ko-KR" sz="2000" dirty="0">
              <a:solidFill>
                <a:srgbClr val="C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9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 flipH="1">
            <a:off x="1877784" y="361404"/>
            <a:ext cx="747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Global </a:t>
            </a:r>
            <a:r>
              <a:rPr lang="hu-HU" sz="2800" b="1" dirty="0" err="1" smtClean="0"/>
              <a:t>climate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models</a:t>
            </a:r>
            <a:r>
              <a:rPr lang="hu-HU" sz="2800" b="1" dirty="0" smtClean="0"/>
              <a:t> vs. </a:t>
            </a:r>
            <a:r>
              <a:rPr lang="hu-HU" sz="2800" b="1" dirty="0" smtClean="0"/>
              <a:t>local </a:t>
            </a:r>
            <a:r>
              <a:rPr lang="hu-HU" sz="2800" b="1" dirty="0" err="1" smtClean="0"/>
              <a:t>adaptations</a:t>
            </a:r>
            <a:endParaRPr lang="hu-HU" sz="2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0" y="954056"/>
            <a:ext cx="2481864" cy="29354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9" y="3958934"/>
            <a:ext cx="5189309" cy="27312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270" y="1066179"/>
            <a:ext cx="3600953" cy="47631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2"/>
          <a:stretch/>
        </p:blipFill>
        <p:spPr>
          <a:xfrm>
            <a:off x="9032136" y="4623116"/>
            <a:ext cx="1509025" cy="190982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/>
        </p:blipFill>
        <p:spPr>
          <a:xfrm>
            <a:off x="10591290" y="4623116"/>
            <a:ext cx="1482300" cy="189825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9023594" y="6486428"/>
            <a:ext cx="1550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err="1" smtClean="0"/>
              <a:t>Sáfián</a:t>
            </a:r>
            <a:r>
              <a:rPr lang="hu-HU" sz="1400" dirty="0" smtClean="0"/>
              <a:t> László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10666242" y="6470726"/>
            <a:ext cx="1472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/>
              <a:t>Barta Sándor</a:t>
            </a:r>
            <a:endParaRPr lang="hu-HU" dirty="0"/>
          </a:p>
        </p:txBody>
      </p:sp>
      <p:sp>
        <p:nvSpPr>
          <p:cNvPr id="12" name="TextBox 7"/>
          <p:cNvSpPr txBox="1"/>
          <p:nvPr/>
        </p:nvSpPr>
        <p:spPr>
          <a:xfrm>
            <a:off x="6350956" y="572563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</a:t>
            </a:r>
            <a:r>
              <a:rPr lang="hu-HU" sz="2400" dirty="0" smtClean="0"/>
              <a:t>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3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72672DFA-8230-954D-9CFC-B134E3A2D795}"/>
              </a:ext>
            </a:extLst>
          </p:cNvPr>
          <p:cNvSpPr txBox="1"/>
          <p:nvPr/>
        </p:nvSpPr>
        <p:spPr>
          <a:xfrm>
            <a:off x="874414" y="403987"/>
            <a:ext cx="953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2060"/>
                </a:solidFill>
              </a:rPr>
              <a:t>35-40% of </a:t>
            </a:r>
            <a:r>
              <a:rPr lang="hu-HU" sz="2800" b="1" dirty="0" err="1" smtClean="0">
                <a:solidFill>
                  <a:srgbClr val="002060"/>
                </a:solidFill>
              </a:rPr>
              <a:t>nature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protected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areas</a:t>
            </a:r>
            <a:r>
              <a:rPr lang="hu-HU" sz="2800" b="1" dirty="0" smtClean="0">
                <a:solidFill>
                  <a:srgbClr val="002060"/>
                </a:solidFill>
              </a:rPr>
              <a:t> and </a:t>
            </a:r>
            <a:r>
              <a:rPr lang="hu-HU" sz="2800" b="1" dirty="0" err="1" smtClean="0">
                <a:solidFill>
                  <a:srgbClr val="002060"/>
                </a:solidFill>
              </a:rPr>
              <a:t>remaining</a:t>
            </a:r>
            <a:r>
              <a:rPr lang="hu-HU" sz="2800" b="1" dirty="0" smtClean="0">
                <a:solidFill>
                  <a:srgbClr val="002060"/>
                </a:solidFill>
              </a:rPr>
              <a:t> ’</a:t>
            </a:r>
            <a:r>
              <a:rPr lang="hu-HU" sz="2800" b="1" dirty="0" err="1" smtClean="0">
                <a:solidFill>
                  <a:srgbClr val="002060"/>
                </a:solidFill>
              </a:rPr>
              <a:t>natural</a:t>
            </a:r>
            <a:r>
              <a:rPr lang="hu-HU" sz="2800" b="1" dirty="0" smtClean="0">
                <a:solidFill>
                  <a:srgbClr val="002060"/>
                </a:solidFill>
              </a:rPr>
              <a:t>’ </a:t>
            </a:r>
            <a:r>
              <a:rPr lang="hu-HU" sz="2800" b="1" dirty="0" err="1" smtClean="0">
                <a:solidFill>
                  <a:srgbClr val="002060"/>
                </a:solidFill>
              </a:rPr>
              <a:t>areas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are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on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Indigenous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Peoples</a:t>
            </a:r>
            <a:r>
              <a:rPr lang="hu-HU" sz="2800" b="1" dirty="0" smtClean="0">
                <a:solidFill>
                  <a:srgbClr val="002060"/>
                </a:solidFill>
              </a:rPr>
              <a:t>’ </a:t>
            </a:r>
            <a:r>
              <a:rPr lang="hu-HU" sz="2800" b="1" dirty="0" err="1" smtClean="0">
                <a:solidFill>
                  <a:srgbClr val="002060"/>
                </a:solidFill>
              </a:rPr>
              <a:t>lands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63" y="1697168"/>
            <a:ext cx="8948636" cy="474472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522029" y="6430740"/>
            <a:ext cx="45915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 smtClean="0"/>
              <a:t>Garnett</a:t>
            </a:r>
            <a:r>
              <a:rPr lang="hu-HU" sz="2000" dirty="0" smtClean="0"/>
              <a:t> et </a:t>
            </a:r>
            <a:r>
              <a:rPr lang="hu-HU" sz="2000" dirty="0" err="1" smtClean="0"/>
              <a:t>al</a:t>
            </a:r>
            <a:r>
              <a:rPr lang="hu-HU" sz="2000" dirty="0" smtClean="0"/>
              <a:t>. (2018) </a:t>
            </a:r>
            <a:r>
              <a:rPr lang="hu-HU" sz="2000" dirty="0" err="1" smtClean="0"/>
              <a:t>Nature</a:t>
            </a:r>
            <a:r>
              <a:rPr lang="hu-HU" sz="2000" dirty="0" smtClean="0"/>
              <a:t> </a:t>
            </a:r>
            <a:r>
              <a:rPr lang="hu-HU" sz="2000" dirty="0" err="1" smtClean="0"/>
              <a:t>Sustainability</a:t>
            </a:r>
            <a:endParaRPr lang="hu-HU" sz="2000" dirty="0"/>
          </a:p>
        </p:txBody>
      </p:sp>
      <p:sp>
        <p:nvSpPr>
          <p:cNvPr id="2" name="Szövegdoboz 1"/>
          <p:cNvSpPr txBox="1"/>
          <p:nvPr/>
        </p:nvSpPr>
        <p:spPr>
          <a:xfrm rot="20169304">
            <a:off x="-94426" y="2357812"/>
            <a:ext cx="4244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0000"/>
                </a:solidFill>
              </a:rPr>
              <a:t>Nature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rgbClr val="FF0000"/>
                </a:solidFill>
              </a:rPr>
              <a:t>is </a:t>
            </a:r>
            <a:r>
              <a:rPr lang="hu-HU" sz="2400" b="1" dirty="0" err="1">
                <a:solidFill>
                  <a:srgbClr val="FF0000"/>
                </a:solidFill>
              </a:rPr>
              <a:t>degrading</a:t>
            </a:r>
            <a:r>
              <a:rPr lang="hu-HU" sz="2400" b="1" dirty="0">
                <a:solidFill>
                  <a:srgbClr val="FF0000"/>
                </a:solidFill>
              </a:rPr>
              <a:t> less </a:t>
            </a:r>
            <a:r>
              <a:rPr lang="hu-HU" sz="2400" b="1" dirty="0" err="1">
                <a:solidFill>
                  <a:srgbClr val="FF0000"/>
                </a:solidFill>
              </a:rPr>
              <a:t>rapidly</a:t>
            </a:r>
            <a:r>
              <a:rPr lang="hu-HU" sz="2400" b="1" dirty="0">
                <a:solidFill>
                  <a:srgbClr val="FF0000"/>
                </a:solidFill>
              </a:rPr>
              <a:t> </a:t>
            </a:r>
            <a:endParaRPr lang="hu-H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hu-HU" sz="2400" b="1" dirty="0" err="1" smtClean="0">
                <a:solidFill>
                  <a:srgbClr val="FF0000"/>
                </a:solidFill>
              </a:rPr>
              <a:t>on</a:t>
            </a:r>
            <a:r>
              <a:rPr lang="hu-HU" sz="2400" b="1" dirty="0" smtClean="0">
                <a:solidFill>
                  <a:srgbClr val="FF0000"/>
                </a:solidFill>
              </a:rPr>
              <a:t> IP </a:t>
            </a:r>
            <a:r>
              <a:rPr lang="hu-HU" sz="2400" b="1" dirty="0" err="1" smtClean="0">
                <a:solidFill>
                  <a:srgbClr val="FF0000"/>
                </a:solidFill>
              </a:rPr>
              <a:t>lands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 rot="952334">
            <a:off x="8063135" y="1908047"/>
            <a:ext cx="4001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We </a:t>
            </a:r>
            <a:r>
              <a:rPr lang="hu-HU" sz="2400" b="1" dirty="0" err="1" smtClean="0">
                <a:solidFill>
                  <a:srgbClr val="FF0000"/>
                </a:solidFill>
              </a:rPr>
              <a:t>need</a:t>
            </a:r>
            <a:r>
              <a:rPr lang="hu-HU" sz="2400" b="1" dirty="0" smtClean="0">
                <a:solidFill>
                  <a:srgbClr val="FF0000"/>
                </a:solidFill>
              </a:rPr>
              <a:t> human </a:t>
            </a:r>
            <a:r>
              <a:rPr lang="hu-HU" sz="2400" b="1" dirty="0" err="1" smtClean="0">
                <a:solidFill>
                  <a:srgbClr val="FF0000"/>
                </a:solidFill>
              </a:rPr>
              <a:t>rights-based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hu-HU" sz="2400" b="1" dirty="0" err="1" smtClean="0">
                <a:solidFill>
                  <a:srgbClr val="FF0000"/>
                </a:solidFill>
              </a:rPr>
              <a:t>approaches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803</Words>
  <Application>Microsoft Office PowerPoint</Application>
  <PresentationFormat>Szélesvásznú</PresentationFormat>
  <Paragraphs>133</Paragraphs>
  <Slides>14</Slides>
  <Notes>13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맑은 고딕</vt:lpstr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Some pre-IPBES efforts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</dc:creator>
  <cp:lastModifiedBy>Zs</cp:lastModifiedBy>
  <cp:revision>50</cp:revision>
  <dcterms:created xsi:type="dcterms:W3CDTF">2024-11-15T15:50:19Z</dcterms:created>
  <dcterms:modified xsi:type="dcterms:W3CDTF">2024-11-21T17:34:18Z</dcterms:modified>
</cp:coreProperties>
</file>