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1" r:id="rId4"/>
    <p:sldId id="261" r:id="rId5"/>
    <p:sldId id="274" r:id="rId6"/>
    <p:sldId id="275" r:id="rId7"/>
    <p:sldId id="272" r:id="rId8"/>
    <p:sldId id="262" r:id="rId9"/>
    <p:sldId id="270" r:id="rId10"/>
    <p:sldId id="273" r:id="rId11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5"/>
    <p:restoredTop sz="94715"/>
  </p:normalViewPr>
  <p:slideViewPr>
    <p:cSldViewPr snapToGrid="0">
      <p:cViewPr varScale="1">
        <p:scale>
          <a:sx n="59" d="100"/>
          <a:sy n="59" d="100"/>
        </p:scale>
        <p:origin x="10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3" d="100"/>
          <a:sy n="163" d="100"/>
        </p:scale>
        <p:origin x="2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8086B-F582-5FDF-CA9E-F422B2130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4A648-197F-F187-C262-4ADE333CE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9336-2055-7846-9C5E-B5036589211E}" type="datetimeFigureOut">
              <a:rPr lang="en-HU" smtClean="0"/>
              <a:t>11/20/2024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F5DB0-FCD9-3E21-7999-D84E662270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13D1-9A6F-C489-6B67-ADB5D2CA3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2E56-3731-2547-8743-87068CB9CCA3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834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251C8-FD9B-4845-BCD4-496D830A91B0}" type="datetimeFigureOut">
              <a:rPr lang="en-BE" smtClean="0"/>
              <a:t>20/11/2024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C7B35-BBC6-4A6B-947B-426117A05E1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4813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993FA0B-79E7-D5FD-CDD9-FDC032ECB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010" y="1941339"/>
            <a:ext cx="5879954" cy="3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332-938B-23CA-B1B3-86FCAC7F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20F1-43B2-9766-CB41-92B937CE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429C7-1942-C73E-3F19-9E5B6B41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F72DD-63CC-953F-ECD6-C2A64BFBE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67C0-C452-38D8-D9A5-DEEB33673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FEE1A-EC8C-1AF4-4414-143E039CC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125AB-BC8E-71B8-FFF4-8A1F19C30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06FD1E-4BBD-94DD-1FDE-D90E8A3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2A48F-BCCE-83A3-88B4-12F9CA61DD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6BC31E-A61D-EB9B-0D50-B57BDAFFC5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0A594-2258-F825-7592-1CC1E6C6C4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CE1C6B-27B7-A92A-2E5F-AA4E314716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007D-71F5-61C1-75C6-1F5CAA37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4331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C4F1-8DEE-215F-6627-39F78A68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CE17-4476-1456-0F08-BF5B7554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734"/>
            <a:ext cx="3932237" cy="3638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CFB4-59D8-4139-D48B-D2BFC011B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0C60C-E61D-FB60-2388-F6060A6EA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1CCDF7-F7E4-4EA9-3EDC-F7C1A7CFE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04AAC-F880-BB54-C66D-6FDA6D9E13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31BBA-3DBE-86F9-BED3-89102176C6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542-ACE4-9AD0-3E86-0B684CB73A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2EA013-EFDC-F506-23BC-4721383C9A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B4DA3-1338-675B-2D77-2175F2F24E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0AD1D-7D0B-0A4C-0C2C-78D5162BF8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644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96CDCC-9F7E-1EDD-F671-6483005787A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468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4CD4F8-2D13-A603-AF06-F388DC7163D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7746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9662"/>
            <a:ext cx="10515600" cy="2134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3586227"/>
            <a:ext cx="10515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86417-6BFF-B6B6-CB0D-5E41EBCB9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820611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64792"/>
            <a:ext cx="10515600" cy="3493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 style</a:t>
            </a:r>
            <a:endParaRPr lang="en-H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C4C206-E686-3BCB-76E6-4C7A067BC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3179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37360"/>
            <a:ext cx="10515600" cy="424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CB6A6C-CEB9-EC25-7D8B-AC63A9435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3F387-E0A8-32E5-364D-16AB7EB63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EB169-F935-B7D4-56B4-DE364854E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37136-B1B7-D919-1D96-9480AC534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92408-EE7C-17A8-99B5-12692240F2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111BE-FB2D-3C70-1A70-CF5F22B382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5A4ECE-B604-C4C1-7F79-63CBE90FC5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04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C71C-410C-09C7-3757-AEC921CA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765163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HU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EDB719-F163-4350-FFB9-3069854DA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EE84F-90E3-4ACB-7309-E5685BEFF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F987EC-8C53-CB2E-B978-2D0E83232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36C96A-638F-EE39-3B7F-D79054570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6840B6-307C-9767-61B8-E1F906356B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D3D74F-C6CA-050C-CCE6-3F6937086F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34BD1E-429D-2DF5-64DD-302924C95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DAD-F2DE-68CB-9575-1C2E9C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0D75-6847-35BA-18A6-984BE0A42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A0011-88AC-7FF0-5A44-F27F49B7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56B81E-029F-17E3-A8B3-CB6B5A4C4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61DC55-1240-5FB6-3852-44DC43D2C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EDF9E9-DF0F-BD6F-7FC7-097E41A36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F4218-500D-FB9A-407B-7EA1A68C0A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28E64-2B98-B2F3-8466-36EBD56904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4CD13-1BB4-8E53-6A0A-0BD586FE63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1D06B-A63A-7DC2-A036-010CB8813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networked landscape&#10;&#10;Description automatically generated with low confidence">
            <a:extLst>
              <a:ext uri="{FF2B5EF4-FFF2-40B4-BE49-F238E27FC236}">
                <a16:creationId xmlns:a16="http://schemas.microsoft.com/office/drawing/2014/main" id="{4E68DAFD-EA5A-7214-FD53-AE0BA183F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4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D462-FA43-6843-E8A2-5F67167CF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720" y="7417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9B02A-078B-6C4E-8C38-1CB97BB16E0F}" type="slidenum">
              <a:rPr lang="en-HU" smtClean="0"/>
              <a:t>‹#›</a:t>
            </a:fld>
            <a:endParaRPr lang="en-HU"/>
          </a:p>
        </p:txBody>
      </p:sp>
      <p:pic>
        <p:nvPicPr>
          <p:cNvPr id="11" name="Picture 10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55554913-1F46-1FFD-4C9E-B0DF549FB6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ue and green wavy lines and dots&#10;&#10;Description automatically generated">
            <a:extLst>
              <a:ext uri="{FF2B5EF4-FFF2-40B4-BE49-F238E27FC236}">
                <a16:creationId xmlns:a16="http://schemas.microsoft.com/office/drawing/2014/main" id="{EF9697EC-BD0F-4492-1F40-D26A4D12FE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650" y="139303"/>
            <a:ext cx="11696699" cy="6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62" r:id="rId4"/>
    <p:sldLayoutId id="2147483664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cdc.europa.eu/en/publications-data/west-nile-virus-human-cases-compared-previous-seasons-16-august-2023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0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FC4E-6896-A27A-E7AF-2A25CC11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576E-A3F8-FDA9-A573-542D6093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981"/>
            <a:ext cx="10515600" cy="713867"/>
          </a:xfrm>
        </p:spPr>
        <p:txBody>
          <a:bodyPr/>
          <a:lstStyle/>
          <a:p>
            <a:r>
              <a:rPr lang="en-US" dirty="0"/>
              <a:t>Scientific advice to address climate change’s (unequal) impacts on health 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265D-C347-FE5E-E2F6-7A08D3CD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Dr Rosa Castro</a:t>
            </a:r>
          </a:p>
          <a:p>
            <a:r>
              <a:rPr lang="LID4096" dirty="0"/>
              <a:t>EASAC Biosciences and Public Health Programme Director</a:t>
            </a:r>
            <a:endParaRPr lang="en-HU" dirty="0"/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6462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7D48-D54C-024F-CEA9-CEC048C9A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dirty="0"/>
              <a:t>Climate change as a major health threat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F6DFA-39A1-AC70-E97F-420B15C73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654629"/>
            <a:ext cx="6313714" cy="42428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The </a:t>
            </a:r>
            <a:r>
              <a:rPr lang="en-US" dirty="0"/>
              <a:t>EASAC </a:t>
            </a:r>
            <a:r>
              <a:rPr lang="en-BE" dirty="0"/>
              <a:t>2019 </a:t>
            </a:r>
            <a:r>
              <a:rPr lang="en-US" dirty="0"/>
              <a:t>report</a:t>
            </a:r>
            <a:r>
              <a:rPr lang="en-BE" dirty="0"/>
              <a:t>: </a:t>
            </a:r>
            <a:r>
              <a:rPr lang="en-US" dirty="0"/>
              <a:t>climate change a</a:t>
            </a:r>
            <a:r>
              <a:rPr lang="en-BE" dirty="0"/>
              <a:t> human health threat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D</a:t>
            </a:r>
            <a:r>
              <a:rPr lang="en-US" dirty="0" err="1"/>
              <a:t>irect</a:t>
            </a:r>
            <a:r>
              <a:rPr lang="en-US" dirty="0"/>
              <a:t> and indirect outcomes</a:t>
            </a:r>
            <a:r>
              <a:rPr lang="en-BE" dirty="0"/>
              <a:t>:</a:t>
            </a:r>
            <a:r>
              <a:rPr lang="en-US" dirty="0"/>
              <a:t> increased mortality from heatwaves, spread of infectious diseases, respiratory issues due to air pollution, malnutrition </a:t>
            </a:r>
            <a:r>
              <a:rPr lang="en-BE" dirty="0"/>
              <a:t>and </a:t>
            </a:r>
            <a:r>
              <a:rPr lang="en-US" dirty="0"/>
              <a:t>compromised food systems</a:t>
            </a:r>
            <a:endParaRPr lang="en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2003 heatwave</a:t>
            </a:r>
            <a:r>
              <a:rPr lang="en-BE" dirty="0"/>
              <a:t> </a:t>
            </a:r>
            <a:r>
              <a:rPr lang="en-US" dirty="0"/>
              <a:t>caused a</a:t>
            </a:r>
            <a:r>
              <a:rPr lang="en-BE" dirty="0"/>
              <a:t>round </a:t>
            </a:r>
            <a:r>
              <a:rPr lang="en-US" dirty="0"/>
              <a:t>70,000 excess deaths across the continent</a:t>
            </a:r>
            <a:r>
              <a:rPr lang="en-BE" dirty="0"/>
              <a:t>; </a:t>
            </a:r>
            <a:r>
              <a:rPr lang="en-US" dirty="0"/>
              <a:t>Southern and Eastern Europe vulnerable due to their warmer climates and varying levels of health infrastructure</a:t>
            </a:r>
            <a:r>
              <a:rPr lang="en-BE" dirty="0"/>
              <a:t> (see </a:t>
            </a:r>
            <a:r>
              <a:rPr lang="en-US" dirty="0"/>
              <a:t>recent EASAC work on wildfires</a:t>
            </a:r>
            <a:r>
              <a:rPr lang="en-BE" dirty="0"/>
              <a:t>)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D2713-FF21-71FB-3A0A-8F37575F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34" y="1654629"/>
            <a:ext cx="2686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graph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1BE746B-5DBC-27A6-4C31-C9277A16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64" y="14395"/>
            <a:ext cx="6584449" cy="6290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25EFED-5987-BC7C-9632-2A6BB79BBCB4}"/>
              </a:ext>
            </a:extLst>
          </p:cNvPr>
          <p:cNvSpPr txBox="1"/>
          <p:nvPr/>
        </p:nvSpPr>
        <p:spPr>
          <a:xfrm>
            <a:off x="8447314" y="3429000"/>
            <a:ext cx="352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Source: </a:t>
            </a:r>
            <a:r>
              <a:rPr lang="en-US" sz="1400" dirty="0"/>
              <a:t>Nature Climate Change, Broad threat to humanity from cumulative climate hazards intensified by greenhouse gas emissions, Mora</a:t>
            </a:r>
            <a:r>
              <a:rPr lang="en-BE" sz="1400" dirty="0"/>
              <a:t> </a:t>
            </a:r>
            <a:r>
              <a:rPr lang="en-US" sz="1400" dirty="0"/>
              <a:t>et al., 2018.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213185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9476-8E34-6E28-3739-87BFAE07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669B11-8469-5C8D-0880-3DFB1F1B0EEC}"/>
              </a:ext>
            </a:extLst>
          </p:cNvPr>
          <p:cNvSpPr txBox="1"/>
          <p:nvPr/>
        </p:nvSpPr>
        <p:spPr>
          <a:xfrm>
            <a:off x="8665028" y="3091543"/>
            <a:ext cx="35269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BE" sz="1400" dirty="0" err="1"/>
              <a:t>ource</a:t>
            </a:r>
            <a:r>
              <a:rPr lang="en-BE" sz="1400" dirty="0"/>
              <a:t>: ECDC, </a:t>
            </a:r>
            <a:r>
              <a:rPr lang="es-ES" sz="1400" dirty="0">
                <a:hlinkClick r:id="rId2"/>
              </a:rPr>
              <a:t>https://www.ecdc.europa.eu/en/publications-data/west-nile-virus-human-cases-compared-previous-seasons-16-august-2023</a:t>
            </a:r>
            <a:r>
              <a:rPr lang="en-BE" sz="1400" dirty="0"/>
              <a:t> </a:t>
            </a:r>
          </a:p>
        </p:txBody>
      </p:sp>
      <p:pic>
        <p:nvPicPr>
          <p:cNvPr id="3" name="Picture 2" descr="A map of europe with orange and grey spots&#10;&#10;Description automatically generated">
            <a:extLst>
              <a:ext uri="{FF2B5EF4-FFF2-40B4-BE49-F238E27FC236}">
                <a16:creationId xmlns:a16="http://schemas.microsoft.com/office/drawing/2014/main" id="{83680A65-8BCE-C845-52C5-B466A264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" y="358135"/>
            <a:ext cx="8414657" cy="5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4E9E-F573-D905-FD55-BAD9A50E2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7EBD-9A68-7A07-7970-0B40E59B8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dirty="0"/>
              <a:t>Inequities and vulnerable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4C967-1744-6D80-D313-5DC69189B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37359"/>
            <a:ext cx="9829800" cy="43274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Vulnerable populations</a:t>
            </a:r>
            <a:r>
              <a:rPr lang="en-BE" dirty="0"/>
              <a:t> (e.g., </a:t>
            </a:r>
            <a:r>
              <a:rPr lang="en-US" dirty="0"/>
              <a:t>elderly, children, and low-income communities</a:t>
            </a:r>
            <a:r>
              <a:rPr lang="en-BE" dirty="0"/>
              <a:t>) </a:t>
            </a:r>
            <a:r>
              <a:rPr lang="en-US" dirty="0"/>
              <a:t>at higher risk</a:t>
            </a:r>
            <a:endParaRPr lang="en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Mediterranean regions</a:t>
            </a:r>
            <a:r>
              <a:rPr lang="en-BE" dirty="0"/>
              <a:t>’s increased </a:t>
            </a:r>
            <a:r>
              <a:rPr lang="en-US" dirty="0"/>
              <a:t>risk of vector-borne diseases </a:t>
            </a:r>
            <a:r>
              <a:rPr lang="en-BE" dirty="0"/>
              <a:t>(e.g., </a:t>
            </a:r>
            <a:r>
              <a:rPr lang="en-US" dirty="0"/>
              <a:t>dengue and West Nile virus</a:t>
            </a:r>
            <a:r>
              <a:rPr lang="en-BE" dirty="0"/>
              <a:t>)</a:t>
            </a:r>
            <a:r>
              <a:rPr lang="en-US" dirty="0"/>
              <a:t> due to rising temperatures and changes in precipitation patterns</a:t>
            </a:r>
            <a:r>
              <a:rPr lang="en-BE" dirty="0"/>
              <a:t> (easier </a:t>
            </a:r>
            <a:r>
              <a:rPr lang="en-US" dirty="0"/>
              <a:t>spread of disease-carrying mosquitoes</a:t>
            </a:r>
            <a:r>
              <a:rPr lang="en-B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E</a:t>
            </a:r>
            <a:r>
              <a:rPr lang="en-US" dirty="0" err="1"/>
              <a:t>xtreme</a:t>
            </a:r>
            <a:r>
              <a:rPr lang="en-US" dirty="0"/>
              <a:t> heatwaves and flooding</a:t>
            </a:r>
            <a:r>
              <a:rPr lang="en-BE" dirty="0"/>
              <a:t>: </a:t>
            </a:r>
            <a:r>
              <a:rPr lang="en-US" dirty="0"/>
              <a:t>disrupted services</a:t>
            </a:r>
            <a:r>
              <a:rPr lang="en-BE" dirty="0"/>
              <a:t> and </a:t>
            </a:r>
            <a:r>
              <a:rPr lang="en-US" dirty="0"/>
              <a:t>increased hospital admissions</a:t>
            </a:r>
            <a:r>
              <a:rPr lang="en-BE" dirty="0"/>
              <a:t> and pressure to health systems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329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40F8-8CD7-DE2F-87D2-D6D21E8E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Data gaps and the need for evidence-based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80866-4010-6E0E-318B-924D7692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971313" cy="43356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EASAC report</a:t>
            </a:r>
            <a:r>
              <a:rPr lang="en-BE" dirty="0"/>
              <a:t>: </a:t>
            </a:r>
            <a:r>
              <a:rPr lang="en-US" dirty="0"/>
              <a:t>insufficient data on how climate change impacts different European regions differently</a:t>
            </a:r>
            <a:r>
              <a:rPr lang="en-BE" dirty="0"/>
              <a:t> (e.g., areas with limited resources, higher risks,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E" dirty="0"/>
              <a:t>M</a:t>
            </a:r>
            <a:r>
              <a:rPr lang="en-US" dirty="0"/>
              <a:t>ore targeted research to better inform</a:t>
            </a:r>
            <a:r>
              <a:rPr lang="en-BE" dirty="0"/>
              <a:t> EU </a:t>
            </a:r>
            <a:r>
              <a:rPr lang="en-US" dirty="0"/>
              <a:t>strategies</a:t>
            </a:r>
            <a:endParaRPr lang="en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E" dirty="0"/>
              <a:t>E</a:t>
            </a:r>
            <a:r>
              <a:rPr lang="en-US" dirty="0" err="1"/>
              <a:t>nsuring</a:t>
            </a:r>
            <a:r>
              <a:rPr lang="en-US" dirty="0"/>
              <a:t> that policies adequately account for regional health disparities</a:t>
            </a:r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81824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3581-B5A3-EDD9-B5FB-44BDF666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061B-ADDB-B35C-8BA2-938BCBB7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Role of Academies and scientific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6E0A-7C28-95F1-0817-29FC7538C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Scientific Guidance for Policymakers: EASAC </a:t>
            </a:r>
            <a:r>
              <a:rPr lang="en-BE" dirty="0"/>
              <a:t>provides </a:t>
            </a:r>
            <a:r>
              <a:rPr lang="en-US" dirty="0"/>
              <a:t>independent, evidence-based </a:t>
            </a:r>
            <a:r>
              <a:rPr lang="en-US" dirty="0" err="1"/>
              <a:t>advi</a:t>
            </a:r>
            <a:r>
              <a:rPr lang="en-BE" dirty="0" err="1"/>
              <a:t>ce</a:t>
            </a:r>
            <a:r>
              <a:rPr lang="en-B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E" dirty="0"/>
              <a:t>K</a:t>
            </a:r>
            <a:r>
              <a:rPr lang="en-US" dirty="0" err="1"/>
              <a:t>ey</a:t>
            </a:r>
            <a:r>
              <a:rPr lang="en-US" dirty="0"/>
              <a:t> role in aligning research with policy to inform the EU and member states</a:t>
            </a:r>
            <a:endParaRPr lang="en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Collaboration a</a:t>
            </a:r>
            <a:r>
              <a:rPr lang="en-BE" dirty="0"/>
              <a:t>cross sectors</a:t>
            </a:r>
            <a:endParaRPr lang="en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ID4096" dirty="0"/>
              <a:t>Integrating other knowledge systems and engaging with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1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71EC-330C-5AFC-4387-C5A0E850C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7116-C7E1-DB5D-2DCB-6FE937B7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981"/>
            <a:ext cx="10515600" cy="713867"/>
          </a:xfrm>
        </p:spPr>
        <p:txBody>
          <a:bodyPr/>
          <a:lstStyle/>
          <a:p>
            <a:r>
              <a:rPr lang="en-US" dirty="0"/>
              <a:t>Scientific advice to address climate change’s (unequal) impacts on health 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F71A8-E2F9-5D6F-2898-D0C8007C1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U" dirty="0"/>
              <a:t>Dr Rosa Castro</a:t>
            </a:r>
          </a:p>
          <a:p>
            <a:r>
              <a:rPr lang="LID4096" dirty="0"/>
              <a:t>EASAC Biosciences and Public Health Programme Director</a:t>
            </a:r>
            <a:endParaRPr lang="en-HU" dirty="0"/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35843359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1552</TotalTime>
  <Words>347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Section Theme</vt:lpstr>
      <vt:lpstr>Custom Design</vt:lpstr>
      <vt:lpstr>PowerPoint Presentation</vt:lpstr>
      <vt:lpstr>Scientific advice to address climate change’s (unequal) impacts on health </vt:lpstr>
      <vt:lpstr>Climate change as a major health threat</vt:lpstr>
      <vt:lpstr>PowerPoint Presentation</vt:lpstr>
      <vt:lpstr>PowerPoint Presentation</vt:lpstr>
      <vt:lpstr>Inequities and vulnerable groups</vt:lpstr>
      <vt:lpstr>Data gaps and the need for evidence-based policy</vt:lpstr>
      <vt:lpstr>Role of Academies and scientific bodies</vt:lpstr>
      <vt:lpstr>Scientific advice to address climate change’s (unequal) impacts on health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Nánási László András</dc:creator>
  <cp:lastModifiedBy>Castro, Rosa</cp:lastModifiedBy>
  <cp:revision>24</cp:revision>
  <dcterms:created xsi:type="dcterms:W3CDTF">2024-10-31T11:44:22Z</dcterms:created>
  <dcterms:modified xsi:type="dcterms:W3CDTF">2024-11-20T19:40:23Z</dcterms:modified>
</cp:coreProperties>
</file>