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660" r:id="rId5"/>
  </p:sldMasterIdLst>
  <p:notesMasterIdLst>
    <p:notesMasterId r:id="rId20"/>
  </p:notesMasterIdLst>
  <p:handoutMasterIdLst>
    <p:handoutMasterId r:id="rId21"/>
  </p:handoutMasterIdLst>
  <p:sldIdLst>
    <p:sldId id="256" r:id="rId6"/>
    <p:sldId id="257" r:id="rId7"/>
    <p:sldId id="260" r:id="rId8"/>
    <p:sldId id="261" r:id="rId9"/>
    <p:sldId id="270" r:id="rId10"/>
    <p:sldId id="263" r:id="rId11"/>
    <p:sldId id="272" r:id="rId12"/>
    <p:sldId id="262" r:id="rId13"/>
    <p:sldId id="275" r:id="rId14"/>
    <p:sldId id="277" r:id="rId15"/>
    <p:sldId id="268" r:id="rId16"/>
    <p:sldId id="271" r:id="rId17"/>
    <p:sldId id="273" r:id="rId18"/>
    <p:sldId id="274" r:id="rId19"/>
  </p:sldIdLst>
  <p:sldSz cx="12192000" cy="6858000"/>
  <p:notesSz cx="6858000" cy="9144000"/>
  <p:defaultTextStyle>
    <a:defPPr>
      <a:defRPr lang="en-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631055-8659-24F4-2820-4ED24D9D65F8}" name="Olivia Geymond" initials="OG" userId="S::O.Geymond@institute.global::9995ac8d-4cde-4049-aa4a-67ce90c021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E9C630-9215-4067-986F-310E6012669D}" v="12" dt="2024-11-04T08:24:46.6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5"/>
    <p:restoredTop sz="93447" autoAdjust="0"/>
  </p:normalViewPr>
  <p:slideViewPr>
    <p:cSldViewPr snapToGrid="0">
      <p:cViewPr>
        <p:scale>
          <a:sx n="50" d="100"/>
          <a:sy n="50" d="100"/>
        </p:scale>
        <p:origin x="922" y="-75"/>
      </p:cViewPr>
      <p:guideLst/>
    </p:cSldViewPr>
  </p:slideViewPr>
  <p:notesTextViewPr>
    <p:cViewPr>
      <p:scale>
        <a:sx n="1" d="1"/>
        <a:sy n="1" d="1"/>
      </p:scale>
      <p:origin x="0" y="0"/>
    </p:cViewPr>
  </p:notesTextViewPr>
  <p:notesViewPr>
    <p:cSldViewPr snapToGrid="0">
      <p:cViewPr varScale="1">
        <p:scale>
          <a:sx n="163" d="100"/>
          <a:sy n="163" d="100"/>
        </p:scale>
        <p:origin x="2568"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diagrams/_rels/data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A547F6-ED3C-4AC8-A882-9BC927A30B2C}"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86236754-E95C-4D81-BA3F-17A16A4679A6}">
      <dgm:prSet custT="1"/>
      <dgm:spPr/>
      <dgm:t>
        <a:bodyPr anchor="ctr"/>
        <a:lstStyle/>
        <a:p>
          <a:pPr algn="ctr"/>
          <a:r>
            <a:rPr lang="en-GB" sz="1400" b="1" dirty="0"/>
            <a:t>An extensive network of S&amp;T advisors attached to embassies*</a:t>
          </a:r>
          <a:endParaRPr lang="en-US" sz="1400" dirty="0"/>
        </a:p>
      </dgm:t>
    </dgm:pt>
    <dgm:pt modelId="{0BC67AAA-2B83-4CB5-A1D9-3122AE7DAF39}" type="parTrans" cxnId="{AC303A26-71E0-48B1-AEBE-0022018D7340}">
      <dgm:prSet/>
      <dgm:spPr/>
      <dgm:t>
        <a:bodyPr/>
        <a:lstStyle/>
        <a:p>
          <a:endParaRPr lang="en-US"/>
        </a:p>
      </dgm:t>
    </dgm:pt>
    <dgm:pt modelId="{621872DB-726A-4DE2-9275-7E5D3E5D17F3}" type="sibTrans" cxnId="{AC303A26-71E0-48B1-AEBE-0022018D7340}">
      <dgm:prSet/>
      <dgm:spPr/>
      <dgm:t>
        <a:bodyPr/>
        <a:lstStyle/>
        <a:p>
          <a:endParaRPr lang="en-US"/>
        </a:p>
      </dgm:t>
    </dgm:pt>
    <dgm:pt modelId="{5E345456-31F4-4B73-9EAA-3F0745CAB8FD}">
      <dgm:prSet custT="1"/>
      <dgm:spPr/>
      <dgm:t>
        <a:bodyPr anchor="ctr"/>
        <a:lstStyle/>
        <a:p>
          <a:pPr algn="ctr"/>
          <a:r>
            <a:rPr lang="en-GB" sz="1400" b="1"/>
            <a:t>A special envoy for science and technology</a:t>
          </a:r>
          <a:endParaRPr lang="en-US" sz="1400"/>
        </a:p>
      </dgm:t>
    </dgm:pt>
    <dgm:pt modelId="{1BD97FFE-C3DB-41A4-8209-346EAC5E5971}" type="parTrans" cxnId="{8FC534AB-1F3C-4504-9D3E-7B4003862929}">
      <dgm:prSet/>
      <dgm:spPr/>
      <dgm:t>
        <a:bodyPr/>
        <a:lstStyle/>
        <a:p>
          <a:endParaRPr lang="en-US"/>
        </a:p>
      </dgm:t>
    </dgm:pt>
    <dgm:pt modelId="{F8F1F1BA-1D95-4204-A2CE-D44369603D23}" type="sibTrans" cxnId="{8FC534AB-1F3C-4504-9D3E-7B4003862929}">
      <dgm:prSet/>
      <dgm:spPr/>
      <dgm:t>
        <a:bodyPr/>
        <a:lstStyle/>
        <a:p>
          <a:endParaRPr lang="en-US"/>
        </a:p>
      </dgm:t>
    </dgm:pt>
    <dgm:pt modelId="{D72FD67B-7330-4854-84A4-E3FD3BF5BAA3}">
      <dgm:prSet custT="1"/>
      <dgm:spPr/>
      <dgm:t>
        <a:bodyPr anchor="ctr"/>
        <a:lstStyle/>
        <a:p>
          <a:pPr algn="ctr"/>
          <a:r>
            <a:rPr lang="en-GB" sz="1000" b="1" dirty="0"/>
            <a:t>An extensive network of research organisations</a:t>
          </a:r>
        </a:p>
        <a:p>
          <a:pPr algn="ctr"/>
          <a:r>
            <a:rPr lang="en-GB" sz="1000" dirty="0"/>
            <a:t>Major institutions include CNRS, INRA, and INSERM. Partnering with developing countries; established international research labs over the past 20 years.</a:t>
          </a:r>
          <a:endParaRPr lang="en-US" sz="1000" dirty="0"/>
        </a:p>
      </dgm:t>
    </dgm:pt>
    <dgm:pt modelId="{1DABF6EF-AFDE-484B-8F33-2530158A3DAA}" type="parTrans" cxnId="{63FD1998-4975-42D5-AE86-89CDA668BDB1}">
      <dgm:prSet/>
      <dgm:spPr/>
      <dgm:t>
        <a:bodyPr/>
        <a:lstStyle/>
        <a:p>
          <a:endParaRPr lang="en-US"/>
        </a:p>
      </dgm:t>
    </dgm:pt>
    <dgm:pt modelId="{8C033B82-4B34-4EE2-94C8-3CEAA21543E0}" type="sibTrans" cxnId="{63FD1998-4975-42D5-AE86-89CDA668BDB1}">
      <dgm:prSet/>
      <dgm:spPr/>
      <dgm:t>
        <a:bodyPr/>
        <a:lstStyle/>
        <a:p>
          <a:endParaRPr lang="en-US"/>
        </a:p>
      </dgm:t>
    </dgm:pt>
    <dgm:pt modelId="{10C4C9C6-4697-401E-9609-4AAF1A12CEED}">
      <dgm:prSet custT="1"/>
      <dgm:spPr/>
      <dgm:t>
        <a:bodyPr anchor="ctr"/>
        <a:lstStyle/>
        <a:p>
          <a:pPr algn="ctr"/>
          <a:r>
            <a:rPr lang="en-GB" sz="1400" b="1"/>
            <a:t>Schemes to attract scientific talents</a:t>
          </a:r>
          <a:endParaRPr lang="en-US" sz="1400"/>
        </a:p>
      </dgm:t>
    </dgm:pt>
    <dgm:pt modelId="{9EAF50C7-F355-4990-9C9B-B77D1FD42835}" type="parTrans" cxnId="{6166081C-4B48-4B35-BC20-9366717B96BF}">
      <dgm:prSet/>
      <dgm:spPr/>
      <dgm:t>
        <a:bodyPr/>
        <a:lstStyle/>
        <a:p>
          <a:endParaRPr lang="en-US"/>
        </a:p>
      </dgm:t>
    </dgm:pt>
    <dgm:pt modelId="{CDF3B57D-ED4C-4350-8487-518AA719792F}" type="sibTrans" cxnId="{6166081C-4B48-4B35-BC20-9366717B96BF}">
      <dgm:prSet/>
      <dgm:spPr/>
      <dgm:t>
        <a:bodyPr/>
        <a:lstStyle/>
        <a:p>
          <a:endParaRPr lang="en-US"/>
        </a:p>
      </dgm:t>
    </dgm:pt>
    <dgm:pt modelId="{A5A9889F-32D7-42BD-9EBC-B7D2DB7E8835}">
      <dgm:prSet custT="1"/>
      <dgm:spPr/>
      <dgm:t>
        <a:bodyPr anchor="ctr"/>
        <a:lstStyle/>
        <a:p>
          <a:pPr algn="ctr"/>
          <a:r>
            <a:rPr lang="en-GB" sz="1400" b="1" dirty="0"/>
            <a:t>Multilateral S&amp;T Initiatives</a:t>
          </a:r>
        </a:p>
        <a:p>
          <a:pPr algn="ctr"/>
          <a:r>
            <a:rPr lang="en-GB" sz="1100" dirty="0"/>
            <a:t>Active participation in UNESCO and Horizon Europe</a:t>
          </a:r>
        </a:p>
        <a:p>
          <a:pPr algn="ctr"/>
          <a:r>
            <a:rPr lang="en-GB" sz="1100" dirty="0"/>
            <a:t>Contributions to ESA and ITER</a:t>
          </a:r>
          <a:endParaRPr lang="en-US" sz="1400" dirty="0"/>
        </a:p>
      </dgm:t>
    </dgm:pt>
    <dgm:pt modelId="{D3C2D7A2-E5F4-44C8-A49A-BD570B4D056C}" type="parTrans" cxnId="{0F63E167-9210-4D77-8DCB-38178356E3FF}">
      <dgm:prSet/>
      <dgm:spPr/>
      <dgm:t>
        <a:bodyPr/>
        <a:lstStyle/>
        <a:p>
          <a:endParaRPr lang="en-US"/>
        </a:p>
      </dgm:t>
    </dgm:pt>
    <dgm:pt modelId="{EE8A1A98-2E8C-4409-AB25-2C6D94F99E0D}" type="sibTrans" cxnId="{0F63E167-9210-4D77-8DCB-38178356E3FF}">
      <dgm:prSet/>
      <dgm:spPr/>
      <dgm:t>
        <a:bodyPr/>
        <a:lstStyle/>
        <a:p>
          <a:endParaRPr lang="en-US"/>
        </a:p>
      </dgm:t>
    </dgm:pt>
    <dgm:pt modelId="{AB8FE1F7-8D61-4677-A574-53E2093575D7}">
      <dgm:prSet custT="1"/>
      <dgm:spPr/>
      <dgm:t>
        <a:bodyPr anchor="ctr"/>
        <a:lstStyle/>
        <a:p>
          <a:pPr algn="ctr"/>
          <a:r>
            <a:rPr lang="en-GB" sz="1400" b="1"/>
            <a:t>Bilateral S&amp;T Cooperation Agreements</a:t>
          </a:r>
          <a:endParaRPr lang="en-US" sz="1400"/>
        </a:p>
      </dgm:t>
    </dgm:pt>
    <dgm:pt modelId="{C2F27A46-EB4B-4B38-9531-AA73F4934D91}" type="parTrans" cxnId="{B19929DF-B975-44FE-B55E-67162346C230}">
      <dgm:prSet/>
      <dgm:spPr/>
      <dgm:t>
        <a:bodyPr/>
        <a:lstStyle/>
        <a:p>
          <a:endParaRPr lang="en-US"/>
        </a:p>
      </dgm:t>
    </dgm:pt>
    <dgm:pt modelId="{2CF320CF-CB01-46F7-942D-92E744C38DD7}" type="sibTrans" cxnId="{B19929DF-B975-44FE-B55E-67162346C230}">
      <dgm:prSet/>
      <dgm:spPr/>
      <dgm:t>
        <a:bodyPr/>
        <a:lstStyle/>
        <a:p>
          <a:endParaRPr lang="en-US"/>
        </a:p>
      </dgm:t>
    </dgm:pt>
    <dgm:pt modelId="{9221A6C1-F247-4285-8D7F-FAACB7ADEE12}">
      <dgm:prSet custT="1"/>
      <dgm:spPr/>
      <dgm:t>
        <a:bodyPr anchor="ctr"/>
        <a:lstStyle/>
        <a:p>
          <a:pPr algn="ctr"/>
          <a:r>
            <a:rPr lang="en-GB" sz="1400" b="1" dirty="0"/>
            <a:t>Strategic Research Infrastructure Hosting</a:t>
          </a:r>
        </a:p>
        <a:p>
          <a:pPr algn="ctr"/>
          <a:r>
            <a:rPr lang="en-GB" sz="1400" dirty="0"/>
            <a:t>Hosts international research facilities like ESRF</a:t>
          </a:r>
          <a:endParaRPr lang="en-US" sz="1400" dirty="0"/>
        </a:p>
      </dgm:t>
    </dgm:pt>
    <dgm:pt modelId="{77B850F7-B168-4E04-9F74-9AB177E809ED}" type="parTrans" cxnId="{1721FD80-42B3-4E52-BEE9-92C89B10C84A}">
      <dgm:prSet/>
      <dgm:spPr/>
      <dgm:t>
        <a:bodyPr/>
        <a:lstStyle/>
        <a:p>
          <a:endParaRPr lang="en-US"/>
        </a:p>
      </dgm:t>
    </dgm:pt>
    <dgm:pt modelId="{C1CE3309-40F1-4979-83A9-0B8545824651}" type="sibTrans" cxnId="{1721FD80-42B3-4E52-BEE9-92C89B10C84A}">
      <dgm:prSet/>
      <dgm:spPr/>
      <dgm:t>
        <a:bodyPr/>
        <a:lstStyle/>
        <a:p>
          <a:endParaRPr lang="en-US"/>
        </a:p>
      </dgm:t>
    </dgm:pt>
    <dgm:pt modelId="{492698F6-54D2-4D9A-A472-D8AC93960677}">
      <dgm:prSet custT="1"/>
      <dgm:spPr/>
      <dgm:t>
        <a:bodyPr anchor="ctr"/>
        <a:lstStyle/>
        <a:p>
          <a:pPr algn="ctr"/>
          <a:r>
            <a:rPr lang="en-GB" sz="1200" b="1" dirty="0"/>
            <a:t>National Alumni Network</a:t>
          </a:r>
        </a:p>
        <a:p>
          <a:pPr algn="ctr"/>
          <a:r>
            <a:rPr lang="en-GB" sz="1200" dirty="0"/>
            <a:t>Supports broader alumni policy</a:t>
          </a:r>
        </a:p>
        <a:p>
          <a:pPr algn="ctr"/>
          <a:r>
            <a:rPr lang="en-GB" sz="1200" dirty="0"/>
            <a:t>Digital database for maintaining connections</a:t>
          </a:r>
          <a:endParaRPr lang="en-US" sz="1200" dirty="0"/>
        </a:p>
      </dgm:t>
    </dgm:pt>
    <dgm:pt modelId="{2A57272B-4666-4EFE-8DB2-3E825B92DF0B}" type="parTrans" cxnId="{84D93BD1-32E8-419B-91D1-B6F5197C69E1}">
      <dgm:prSet/>
      <dgm:spPr/>
      <dgm:t>
        <a:bodyPr/>
        <a:lstStyle/>
        <a:p>
          <a:endParaRPr lang="en-US"/>
        </a:p>
      </dgm:t>
    </dgm:pt>
    <dgm:pt modelId="{16807372-1937-4F8E-BACF-B2B6579B6AC5}" type="sibTrans" cxnId="{84D93BD1-32E8-419B-91D1-B6F5197C69E1}">
      <dgm:prSet/>
      <dgm:spPr/>
      <dgm:t>
        <a:bodyPr/>
        <a:lstStyle/>
        <a:p>
          <a:endParaRPr lang="en-US"/>
        </a:p>
      </dgm:t>
    </dgm:pt>
    <dgm:pt modelId="{80E2404A-BB3E-4EEA-B3D0-F906F57570A8}">
      <dgm:prSet custT="1"/>
      <dgm:spPr/>
      <dgm:t>
        <a:bodyPr anchor="ctr"/>
        <a:lstStyle/>
        <a:p>
          <a:pPr algn="ctr"/>
          <a:r>
            <a:rPr lang="en-GB" sz="1400" b="1" dirty="0"/>
            <a:t>French University Campuses Abroad</a:t>
          </a:r>
          <a:endParaRPr lang="en-US" sz="1400" dirty="0"/>
        </a:p>
      </dgm:t>
    </dgm:pt>
    <dgm:pt modelId="{C88E69E9-3149-4EBF-B75A-CCD2F00396DD}" type="parTrans" cxnId="{29F669B7-AD18-4604-B84A-E75B5372B6BA}">
      <dgm:prSet/>
      <dgm:spPr/>
      <dgm:t>
        <a:bodyPr/>
        <a:lstStyle/>
        <a:p>
          <a:endParaRPr lang="en-US"/>
        </a:p>
      </dgm:t>
    </dgm:pt>
    <dgm:pt modelId="{D61E17CA-F483-4A12-8B35-344593F96D9F}" type="sibTrans" cxnId="{29F669B7-AD18-4604-B84A-E75B5372B6BA}">
      <dgm:prSet/>
      <dgm:spPr/>
      <dgm:t>
        <a:bodyPr/>
        <a:lstStyle/>
        <a:p>
          <a:endParaRPr lang="en-US"/>
        </a:p>
      </dgm:t>
    </dgm:pt>
    <dgm:pt modelId="{234DC4C2-37AB-4589-A875-D5BD742CAB8E}">
      <dgm:prSet custT="1"/>
      <dgm:spPr/>
      <dgm:t>
        <a:bodyPr anchor="ctr"/>
        <a:lstStyle/>
        <a:p>
          <a:pPr algn="ctr"/>
          <a:r>
            <a:rPr lang="en-GB" sz="1400" b="1"/>
            <a:t>Public-Private Partnerships</a:t>
          </a:r>
          <a:endParaRPr lang="en-US" sz="1400"/>
        </a:p>
      </dgm:t>
    </dgm:pt>
    <dgm:pt modelId="{D04F795C-976F-4E6A-A307-1DA08292F31D}" type="parTrans" cxnId="{52DCE92F-7DC1-4276-B839-D5B25F4454E4}">
      <dgm:prSet/>
      <dgm:spPr/>
      <dgm:t>
        <a:bodyPr/>
        <a:lstStyle/>
        <a:p>
          <a:endParaRPr lang="en-US"/>
        </a:p>
      </dgm:t>
    </dgm:pt>
    <dgm:pt modelId="{978D857E-9CE9-4631-AB73-4ACDD57A1385}" type="sibTrans" cxnId="{52DCE92F-7DC1-4276-B839-D5B25F4454E4}">
      <dgm:prSet/>
      <dgm:spPr/>
      <dgm:t>
        <a:bodyPr/>
        <a:lstStyle/>
        <a:p>
          <a:endParaRPr lang="en-US"/>
        </a:p>
      </dgm:t>
    </dgm:pt>
    <dgm:pt modelId="{A52F353B-C6C9-4CC8-8F92-69A5B5282E29}" type="pres">
      <dgm:prSet presAssocID="{0FA547F6-ED3C-4AC8-A882-9BC927A30B2C}" presName="diagram" presStyleCnt="0">
        <dgm:presLayoutVars>
          <dgm:dir/>
          <dgm:resizeHandles val="exact"/>
        </dgm:presLayoutVars>
      </dgm:prSet>
      <dgm:spPr/>
    </dgm:pt>
    <dgm:pt modelId="{F0DB50E9-A95F-4500-BAE7-B8A36522AF11}" type="pres">
      <dgm:prSet presAssocID="{86236754-E95C-4D81-BA3F-17A16A4679A6}" presName="node" presStyleLbl="node1" presStyleIdx="0" presStyleCnt="10">
        <dgm:presLayoutVars>
          <dgm:bulletEnabled val="1"/>
        </dgm:presLayoutVars>
      </dgm:prSet>
      <dgm:spPr/>
    </dgm:pt>
    <dgm:pt modelId="{F2EE4F71-4E22-4221-8070-9F3420376F17}" type="pres">
      <dgm:prSet presAssocID="{621872DB-726A-4DE2-9275-7E5D3E5D17F3}" presName="sibTrans" presStyleCnt="0"/>
      <dgm:spPr/>
    </dgm:pt>
    <dgm:pt modelId="{7C8B6447-83DC-4FC3-96F7-86433DE2A5CE}" type="pres">
      <dgm:prSet presAssocID="{5E345456-31F4-4B73-9EAA-3F0745CAB8FD}" presName="node" presStyleLbl="node1" presStyleIdx="1" presStyleCnt="10">
        <dgm:presLayoutVars>
          <dgm:bulletEnabled val="1"/>
        </dgm:presLayoutVars>
      </dgm:prSet>
      <dgm:spPr/>
    </dgm:pt>
    <dgm:pt modelId="{4DBCA119-CF2B-4FA1-8B0D-93B66758C1FC}" type="pres">
      <dgm:prSet presAssocID="{F8F1F1BA-1D95-4204-A2CE-D44369603D23}" presName="sibTrans" presStyleCnt="0"/>
      <dgm:spPr/>
    </dgm:pt>
    <dgm:pt modelId="{426F7193-631B-4BF4-9545-9781EE54D993}" type="pres">
      <dgm:prSet presAssocID="{D72FD67B-7330-4854-84A4-E3FD3BF5BAA3}" presName="node" presStyleLbl="node1" presStyleIdx="2" presStyleCnt="10">
        <dgm:presLayoutVars>
          <dgm:bulletEnabled val="1"/>
        </dgm:presLayoutVars>
      </dgm:prSet>
      <dgm:spPr/>
    </dgm:pt>
    <dgm:pt modelId="{D43E7D49-05E4-4952-8083-9A1240712AFB}" type="pres">
      <dgm:prSet presAssocID="{8C033B82-4B34-4EE2-94C8-3CEAA21543E0}" presName="sibTrans" presStyleCnt="0"/>
      <dgm:spPr/>
    </dgm:pt>
    <dgm:pt modelId="{18049FAA-C4D2-44AF-8BC2-167B4228D9F6}" type="pres">
      <dgm:prSet presAssocID="{10C4C9C6-4697-401E-9609-4AAF1A12CEED}" presName="node" presStyleLbl="node1" presStyleIdx="3" presStyleCnt="10">
        <dgm:presLayoutVars>
          <dgm:bulletEnabled val="1"/>
        </dgm:presLayoutVars>
      </dgm:prSet>
      <dgm:spPr/>
    </dgm:pt>
    <dgm:pt modelId="{82E77B5D-37E9-45A4-BACF-71E7E6E0676D}" type="pres">
      <dgm:prSet presAssocID="{CDF3B57D-ED4C-4350-8487-518AA719792F}" presName="sibTrans" presStyleCnt="0"/>
      <dgm:spPr/>
    </dgm:pt>
    <dgm:pt modelId="{D5283AF1-925E-4549-B7A8-DF9238739D30}" type="pres">
      <dgm:prSet presAssocID="{A5A9889F-32D7-42BD-9EBC-B7D2DB7E8835}" presName="node" presStyleLbl="node1" presStyleIdx="4" presStyleCnt="10">
        <dgm:presLayoutVars>
          <dgm:bulletEnabled val="1"/>
        </dgm:presLayoutVars>
      </dgm:prSet>
      <dgm:spPr/>
    </dgm:pt>
    <dgm:pt modelId="{735E3F9C-CF62-43D4-9169-82CFEFB21063}" type="pres">
      <dgm:prSet presAssocID="{EE8A1A98-2E8C-4409-AB25-2C6D94F99E0D}" presName="sibTrans" presStyleCnt="0"/>
      <dgm:spPr/>
    </dgm:pt>
    <dgm:pt modelId="{C02FC06C-B24E-478A-8A61-01210D96379C}" type="pres">
      <dgm:prSet presAssocID="{AB8FE1F7-8D61-4677-A574-53E2093575D7}" presName="node" presStyleLbl="node1" presStyleIdx="5" presStyleCnt="10">
        <dgm:presLayoutVars>
          <dgm:bulletEnabled val="1"/>
        </dgm:presLayoutVars>
      </dgm:prSet>
      <dgm:spPr/>
    </dgm:pt>
    <dgm:pt modelId="{9B5CE201-F334-4174-9DC2-530486F07198}" type="pres">
      <dgm:prSet presAssocID="{2CF320CF-CB01-46F7-942D-92E744C38DD7}" presName="sibTrans" presStyleCnt="0"/>
      <dgm:spPr/>
    </dgm:pt>
    <dgm:pt modelId="{FAB19732-6658-4115-A334-450668340591}" type="pres">
      <dgm:prSet presAssocID="{9221A6C1-F247-4285-8D7F-FAACB7ADEE12}" presName="node" presStyleLbl="node1" presStyleIdx="6" presStyleCnt="10">
        <dgm:presLayoutVars>
          <dgm:bulletEnabled val="1"/>
        </dgm:presLayoutVars>
      </dgm:prSet>
      <dgm:spPr/>
    </dgm:pt>
    <dgm:pt modelId="{1C4C4097-01C7-4E61-B414-B1CC548F1314}" type="pres">
      <dgm:prSet presAssocID="{C1CE3309-40F1-4979-83A9-0B8545824651}" presName="sibTrans" presStyleCnt="0"/>
      <dgm:spPr/>
    </dgm:pt>
    <dgm:pt modelId="{3AD96677-7808-4563-9338-4A171D3A2682}" type="pres">
      <dgm:prSet presAssocID="{492698F6-54D2-4D9A-A472-D8AC93960677}" presName="node" presStyleLbl="node1" presStyleIdx="7" presStyleCnt="10">
        <dgm:presLayoutVars>
          <dgm:bulletEnabled val="1"/>
        </dgm:presLayoutVars>
      </dgm:prSet>
      <dgm:spPr/>
    </dgm:pt>
    <dgm:pt modelId="{4AA6FE85-B65D-44FA-B7F3-CD38878097D8}" type="pres">
      <dgm:prSet presAssocID="{16807372-1937-4F8E-BACF-B2B6579B6AC5}" presName="sibTrans" presStyleCnt="0"/>
      <dgm:spPr/>
    </dgm:pt>
    <dgm:pt modelId="{D148AC9C-1F75-428C-A91C-2D1884165417}" type="pres">
      <dgm:prSet presAssocID="{80E2404A-BB3E-4EEA-B3D0-F906F57570A8}" presName="node" presStyleLbl="node1" presStyleIdx="8" presStyleCnt="10">
        <dgm:presLayoutVars>
          <dgm:bulletEnabled val="1"/>
        </dgm:presLayoutVars>
      </dgm:prSet>
      <dgm:spPr/>
    </dgm:pt>
    <dgm:pt modelId="{68148368-2013-4065-98C2-91F9CE42C0C9}" type="pres">
      <dgm:prSet presAssocID="{D61E17CA-F483-4A12-8B35-344593F96D9F}" presName="sibTrans" presStyleCnt="0"/>
      <dgm:spPr/>
    </dgm:pt>
    <dgm:pt modelId="{CED1C530-01CF-4906-9C25-EB5E9951359A}" type="pres">
      <dgm:prSet presAssocID="{234DC4C2-37AB-4589-A875-D5BD742CAB8E}" presName="node" presStyleLbl="node1" presStyleIdx="9" presStyleCnt="10">
        <dgm:presLayoutVars>
          <dgm:bulletEnabled val="1"/>
        </dgm:presLayoutVars>
      </dgm:prSet>
      <dgm:spPr/>
    </dgm:pt>
  </dgm:ptLst>
  <dgm:cxnLst>
    <dgm:cxn modelId="{FE3C7704-0C9C-4482-A2D8-A0387C1BC127}" type="presOf" srcId="{492698F6-54D2-4D9A-A472-D8AC93960677}" destId="{3AD96677-7808-4563-9338-4A171D3A2682}" srcOrd="0" destOrd="0" presId="urn:microsoft.com/office/officeart/2005/8/layout/default"/>
    <dgm:cxn modelId="{6166081C-4B48-4B35-BC20-9366717B96BF}" srcId="{0FA547F6-ED3C-4AC8-A882-9BC927A30B2C}" destId="{10C4C9C6-4697-401E-9609-4AAF1A12CEED}" srcOrd="3" destOrd="0" parTransId="{9EAF50C7-F355-4990-9C9B-B77D1FD42835}" sibTransId="{CDF3B57D-ED4C-4350-8487-518AA719792F}"/>
    <dgm:cxn modelId="{AC303A26-71E0-48B1-AEBE-0022018D7340}" srcId="{0FA547F6-ED3C-4AC8-A882-9BC927A30B2C}" destId="{86236754-E95C-4D81-BA3F-17A16A4679A6}" srcOrd="0" destOrd="0" parTransId="{0BC67AAA-2B83-4CB5-A1D9-3122AE7DAF39}" sibTransId="{621872DB-726A-4DE2-9275-7E5D3E5D17F3}"/>
    <dgm:cxn modelId="{52DCE92F-7DC1-4276-B839-D5B25F4454E4}" srcId="{0FA547F6-ED3C-4AC8-A882-9BC927A30B2C}" destId="{234DC4C2-37AB-4589-A875-D5BD742CAB8E}" srcOrd="9" destOrd="0" parTransId="{D04F795C-976F-4E6A-A307-1DA08292F31D}" sibTransId="{978D857E-9CE9-4631-AB73-4ACDD57A1385}"/>
    <dgm:cxn modelId="{B5A54F31-F34F-4BFC-819C-DD57EF0021BA}" type="presOf" srcId="{80E2404A-BB3E-4EEA-B3D0-F906F57570A8}" destId="{D148AC9C-1F75-428C-A91C-2D1884165417}" srcOrd="0" destOrd="0" presId="urn:microsoft.com/office/officeart/2005/8/layout/default"/>
    <dgm:cxn modelId="{49C8A931-454A-4F35-942E-C22C4ED90222}" type="presOf" srcId="{5E345456-31F4-4B73-9EAA-3F0745CAB8FD}" destId="{7C8B6447-83DC-4FC3-96F7-86433DE2A5CE}" srcOrd="0" destOrd="0" presId="urn:microsoft.com/office/officeart/2005/8/layout/default"/>
    <dgm:cxn modelId="{0F63E167-9210-4D77-8DCB-38178356E3FF}" srcId="{0FA547F6-ED3C-4AC8-A882-9BC927A30B2C}" destId="{A5A9889F-32D7-42BD-9EBC-B7D2DB7E8835}" srcOrd="4" destOrd="0" parTransId="{D3C2D7A2-E5F4-44C8-A49A-BD570B4D056C}" sibTransId="{EE8A1A98-2E8C-4409-AB25-2C6D94F99E0D}"/>
    <dgm:cxn modelId="{E20D724B-BFC7-4F9D-B98F-E6146D8AFF4A}" type="presOf" srcId="{D72FD67B-7330-4854-84A4-E3FD3BF5BAA3}" destId="{426F7193-631B-4BF4-9545-9781EE54D993}" srcOrd="0" destOrd="0" presId="urn:microsoft.com/office/officeart/2005/8/layout/default"/>
    <dgm:cxn modelId="{1F7F2E4C-B286-42E4-90EA-D089F3C7BF7A}" type="presOf" srcId="{86236754-E95C-4D81-BA3F-17A16A4679A6}" destId="{F0DB50E9-A95F-4500-BAE7-B8A36522AF11}" srcOrd="0" destOrd="0" presId="urn:microsoft.com/office/officeart/2005/8/layout/default"/>
    <dgm:cxn modelId="{1721FD80-42B3-4E52-BEE9-92C89B10C84A}" srcId="{0FA547F6-ED3C-4AC8-A882-9BC927A30B2C}" destId="{9221A6C1-F247-4285-8D7F-FAACB7ADEE12}" srcOrd="6" destOrd="0" parTransId="{77B850F7-B168-4E04-9F74-9AB177E809ED}" sibTransId="{C1CE3309-40F1-4979-83A9-0B8545824651}"/>
    <dgm:cxn modelId="{A3C44C90-647E-4D83-AE34-54C0440A90B9}" type="presOf" srcId="{10C4C9C6-4697-401E-9609-4AAF1A12CEED}" destId="{18049FAA-C4D2-44AF-8BC2-167B4228D9F6}" srcOrd="0" destOrd="0" presId="urn:microsoft.com/office/officeart/2005/8/layout/default"/>
    <dgm:cxn modelId="{63FD1998-4975-42D5-AE86-89CDA668BDB1}" srcId="{0FA547F6-ED3C-4AC8-A882-9BC927A30B2C}" destId="{D72FD67B-7330-4854-84A4-E3FD3BF5BAA3}" srcOrd="2" destOrd="0" parTransId="{1DABF6EF-AFDE-484B-8F33-2530158A3DAA}" sibTransId="{8C033B82-4B34-4EE2-94C8-3CEAA21543E0}"/>
    <dgm:cxn modelId="{4CB67B98-3F0B-4AF7-BA9B-412244F8986A}" type="presOf" srcId="{234DC4C2-37AB-4589-A875-D5BD742CAB8E}" destId="{CED1C530-01CF-4906-9C25-EB5E9951359A}" srcOrd="0" destOrd="0" presId="urn:microsoft.com/office/officeart/2005/8/layout/default"/>
    <dgm:cxn modelId="{BA2F76AA-7CF9-4697-8DA4-42399E0DC2E6}" type="presOf" srcId="{A5A9889F-32D7-42BD-9EBC-B7D2DB7E8835}" destId="{D5283AF1-925E-4549-B7A8-DF9238739D30}" srcOrd="0" destOrd="0" presId="urn:microsoft.com/office/officeart/2005/8/layout/default"/>
    <dgm:cxn modelId="{8FC534AB-1F3C-4504-9D3E-7B4003862929}" srcId="{0FA547F6-ED3C-4AC8-A882-9BC927A30B2C}" destId="{5E345456-31F4-4B73-9EAA-3F0745CAB8FD}" srcOrd="1" destOrd="0" parTransId="{1BD97FFE-C3DB-41A4-8209-346EAC5E5971}" sibTransId="{F8F1F1BA-1D95-4204-A2CE-D44369603D23}"/>
    <dgm:cxn modelId="{F7330DAC-B9B2-41B0-97BB-8BAE9428D34E}" type="presOf" srcId="{AB8FE1F7-8D61-4677-A574-53E2093575D7}" destId="{C02FC06C-B24E-478A-8A61-01210D96379C}" srcOrd="0" destOrd="0" presId="urn:microsoft.com/office/officeart/2005/8/layout/default"/>
    <dgm:cxn modelId="{29F669B7-AD18-4604-B84A-E75B5372B6BA}" srcId="{0FA547F6-ED3C-4AC8-A882-9BC927A30B2C}" destId="{80E2404A-BB3E-4EEA-B3D0-F906F57570A8}" srcOrd="8" destOrd="0" parTransId="{C88E69E9-3149-4EBF-B75A-CCD2F00396DD}" sibTransId="{D61E17CA-F483-4A12-8B35-344593F96D9F}"/>
    <dgm:cxn modelId="{084A4AB8-20A2-4E98-9861-185994B00D02}" type="presOf" srcId="{9221A6C1-F247-4285-8D7F-FAACB7ADEE12}" destId="{FAB19732-6658-4115-A334-450668340591}" srcOrd="0" destOrd="0" presId="urn:microsoft.com/office/officeart/2005/8/layout/default"/>
    <dgm:cxn modelId="{1C8438BC-F1BF-4139-9D8D-D795947B469F}" type="presOf" srcId="{0FA547F6-ED3C-4AC8-A882-9BC927A30B2C}" destId="{A52F353B-C6C9-4CC8-8F92-69A5B5282E29}" srcOrd="0" destOrd="0" presId="urn:microsoft.com/office/officeart/2005/8/layout/default"/>
    <dgm:cxn modelId="{84D93BD1-32E8-419B-91D1-B6F5197C69E1}" srcId="{0FA547F6-ED3C-4AC8-A882-9BC927A30B2C}" destId="{492698F6-54D2-4D9A-A472-D8AC93960677}" srcOrd="7" destOrd="0" parTransId="{2A57272B-4666-4EFE-8DB2-3E825B92DF0B}" sibTransId="{16807372-1937-4F8E-BACF-B2B6579B6AC5}"/>
    <dgm:cxn modelId="{B19929DF-B975-44FE-B55E-67162346C230}" srcId="{0FA547F6-ED3C-4AC8-A882-9BC927A30B2C}" destId="{AB8FE1F7-8D61-4677-A574-53E2093575D7}" srcOrd="5" destOrd="0" parTransId="{C2F27A46-EB4B-4B38-9531-AA73F4934D91}" sibTransId="{2CF320CF-CB01-46F7-942D-92E744C38DD7}"/>
    <dgm:cxn modelId="{776DB92E-A4C2-40FB-A65F-F0CE842F7683}" type="presParOf" srcId="{A52F353B-C6C9-4CC8-8F92-69A5B5282E29}" destId="{F0DB50E9-A95F-4500-BAE7-B8A36522AF11}" srcOrd="0" destOrd="0" presId="urn:microsoft.com/office/officeart/2005/8/layout/default"/>
    <dgm:cxn modelId="{07E3C343-2027-4D30-B350-8E054C5B7CFE}" type="presParOf" srcId="{A52F353B-C6C9-4CC8-8F92-69A5B5282E29}" destId="{F2EE4F71-4E22-4221-8070-9F3420376F17}" srcOrd="1" destOrd="0" presId="urn:microsoft.com/office/officeart/2005/8/layout/default"/>
    <dgm:cxn modelId="{77DF67C1-17A9-44A2-A91E-EBF3B656DA46}" type="presParOf" srcId="{A52F353B-C6C9-4CC8-8F92-69A5B5282E29}" destId="{7C8B6447-83DC-4FC3-96F7-86433DE2A5CE}" srcOrd="2" destOrd="0" presId="urn:microsoft.com/office/officeart/2005/8/layout/default"/>
    <dgm:cxn modelId="{1A50BB22-9EAD-4403-B5EA-3CA8DFF7FDC2}" type="presParOf" srcId="{A52F353B-C6C9-4CC8-8F92-69A5B5282E29}" destId="{4DBCA119-CF2B-4FA1-8B0D-93B66758C1FC}" srcOrd="3" destOrd="0" presId="urn:microsoft.com/office/officeart/2005/8/layout/default"/>
    <dgm:cxn modelId="{D43D9BE1-E4AF-4A29-9F38-82BC40E59F04}" type="presParOf" srcId="{A52F353B-C6C9-4CC8-8F92-69A5B5282E29}" destId="{426F7193-631B-4BF4-9545-9781EE54D993}" srcOrd="4" destOrd="0" presId="urn:microsoft.com/office/officeart/2005/8/layout/default"/>
    <dgm:cxn modelId="{C88F30EA-6D24-4E2B-9D43-5861965CD52E}" type="presParOf" srcId="{A52F353B-C6C9-4CC8-8F92-69A5B5282E29}" destId="{D43E7D49-05E4-4952-8083-9A1240712AFB}" srcOrd="5" destOrd="0" presId="urn:microsoft.com/office/officeart/2005/8/layout/default"/>
    <dgm:cxn modelId="{886A97B7-85EE-45B9-B3C7-9FB79BA2F86D}" type="presParOf" srcId="{A52F353B-C6C9-4CC8-8F92-69A5B5282E29}" destId="{18049FAA-C4D2-44AF-8BC2-167B4228D9F6}" srcOrd="6" destOrd="0" presId="urn:microsoft.com/office/officeart/2005/8/layout/default"/>
    <dgm:cxn modelId="{81E9E27C-7D5D-4001-974E-1E1D45C96A99}" type="presParOf" srcId="{A52F353B-C6C9-4CC8-8F92-69A5B5282E29}" destId="{82E77B5D-37E9-45A4-BACF-71E7E6E0676D}" srcOrd="7" destOrd="0" presId="urn:microsoft.com/office/officeart/2005/8/layout/default"/>
    <dgm:cxn modelId="{BEA048A4-71A6-4DD5-A261-19AF42A36570}" type="presParOf" srcId="{A52F353B-C6C9-4CC8-8F92-69A5B5282E29}" destId="{D5283AF1-925E-4549-B7A8-DF9238739D30}" srcOrd="8" destOrd="0" presId="urn:microsoft.com/office/officeart/2005/8/layout/default"/>
    <dgm:cxn modelId="{A8320534-E4A4-41E6-B14A-2D9AA08AE333}" type="presParOf" srcId="{A52F353B-C6C9-4CC8-8F92-69A5B5282E29}" destId="{735E3F9C-CF62-43D4-9169-82CFEFB21063}" srcOrd="9" destOrd="0" presId="urn:microsoft.com/office/officeart/2005/8/layout/default"/>
    <dgm:cxn modelId="{769188E8-2F49-43BB-9374-D9B5962D69AC}" type="presParOf" srcId="{A52F353B-C6C9-4CC8-8F92-69A5B5282E29}" destId="{C02FC06C-B24E-478A-8A61-01210D96379C}" srcOrd="10" destOrd="0" presId="urn:microsoft.com/office/officeart/2005/8/layout/default"/>
    <dgm:cxn modelId="{E7D4BE0D-14EB-492B-A07D-753A83B9023B}" type="presParOf" srcId="{A52F353B-C6C9-4CC8-8F92-69A5B5282E29}" destId="{9B5CE201-F334-4174-9DC2-530486F07198}" srcOrd="11" destOrd="0" presId="urn:microsoft.com/office/officeart/2005/8/layout/default"/>
    <dgm:cxn modelId="{BF68A1B3-9492-44B7-BD55-D682620F2B80}" type="presParOf" srcId="{A52F353B-C6C9-4CC8-8F92-69A5B5282E29}" destId="{FAB19732-6658-4115-A334-450668340591}" srcOrd="12" destOrd="0" presId="urn:microsoft.com/office/officeart/2005/8/layout/default"/>
    <dgm:cxn modelId="{087D587C-2C34-4599-902E-7B029FD85CBB}" type="presParOf" srcId="{A52F353B-C6C9-4CC8-8F92-69A5B5282E29}" destId="{1C4C4097-01C7-4E61-B414-B1CC548F1314}" srcOrd="13" destOrd="0" presId="urn:microsoft.com/office/officeart/2005/8/layout/default"/>
    <dgm:cxn modelId="{705D1741-F4CC-4A1E-B0F7-28327FA96B89}" type="presParOf" srcId="{A52F353B-C6C9-4CC8-8F92-69A5B5282E29}" destId="{3AD96677-7808-4563-9338-4A171D3A2682}" srcOrd="14" destOrd="0" presId="urn:microsoft.com/office/officeart/2005/8/layout/default"/>
    <dgm:cxn modelId="{2AA89AEE-1E42-45E1-9E66-563BF9904A2A}" type="presParOf" srcId="{A52F353B-C6C9-4CC8-8F92-69A5B5282E29}" destId="{4AA6FE85-B65D-44FA-B7F3-CD38878097D8}" srcOrd="15" destOrd="0" presId="urn:microsoft.com/office/officeart/2005/8/layout/default"/>
    <dgm:cxn modelId="{984CEF19-BDF5-49FD-A224-5EF7B7E6DD85}" type="presParOf" srcId="{A52F353B-C6C9-4CC8-8F92-69A5B5282E29}" destId="{D148AC9C-1F75-428C-A91C-2D1884165417}" srcOrd="16" destOrd="0" presId="urn:microsoft.com/office/officeart/2005/8/layout/default"/>
    <dgm:cxn modelId="{FE14CC43-22BD-4D60-8260-5F355FF52CD7}" type="presParOf" srcId="{A52F353B-C6C9-4CC8-8F92-69A5B5282E29}" destId="{68148368-2013-4065-98C2-91F9CE42C0C9}" srcOrd="17" destOrd="0" presId="urn:microsoft.com/office/officeart/2005/8/layout/default"/>
    <dgm:cxn modelId="{7C4362CB-CEA1-4C91-9FDC-00EDB4362331}" type="presParOf" srcId="{A52F353B-C6C9-4CC8-8F92-69A5B5282E29}" destId="{CED1C530-01CF-4906-9C25-EB5E9951359A}"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7FB875-CA8D-4811-948D-2D35FDDED3A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492F2C6-741A-4B8A-AB8D-70612D5EB309}">
      <dgm:prSet/>
      <dgm:spPr/>
      <dgm:t>
        <a:bodyPr/>
        <a:lstStyle/>
        <a:p>
          <a:r>
            <a:rPr lang="en-GB" b="1" dirty="0"/>
            <a:t>Strengths</a:t>
          </a:r>
          <a:endParaRPr lang="en-US" dirty="0"/>
        </a:p>
      </dgm:t>
    </dgm:pt>
    <dgm:pt modelId="{4BBE151A-4A3E-492F-B1D1-2D1CC36491A0}" type="parTrans" cxnId="{BF8E51CC-7048-4A32-9316-C407CCBD741D}">
      <dgm:prSet/>
      <dgm:spPr/>
      <dgm:t>
        <a:bodyPr/>
        <a:lstStyle/>
        <a:p>
          <a:endParaRPr lang="en-US"/>
        </a:p>
      </dgm:t>
    </dgm:pt>
    <dgm:pt modelId="{A9201B15-5D8F-41CD-96A4-03DF3C640C0E}" type="sibTrans" cxnId="{BF8E51CC-7048-4A32-9316-C407CCBD741D}">
      <dgm:prSet/>
      <dgm:spPr/>
      <dgm:t>
        <a:bodyPr/>
        <a:lstStyle/>
        <a:p>
          <a:endParaRPr lang="en-US"/>
        </a:p>
      </dgm:t>
    </dgm:pt>
    <dgm:pt modelId="{0893DA79-50C5-4F2C-B176-40C154D350B3}">
      <dgm:prSet custT="1"/>
      <dgm:spPr/>
      <dgm:t>
        <a:bodyPr/>
        <a:lstStyle/>
        <a:p>
          <a:pPr marL="171450" marR="0" lvl="1" indent="-171450" algn="l" defTabSz="7556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700" b="1" kern="1200" dirty="0">
              <a:solidFill>
                <a:prstClr val="black">
                  <a:hueOff val="0"/>
                  <a:satOff val="0"/>
                  <a:lumOff val="0"/>
                  <a:alphaOff val="0"/>
                </a:prstClr>
              </a:solidFill>
              <a:latin typeface="Aptos" panose="02110004020202020204"/>
              <a:ea typeface="+mn-ea"/>
              <a:cs typeface="+mn-cs"/>
            </a:rPr>
            <a:t>Substantial human and financial resources</a:t>
          </a:r>
          <a:r>
            <a:rPr lang="en-GB" sz="1700" kern="1200" dirty="0">
              <a:solidFill>
                <a:prstClr val="black">
                  <a:hueOff val="0"/>
                  <a:satOff val="0"/>
                  <a:lumOff val="0"/>
                  <a:alphaOff val="0"/>
                </a:prstClr>
              </a:solidFill>
              <a:latin typeface="Aptos" panose="02110004020202020204"/>
              <a:ea typeface="+mn-ea"/>
              <a:cs typeface="+mn-cs"/>
            </a:rPr>
            <a:t>: strong diplomatic and international research network</a:t>
          </a:r>
          <a:endParaRPr lang="en-US" sz="1700" kern="1200" dirty="0">
            <a:solidFill>
              <a:prstClr val="black">
                <a:hueOff val="0"/>
                <a:satOff val="0"/>
                <a:lumOff val="0"/>
                <a:alphaOff val="0"/>
              </a:prstClr>
            </a:solidFill>
            <a:latin typeface="Aptos" panose="02110004020202020204"/>
            <a:ea typeface="+mn-ea"/>
            <a:cs typeface="+mn-cs"/>
          </a:endParaRPr>
        </a:p>
      </dgm:t>
    </dgm:pt>
    <dgm:pt modelId="{B1E40082-0663-41FE-8A4D-9A6479E01147}" type="parTrans" cxnId="{6CAA90F7-5671-4998-949E-096443F198B8}">
      <dgm:prSet/>
      <dgm:spPr/>
      <dgm:t>
        <a:bodyPr/>
        <a:lstStyle/>
        <a:p>
          <a:endParaRPr lang="en-US"/>
        </a:p>
      </dgm:t>
    </dgm:pt>
    <dgm:pt modelId="{C1373CE5-9AF0-4A81-8AB3-9FB7F35E3794}" type="sibTrans" cxnId="{6CAA90F7-5671-4998-949E-096443F198B8}">
      <dgm:prSet/>
      <dgm:spPr/>
      <dgm:t>
        <a:bodyPr/>
        <a:lstStyle/>
        <a:p>
          <a:endParaRPr lang="en-US"/>
        </a:p>
      </dgm:t>
    </dgm:pt>
    <dgm:pt modelId="{889CE896-E35E-4970-B479-7E02159581B6}">
      <dgm:prSet/>
      <dgm:spPr/>
      <dgm:t>
        <a:bodyPr/>
        <a:lstStyle/>
        <a:p>
          <a:r>
            <a:rPr lang="en-GB" b="1" dirty="0"/>
            <a:t>Weaknesses</a:t>
          </a:r>
          <a:endParaRPr lang="en-US" dirty="0"/>
        </a:p>
      </dgm:t>
    </dgm:pt>
    <dgm:pt modelId="{B7193D36-F622-4BC8-9ECE-25FC6AD54407}" type="parTrans" cxnId="{12C62CE3-62A4-4BC7-87B0-0F1DF7A28D11}">
      <dgm:prSet/>
      <dgm:spPr/>
      <dgm:t>
        <a:bodyPr/>
        <a:lstStyle/>
        <a:p>
          <a:endParaRPr lang="en-US"/>
        </a:p>
      </dgm:t>
    </dgm:pt>
    <dgm:pt modelId="{CF58B7A7-FDAC-413E-8102-239A89CF641D}" type="sibTrans" cxnId="{12C62CE3-62A4-4BC7-87B0-0F1DF7A28D11}">
      <dgm:prSet/>
      <dgm:spPr/>
      <dgm:t>
        <a:bodyPr/>
        <a:lstStyle/>
        <a:p>
          <a:endParaRPr lang="en-US"/>
        </a:p>
      </dgm:t>
    </dgm:pt>
    <dgm:pt modelId="{D3AE8694-BB68-44A6-B3A8-E50D36FEB20D}">
      <dgm:prSet/>
      <dgm:spPr/>
      <dgm:t>
        <a:bodyPr/>
        <a:lstStyle/>
        <a:p>
          <a:r>
            <a:rPr lang="en-GB" dirty="0"/>
            <a:t>Extensive diplomatic network poses </a:t>
          </a:r>
          <a:r>
            <a:rPr lang="en-GB" b="1" dirty="0"/>
            <a:t>coordination and strategic coherence challenges</a:t>
          </a:r>
          <a:endParaRPr lang="en-US" b="1" dirty="0"/>
        </a:p>
      </dgm:t>
    </dgm:pt>
    <dgm:pt modelId="{722E9527-D8CF-46C7-9429-692ED207B009}" type="parTrans" cxnId="{2B6C4F59-B4D6-4D2D-AE4E-843FEE5248D1}">
      <dgm:prSet/>
      <dgm:spPr/>
      <dgm:t>
        <a:bodyPr/>
        <a:lstStyle/>
        <a:p>
          <a:endParaRPr lang="en-US"/>
        </a:p>
      </dgm:t>
    </dgm:pt>
    <dgm:pt modelId="{B463AB1C-1A92-4CAE-BE9F-9117F347E2A7}" type="sibTrans" cxnId="{2B6C4F59-B4D6-4D2D-AE4E-843FEE5248D1}">
      <dgm:prSet/>
      <dgm:spPr/>
      <dgm:t>
        <a:bodyPr/>
        <a:lstStyle/>
        <a:p>
          <a:endParaRPr lang="en-US"/>
        </a:p>
      </dgm:t>
    </dgm:pt>
    <dgm:pt modelId="{0C614950-B0F4-44FE-B9B9-5A6511CFE9CE}">
      <dgm:prSet/>
      <dgm:spPr/>
      <dgm:t>
        <a:bodyPr/>
        <a:lstStyle/>
        <a:p>
          <a:r>
            <a:rPr lang="en-GB" dirty="0"/>
            <a:t>Highly specialised approach to S&amp;T, limited </a:t>
          </a:r>
          <a:r>
            <a:rPr lang="en-GB" dirty="0" err="1"/>
            <a:t>multidisciplinarity</a:t>
          </a:r>
          <a:r>
            <a:rPr lang="en-GB" dirty="0"/>
            <a:t> and English course offer make France less attractive</a:t>
          </a:r>
          <a:endParaRPr lang="en-US" dirty="0"/>
        </a:p>
      </dgm:t>
    </dgm:pt>
    <dgm:pt modelId="{A554438A-34B6-41E8-B4C7-65C4FEE39550}" type="parTrans" cxnId="{CA495347-5642-43F0-AE8C-7326BB82087F}">
      <dgm:prSet/>
      <dgm:spPr/>
      <dgm:t>
        <a:bodyPr/>
        <a:lstStyle/>
        <a:p>
          <a:endParaRPr lang="en-US"/>
        </a:p>
      </dgm:t>
    </dgm:pt>
    <dgm:pt modelId="{56ECF923-FBD2-46FD-8DAA-1C9D08D836EA}" type="sibTrans" cxnId="{CA495347-5642-43F0-AE8C-7326BB82087F}">
      <dgm:prSet/>
      <dgm:spPr/>
      <dgm:t>
        <a:bodyPr/>
        <a:lstStyle/>
        <a:p>
          <a:endParaRPr lang="en-US"/>
        </a:p>
      </dgm:t>
    </dgm:pt>
    <dgm:pt modelId="{60E1868F-881D-4973-94E1-4D6DD2BCC5EF}">
      <dgm:prSet/>
      <dgm:spPr/>
      <dgm:t>
        <a:bodyPr/>
        <a:lstStyle/>
        <a:p>
          <a:r>
            <a:rPr lang="en-GB" dirty="0"/>
            <a:t>Disconnect between scientists and diplomats </a:t>
          </a:r>
          <a:r>
            <a:rPr lang="en-GB" dirty="0" err="1"/>
            <a:t>incl</a:t>
          </a:r>
          <a:r>
            <a:rPr lang="en-GB" dirty="0"/>
            <a:t> between MEAE and MESR</a:t>
          </a:r>
          <a:endParaRPr lang="en-US" dirty="0"/>
        </a:p>
      </dgm:t>
    </dgm:pt>
    <dgm:pt modelId="{20EB56E5-75C2-41BD-A33C-39F72F67C3F0}" type="parTrans" cxnId="{25728508-2C4A-496D-AB9C-4ED847E3E21A}">
      <dgm:prSet/>
      <dgm:spPr/>
      <dgm:t>
        <a:bodyPr/>
        <a:lstStyle/>
        <a:p>
          <a:endParaRPr lang="en-US"/>
        </a:p>
      </dgm:t>
    </dgm:pt>
    <dgm:pt modelId="{ED1B0F1F-52E1-4878-8001-FC54F190219A}" type="sibTrans" cxnId="{25728508-2C4A-496D-AB9C-4ED847E3E21A}">
      <dgm:prSet/>
      <dgm:spPr/>
      <dgm:t>
        <a:bodyPr/>
        <a:lstStyle/>
        <a:p>
          <a:endParaRPr lang="en-US"/>
        </a:p>
      </dgm:t>
    </dgm:pt>
    <dgm:pt modelId="{FE2F4400-FB9D-4B23-9C32-3F2DF34342F1}">
      <dgm:prSet/>
      <dgm:spPr/>
      <dgm:t>
        <a:bodyPr/>
        <a:lstStyle/>
        <a:p>
          <a:r>
            <a:rPr lang="en-GB" b="1" dirty="0"/>
            <a:t>Weak branding</a:t>
          </a:r>
          <a:r>
            <a:rPr lang="en-GB" dirty="0"/>
            <a:t>: Fragmented scientific landscape and lack of a cohesive national science image, in the shadow of the cultural diplomacy</a:t>
          </a:r>
          <a:endParaRPr lang="en-US" dirty="0"/>
        </a:p>
      </dgm:t>
    </dgm:pt>
    <dgm:pt modelId="{6177A4F1-CF07-4C62-8FD6-65D580CB6C16}" type="parTrans" cxnId="{027F8D3E-A4E5-44F3-A46C-4D0F5CE260F5}">
      <dgm:prSet/>
      <dgm:spPr/>
      <dgm:t>
        <a:bodyPr/>
        <a:lstStyle/>
        <a:p>
          <a:endParaRPr lang="en-US"/>
        </a:p>
      </dgm:t>
    </dgm:pt>
    <dgm:pt modelId="{C9982400-A9C4-48AD-AFDE-DB1CC50A9433}" type="sibTrans" cxnId="{027F8D3E-A4E5-44F3-A46C-4D0F5CE260F5}">
      <dgm:prSet/>
      <dgm:spPr/>
      <dgm:t>
        <a:bodyPr/>
        <a:lstStyle/>
        <a:p>
          <a:endParaRPr lang="en-US"/>
        </a:p>
      </dgm:t>
    </dgm:pt>
    <dgm:pt modelId="{703A9EC4-2150-4793-9B85-F2C3B2B4EA70}">
      <dgm:prSet/>
      <dgm:spPr/>
      <dgm:t>
        <a:bodyPr/>
        <a:lstStyle/>
        <a:p>
          <a:r>
            <a:rPr lang="en-GB" dirty="0"/>
            <a:t>Need for Framework Revisions</a:t>
          </a:r>
          <a:endParaRPr lang="en-US" dirty="0"/>
        </a:p>
      </dgm:t>
    </dgm:pt>
    <dgm:pt modelId="{01474F60-4161-4076-9FC6-0C00E3E64DAD}" type="parTrans" cxnId="{96640374-0614-4D7A-9674-9215A7F17745}">
      <dgm:prSet/>
      <dgm:spPr/>
      <dgm:t>
        <a:bodyPr/>
        <a:lstStyle/>
        <a:p>
          <a:endParaRPr lang="en-US"/>
        </a:p>
      </dgm:t>
    </dgm:pt>
    <dgm:pt modelId="{BB55BC41-727E-4AB0-916D-55F7798029D5}" type="sibTrans" cxnId="{96640374-0614-4D7A-9674-9215A7F17745}">
      <dgm:prSet/>
      <dgm:spPr/>
      <dgm:t>
        <a:bodyPr/>
        <a:lstStyle/>
        <a:p>
          <a:endParaRPr lang="en-US"/>
        </a:p>
      </dgm:t>
    </dgm:pt>
    <dgm:pt modelId="{573C40A5-2BA6-4539-9324-5746F9644E54}">
      <dgm:prSet custT="1"/>
      <dgm:spPr/>
      <dgm:t>
        <a:bodyPr/>
        <a:lstStyle/>
        <a:p>
          <a:pPr marL="171450" marR="0" lvl="1" indent="-171450" algn="l" defTabSz="7556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700" kern="1200" dirty="0">
              <a:solidFill>
                <a:prstClr val="black">
                  <a:hueOff val="0"/>
                  <a:satOff val="0"/>
                  <a:lumOff val="0"/>
                  <a:alphaOff val="0"/>
                </a:prstClr>
              </a:solidFill>
              <a:latin typeface="Aptos" panose="02110004020202020204"/>
              <a:ea typeface="+mn-ea"/>
              <a:cs typeface="+mn-cs"/>
            </a:rPr>
            <a:t>Comprehensive tools and coordination mechanisms </a:t>
          </a:r>
          <a:endParaRPr lang="en-US" sz="1700" kern="1200" dirty="0">
            <a:solidFill>
              <a:prstClr val="black">
                <a:hueOff val="0"/>
                <a:satOff val="0"/>
                <a:lumOff val="0"/>
                <a:alphaOff val="0"/>
              </a:prstClr>
            </a:solidFill>
            <a:latin typeface="Aptos" panose="02110004020202020204"/>
            <a:ea typeface="+mn-ea"/>
            <a:cs typeface="+mn-cs"/>
          </a:endParaRPr>
        </a:p>
      </dgm:t>
    </dgm:pt>
    <dgm:pt modelId="{2A9F169D-A413-4620-941E-919D483B0087}" type="parTrans" cxnId="{594EA191-6D8D-4C58-BAF4-7CBFF8B51183}">
      <dgm:prSet/>
      <dgm:spPr/>
      <dgm:t>
        <a:bodyPr/>
        <a:lstStyle/>
        <a:p>
          <a:endParaRPr lang="en-GB"/>
        </a:p>
      </dgm:t>
    </dgm:pt>
    <dgm:pt modelId="{4F3BCFAC-3DCF-4B13-A430-4D9C2EA23897}" type="sibTrans" cxnId="{594EA191-6D8D-4C58-BAF4-7CBFF8B51183}">
      <dgm:prSet/>
      <dgm:spPr/>
      <dgm:t>
        <a:bodyPr/>
        <a:lstStyle/>
        <a:p>
          <a:endParaRPr lang="en-GB"/>
        </a:p>
      </dgm:t>
    </dgm:pt>
    <dgm:pt modelId="{B46BD8D2-DF44-4315-8161-F1756A010096}">
      <dgm:prSet custT="1"/>
      <dgm:spPr/>
      <dgm:t>
        <a:bodyPr/>
        <a:lstStyle/>
        <a:p>
          <a:pPr marL="171450" marR="0" lvl="1" indent="-171450" algn="l" defTabSz="7556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700" kern="1200" dirty="0">
              <a:solidFill>
                <a:prstClr val="black">
                  <a:hueOff val="0"/>
                  <a:satOff val="0"/>
                  <a:lumOff val="0"/>
                  <a:alphaOff val="0"/>
                </a:prstClr>
              </a:solidFill>
              <a:latin typeface="Aptos" panose="02110004020202020204"/>
              <a:ea typeface="+mn-ea"/>
              <a:cs typeface="+mn-cs"/>
            </a:rPr>
            <a:t>Active initiator and participant in S&amp;T bilateral and multilateral engagements</a:t>
          </a:r>
          <a:endParaRPr lang="en-US" sz="1700" kern="1200" dirty="0">
            <a:solidFill>
              <a:prstClr val="black">
                <a:hueOff val="0"/>
                <a:satOff val="0"/>
                <a:lumOff val="0"/>
                <a:alphaOff val="0"/>
              </a:prstClr>
            </a:solidFill>
            <a:latin typeface="Aptos" panose="02110004020202020204"/>
            <a:ea typeface="+mn-ea"/>
            <a:cs typeface="+mn-cs"/>
          </a:endParaRPr>
        </a:p>
      </dgm:t>
    </dgm:pt>
    <dgm:pt modelId="{37E9A7A1-9425-4016-ABE2-849CB7084A81}" type="parTrans" cxnId="{B354CAD0-DB96-4773-88F2-1A09F0F418C8}">
      <dgm:prSet/>
      <dgm:spPr/>
      <dgm:t>
        <a:bodyPr/>
        <a:lstStyle/>
        <a:p>
          <a:endParaRPr lang="en-GB"/>
        </a:p>
      </dgm:t>
    </dgm:pt>
    <dgm:pt modelId="{511F861E-76AE-482A-954D-EE87F9E81726}" type="sibTrans" cxnId="{B354CAD0-DB96-4773-88F2-1A09F0F418C8}">
      <dgm:prSet/>
      <dgm:spPr/>
      <dgm:t>
        <a:bodyPr/>
        <a:lstStyle/>
        <a:p>
          <a:endParaRPr lang="en-GB"/>
        </a:p>
      </dgm:t>
    </dgm:pt>
    <dgm:pt modelId="{20ACCC2F-C48F-4E1A-A1A7-59143005F048}">
      <dgm:prSet custT="1"/>
      <dgm:spPr/>
      <dgm:t>
        <a:bodyPr/>
        <a:lstStyle/>
        <a:p>
          <a:pPr marL="171450" marR="0" lvl="1" indent="-171450" algn="l" defTabSz="7556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700" kern="1200" dirty="0">
              <a:solidFill>
                <a:prstClr val="black">
                  <a:hueOff val="0"/>
                  <a:satOff val="0"/>
                  <a:lumOff val="0"/>
                  <a:alphaOff val="0"/>
                </a:prstClr>
              </a:solidFill>
              <a:latin typeface="Aptos" panose="02110004020202020204"/>
              <a:ea typeface="+mn-ea"/>
              <a:cs typeface="+mn-cs"/>
            </a:rPr>
            <a:t>Leverages broader soft power of France and Francophonie</a:t>
          </a:r>
          <a:endParaRPr lang="en-US" sz="1700" kern="1200" dirty="0">
            <a:solidFill>
              <a:prstClr val="black">
                <a:hueOff val="0"/>
                <a:satOff val="0"/>
                <a:lumOff val="0"/>
                <a:alphaOff val="0"/>
              </a:prstClr>
            </a:solidFill>
            <a:latin typeface="Aptos" panose="02110004020202020204"/>
            <a:ea typeface="+mn-ea"/>
            <a:cs typeface="+mn-cs"/>
          </a:endParaRPr>
        </a:p>
      </dgm:t>
    </dgm:pt>
    <dgm:pt modelId="{22581415-AF5C-4084-B989-0D0BDB1B5958}" type="parTrans" cxnId="{263D1ACA-6798-4881-91E1-C9A7A8622A90}">
      <dgm:prSet/>
      <dgm:spPr/>
      <dgm:t>
        <a:bodyPr/>
        <a:lstStyle/>
        <a:p>
          <a:endParaRPr lang="en-GB"/>
        </a:p>
      </dgm:t>
    </dgm:pt>
    <dgm:pt modelId="{D26FB1DC-21D5-46DA-9955-0924F95FFBF8}" type="sibTrans" cxnId="{263D1ACA-6798-4881-91E1-C9A7A8622A90}">
      <dgm:prSet/>
      <dgm:spPr/>
      <dgm:t>
        <a:bodyPr/>
        <a:lstStyle/>
        <a:p>
          <a:endParaRPr lang="en-GB"/>
        </a:p>
      </dgm:t>
    </dgm:pt>
    <dgm:pt modelId="{4AC0E8B7-3E64-4FA6-B590-B2825F5CDA1A}" type="pres">
      <dgm:prSet presAssocID="{DE7FB875-CA8D-4811-948D-2D35FDDED3AE}" presName="Name0" presStyleCnt="0">
        <dgm:presLayoutVars>
          <dgm:dir/>
          <dgm:animLvl val="lvl"/>
          <dgm:resizeHandles val="exact"/>
        </dgm:presLayoutVars>
      </dgm:prSet>
      <dgm:spPr/>
    </dgm:pt>
    <dgm:pt modelId="{456FB3F8-711F-436D-BFEA-19A9EEFD52C0}" type="pres">
      <dgm:prSet presAssocID="{A492F2C6-741A-4B8A-AB8D-70612D5EB309}" presName="composite" presStyleCnt="0"/>
      <dgm:spPr/>
    </dgm:pt>
    <dgm:pt modelId="{F548C225-2857-464B-8071-7B249CE2E6E4}" type="pres">
      <dgm:prSet presAssocID="{A492F2C6-741A-4B8A-AB8D-70612D5EB309}" presName="parTx" presStyleLbl="alignNode1" presStyleIdx="0" presStyleCnt="2">
        <dgm:presLayoutVars>
          <dgm:chMax val="0"/>
          <dgm:chPref val="0"/>
          <dgm:bulletEnabled val="1"/>
        </dgm:presLayoutVars>
      </dgm:prSet>
      <dgm:spPr/>
    </dgm:pt>
    <dgm:pt modelId="{BCACABBB-1375-4F75-A791-3EF4C34487A2}" type="pres">
      <dgm:prSet presAssocID="{A492F2C6-741A-4B8A-AB8D-70612D5EB309}" presName="desTx" presStyleLbl="alignAccFollowNode1" presStyleIdx="0" presStyleCnt="2">
        <dgm:presLayoutVars>
          <dgm:bulletEnabled val="1"/>
        </dgm:presLayoutVars>
      </dgm:prSet>
      <dgm:spPr/>
    </dgm:pt>
    <dgm:pt modelId="{592D4A3F-3C5A-436F-848D-0F48266B9703}" type="pres">
      <dgm:prSet presAssocID="{A9201B15-5D8F-41CD-96A4-03DF3C640C0E}" presName="space" presStyleCnt="0"/>
      <dgm:spPr/>
    </dgm:pt>
    <dgm:pt modelId="{ABE76677-7179-489C-8002-B3710FC644A2}" type="pres">
      <dgm:prSet presAssocID="{889CE896-E35E-4970-B479-7E02159581B6}" presName="composite" presStyleCnt="0"/>
      <dgm:spPr/>
    </dgm:pt>
    <dgm:pt modelId="{EB117AB1-D669-4543-B2C6-1093349A17C7}" type="pres">
      <dgm:prSet presAssocID="{889CE896-E35E-4970-B479-7E02159581B6}" presName="parTx" presStyleLbl="alignNode1" presStyleIdx="1" presStyleCnt="2">
        <dgm:presLayoutVars>
          <dgm:chMax val="0"/>
          <dgm:chPref val="0"/>
          <dgm:bulletEnabled val="1"/>
        </dgm:presLayoutVars>
      </dgm:prSet>
      <dgm:spPr/>
    </dgm:pt>
    <dgm:pt modelId="{9323B58C-212B-4CF5-826E-417356126B3B}" type="pres">
      <dgm:prSet presAssocID="{889CE896-E35E-4970-B479-7E02159581B6}" presName="desTx" presStyleLbl="alignAccFollowNode1" presStyleIdx="1" presStyleCnt="2">
        <dgm:presLayoutVars>
          <dgm:bulletEnabled val="1"/>
        </dgm:presLayoutVars>
      </dgm:prSet>
      <dgm:spPr/>
    </dgm:pt>
  </dgm:ptLst>
  <dgm:cxnLst>
    <dgm:cxn modelId="{15592002-AAEC-4982-8DB5-A47918EAEFAD}" type="presOf" srcId="{0893DA79-50C5-4F2C-B176-40C154D350B3}" destId="{BCACABBB-1375-4F75-A791-3EF4C34487A2}" srcOrd="0" destOrd="0" presId="urn:microsoft.com/office/officeart/2005/8/layout/hList1"/>
    <dgm:cxn modelId="{25728508-2C4A-496D-AB9C-4ED847E3E21A}" srcId="{889CE896-E35E-4970-B479-7E02159581B6}" destId="{60E1868F-881D-4973-94E1-4D6DD2BCC5EF}" srcOrd="2" destOrd="0" parTransId="{20EB56E5-75C2-41BD-A33C-39F72F67C3F0}" sibTransId="{ED1B0F1F-52E1-4878-8001-FC54F190219A}"/>
    <dgm:cxn modelId="{F224AE25-7FC7-4596-B851-6D9A2AF7DF33}" type="presOf" srcId="{573C40A5-2BA6-4539-9324-5746F9644E54}" destId="{BCACABBB-1375-4F75-A791-3EF4C34487A2}" srcOrd="0" destOrd="1" presId="urn:microsoft.com/office/officeart/2005/8/layout/hList1"/>
    <dgm:cxn modelId="{97ED5926-8F61-4C09-AA7D-76029561A820}" type="presOf" srcId="{A492F2C6-741A-4B8A-AB8D-70612D5EB309}" destId="{F548C225-2857-464B-8071-7B249CE2E6E4}" srcOrd="0" destOrd="0" presId="urn:microsoft.com/office/officeart/2005/8/layout/hList1"/>
    <dgm:cxn modelId="{027F8D3E-A4E5-44F3-A46C-4D0F5CE260F5}" srcId="{889CE896-E35E-4970-B479-7E02159581B6}" destId="{FE2F4400-FB9D-4B23-9C32-3F2DF34342F1}" srcOrd="3" destOrd="0" parTransId="{6177A4F1-CF07-4C62-8FD6-65D580CB6C16}" sibTransId="{C9982400-A9C4-48AD-AFDE-DB1CC50A9433}"/>
    <dgm:cxn modelId="{596FB363-A810-47C7-AEFA-DAB238762283}" type="presOf" srcId="{703A9EC4-2150-4793-9B85-F2C3B2B4EA70}" destId="{9323B58C-212B-4CF5-826E-417356126B3B}" srcOrd="0" destOrd="4" presId="urn:microsoft.com/office/officeart/2005/8/layout/hList1"/>
    <dgm:cxn modelId="{CA495347-5642-43F0-AE8C-7326BB82087F}" srcId="{889CE896-E35E-4970-B479-7E02159581B6}" destId="{0C614950-B0F4-44FE-B9B9-5A6511CFE9CE}" srcOrd="1" destOrd="0" parTransId="{A554438A-34B6-41E8-B4C7-65C4FEE39550}" sibTransId="{56ECF923-FBD2-46FD-8DAA-1C9D08D836EA}"/>
    <dgm:cxn modelId="{9D4E024A-3BA9-486D-8374-1156AFAA2B81}" type="presOf" srcId="{60E1868F-881D-4973-94E1-4D6DD2BCC5EF}" destId="{9323B58C-212B-4CF5-826E-417356126B3B}" srcOrd="0" destOrd="2" presId="urn:microsoft.com/office/officeart/2005/8/layout/hList1"/>
    <dgm:cxn modelId="{96640374-0614-4D7A-9674-9215A7F17745}" srcId="{889CE896-E35E-4970-B479-7E02159581B6}" destId="{703A9EC4-2150-4793-9B85-F2C3B2B4EA70}" srcOrd="4" destOrd="0" parTransId="{01474F60-4161-4076-9FC6-0C00E3E64DAD}" sibTransId="{BB55BC41-727E-4AB0-916D-55F7798029D5}"/>
    <dgm:cxn modelId="{2B6C4F59-B4D6-4D2D-AE4E-843FEE5248D1}" srcId="{889CE896-E35E-4970-B479-7E02159581B6}" destId="{D3AE8694-BB68-44A6-B3A8-E50D36FEB20D}" srcOrd="0" destOrd="0" parTransId="{722E9527-D8CF-46C7-9429-692ED207B009}" sibTransId="{B463AB1C-1A92-4CAE-BE9F-9117F347E2A7}"/>
    <dgm:cxn modelId="{EEDA1B8F-A433-4AE8-9D98-F606A8BD52A6}" type="presOf" srcId="{B46BD8D2-DF44-4315-8161-F1756A010096}" destId="{BCACABBB-1375-4F75-A791-3EF4C34487A2}" srcOrd="0" destOrd="2" presId="urn:microsoft.com/office/officeart/2005/8/layout/hList1"/>
    <dgm:cxn modelId="{594EA191-6D8D-4C58-BAF4-7CBFF8B51183}" srcId="{A492F2C6-741A-4B8A-AB8D-70612D5EB309}" destId="{573C40A5-2BA6-4539-9324-5746F9644E54}" srcOrd="1" destOrd="0" parTransId="{2A9F169D-A413-4620-941E-919D483B0087}" sibTransId="{4F3BCFAC-3DCF-4B13-A430-4D9C2EA23897}"/>
    <dgm:cxn modelId="{ED1CD19A-4738-4B35-89A6-6CDD526FF3CE}" type="presOf" srcId="{889CE896-E35E-4970-B479-7E02159581B6}" destId="{EB117AB1-D669-4543-B2C6-1093349A17C7}" srcOrd="0" destOrd="0" presId="urn:microsoft.com/office/officeart/2005/8/layout/hList1"/>
    <dgm:cxn modelId="{F74049B0-F3A5-4176-A6EC-BCD2EC7620D7}" type="presOf" srcId="{20ACCC2F-C48F-4E1A-A1A7-59143005F048}" destId="{BCACABBB-1375-4F75-A791-3EF4C34487A2}" srcOrd="0" destOrd="3" presId="urn:microsoft.com/office/officeart/2005/8/layout/hList1"/>
    <dgm:cxn modelId="{8B0E9DB1-B163-40D7-A9BB-DAB06EE230A6}" type="presOf" srcId="{DE7FB875-CA8D-4811-948D-2D35FDDED3AE}" destId="{4AC0E8B7-3E64-4FA6-B590-B2825F5CDA1A}" srcOrd="0" destOrd="0" presId="urn:microsoft.com/office/officeart/2005/8/layout/hList1"/>
    <dgm:cxn modelId="{7D9C9CB4-CDF2-476D-BB40-36EF7394C3A2}" type="presOf" srcId="{FE2F4400-FB9D-4B23-9C32-3F2DF34342F1}" destId="{9323B58C-212B-4CF5-826E-417356126B3B}" srcOrd="0" destOrd="3" presId="urn:microsoft.com/office/officeart/2005/8/layout/hList1"/>
    <dgm:cxn modelId="{263D1ACA-6798-4881-91E1-C9A7A8622A90}" srcId="{A492F2C6-741A-4B8A-AB8D-70612D5EB309}" destId="{20ACCC2F-C48F-4E1A-A1A7-59143005F048}" srcOrd="3" destOrd="0" parTransId="{22581415-AF5C-4084-B989-0D0BDB1B5958}" sibTransId="{D26FB1DC-21D5-46DA-9955-0924F95FFBF8}"/>
    <dgm:cxn modelId="{BF8E51CC-7048-4A32-9316-C407CCBD741D}" srcId="{DE7FB875-CA8D-4811-948D-2D35FDDED3AE}" destId="{A492F2C6-741A-4B8A-AB8D-70612D5EB309}" srcOrd="0" destOrd="0" parTransId="{4BBE151A-4A3E-492F-B1D1-2D1CC36491A0}" sibTransId="{A9201B15-5D8F-41CD-96A4-03DF3C640C0E}"/>
    <dgm:cxn modelId="{B354CAD0-DB96-4773-88F2-1A09F0F418C8}" srcId="{A492F2C6-741A-4B8A-AB8D-70612D5EB309}" destId="{B46BD8D2-DF44-4315-8161-F1756A010096}" srcOrd="2" destOrd="0" parTransId="{37E9A7A1-9425-4016-ABE2-849CB7084A81}" sibTransId="{511F861E-76AE-482A-954D-EE87F9E81726}"/>
    <dgm:cxn modelId="{12C62CE3-62A4-4BC7-87B0-0F1DF7A28D11}" srcId="{DE7FB875-CA8D-4811-948D-2D35FDDED3AE}" destId="{889CE896-E35E-4970-B479-7E02159581B6}" srcOrd="1" destOrd="0" parTransId="{B7193D36-F622-4BC8-9ECE-25FC6AD54407}" sibTransId="{CF58B7A7-FDAC-413E-8102-239A89CF641D}"/>
    <dgm:cxn modelId="{D61DB2E8-DB40-401A-AFAC-2B96E8DB5B16}" type="presOf" srcId="{D3AE8694-BB68-44A6-B3A8-E50D36FEB20D}" destId="{9323B58C-212B-4CF5-826E-417356126B3B}" srcOrd="0" destOrd="0" presId="urn:microsoft.com/office/officeart/2005/8/layout/hList1"/>
    <dgm:cxn modelId="{6CAA90F7-5671-4998-949E-096443F198B8}" srcId="{A492F2C6-741A-4B8A-AB8D-70612D5EB309}" destId="{0893DA79-50C5-4F2C-B176-40C154D350B3}" srcOrd="0" destOrd="0" parTransId="{B1E40082-0663-41FE-8A4D-9A6479E01147}" sibTransId="{C1373CE5-9AF0-4A81-8AB3-9FB7F35E3794}"/>
    <dgm:cxn modelId="{F851F0F8-B13D-4060-B924-920B9FCC5C68}" type="presOf" srcId="{0C614950-B0F4-44FE-B9B9-5A6511CFE9CE}" destId="{9323B58C-212B-4CF5-826E-417356126B3B}" srcOrd="0" destOrd="1" presId="urn:microsoft.com/office/officeart/2005/8/layout/hList1"/>
    <dgm:cxn modelId="{2249655C-3B88-4048-8CA6-7D9ABCD01216}" type="presParOf" srcId="{4AC0E8B7-3E64-4FA6-B590-B2825F5CDA1A}" destId="{456FB3F8-711F-436D-BFEA-19A9EEFD52C0}" srcOrd="0" destOrd="0" presId="urn:microsoft.com/office/officeart/2005/8/layout/hList1"/>
    <dgm:cxn modelId="{979AFE40-179E-4D8A-A73F-357C4D2BA024}" type="presParOf" srcId="{456FB3F8-711F-436D-BFEA-19A9EEFD52C0}" destId="{F548C225-2857-464B-8071-7B249CE2E6E4}" srcOrd="0" destOrd="0" presId="urn:microsoft.com/office/officeart/2005/8/layout/hList1"/>
    <dgm:cxn modelId="{1ED37908-981F-473A-A1A4-E5B2C6FA354D}" type="presParOf" srcId="{456FB3F8-711F-436D-BFEA-19A9EEFD52C0}" destId="{BCACABBB-1375-4F75-A791-3EF4C34487A2}" srcOrd="1" destOrd="0" presId="urn:microsoft.com/office/officeart/2005/8/layout/hList1"/>
    <dgm:cxn modelId="{43FF09C5-0B29-4482-BD37-FC4678BA4E30}" type="presParOf" srcId="{4AC0E8B7-3E64-4FA6-B590-B2825F5CDA1A}" destId="{592D4A3F-3C5A-436F-848D-0F48266B9703}" srcOrd="1" destOrd="0" presId="urn:microsoft.com/office/officeart/2005/8/layout/hList1"/>
    <dgm:cxn modelId="{2F064DC5-0557-4DCF-9040-4A52FA90EFB7}" type="presParOf" srcId="{4AC0E8B7-3E64-4FA6-B590-B2825F5CDA1A}" destId="{ABE76677-7179-489C-8002-B3710FC644A2}" srcOrd="2" destOrd="0" presId="urn:microsoft.com/office/officeart/2005/8/layout/hList1"/>
    <dgm:cxn modelId="{AEF4F742-1F82-4CDF-BCA1-1CE12DC9898C}" type="presParOf" srcId="{ABE76677-7179-489C-8002-B3710FC644A2}" destId="{EB117AB1-D669-4543-B2C6-1093349A17C7}" srcOrd="0" destOrd="0" presId="urn:microsoft.com/office/officeart/2005/8/layout/hList1"/>
    <dgm:cxn modelId="{01C98B17-D425-4580-92EF-33BB8CA49F0D}" type="presParOf" srcId="{ABE76677-7179-489C-8002-B3710FC644A2}" destId="{9323B58C-212B-4CF5-826E-417356126B3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474BDE-F6CD-44A2-AB58-5EE786C2328F}"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C2B5E26F-194A-4B45-8C9B-BF44B9E26729}">
      <dgm:prSet/>
      <dgm:spPr/>
      <dgm:t>
        <a:bodyPr/>
        <a:lstStyle/>
        <a:p>
          <a:r>
            <a:rPr lang="en-GB" b="1"/>
            <a:t>Revise the Strategy Document</a:t>
          </a:r>
          <a:endParaRPr lang="en-US"/>
        </a:p>
      </dgm:t>
    </dgm:pt>
    <dgm:pt modelId="{74355CA9-64FB-4F03-88A1-7E46ACAB290C}" type="parTrans" cxnId="{43857251-1D89-43DE-93AE-974DFD7EF550}">
      <dgm:prSet/>
      <dgm:spPr/>
      <dgm:t>
        <a:bodyPr/>
        <a:lstStyle/>
        <a:p>
          <a:endParaRPr lang="en-US"/>
        </a:p>
      </dgm:t>
    </dgm:pt>
    <dgm:pt modelId="{7E9D28D8-C56A-4E88-973F-7ACC86A6363E}" type="sibTrans" cxnId="{43857251-1D89-43DE-93AE-974DFD7EF550}">
      <dgm:prSet/>
      <dgm:spPr/>
      <dgm:t>
        <a:bodyPr/>
        <a:lstStyle/>
        <a:p>
          <a:endParaRPr lang="en-US"/>
        </a:p>
      </dgm:t>
    </dgm:pt>
    <dgm:pt modelId="{99CAB5A4-5129-444C-B52E-0A5E4BF8BAA6}">
      <dgm:prSet/>
      <dgm:spPr/>
      <dgm:t>
        <a:bodyPr/>
        <a:lstStyle/>
        <a:p>
          <a:r>
            <a:rPr lang="en-GB"/>
            <a:t>- Reflect achievements, highlight areas for improvement  </a:t>
          </a:r>
          <a:endParaRPr lang="en-US"/>
        </a:p>
      </dgm:t>
    </dgm:pt>
    <dgm:pt modelId="{629225D6-6BB3-4EAB-945C-E4FF2804B07B}" type="parTrans" cxnId="{35F7F379-CA87-44B4-9D44-046D4E7672CE}">
      <dgm:prSet/>
      <dgm:spPr/>
      <dgm:t>
        <a:bodyPr/>
        <a:lstStyle/>
        <a:p>
          <a:endParaRPr lang="en-US"/>
        </a:p>
      </dgm:t>
    </dgm:pt>
    <dgm:pt modelId="{EB7DE80A-D457-4103-9DC2-90160AF1E2C5}" type="sibTrans" cxnId="{35F7F379-CA87-44B4-9D44-046D4E7672CE}">
      <dgm:prSet/>
      <dgm:spPr/>
      <dgm:t>
        <a:bodyPr/>
        <a:lstStyle/>
        <a:p>
          <a:endParaRPr lang="en-US"/>
        </a:p>
      </dgm:t>
    </dgm:pt>
    <dgm:pt modelId="{54411090-D26C-42E6-8FC3-11870658DA1B}">
      <dgm:prSet/>
      <dgm:spPr/>
      <dgm:t>
        <a:bodyPr/>
        <a:lstStyle/>
        <a:p>
          <a:r>
            <a:rPr lang="en-GB"/>
            <a:t>- Set updated goals and address key challenges  </a:t>
          </a:r>
          <a:endParaRPr lang="en-US"/>
        </a:p>
      </dgm:t>
    </dgm:pt>
    <dgm:pt modelId="{E61FFC3E-CFE3-4CB0-875A-4F5F25A8A0E4}" type="parTrans" cxnId="{C7C7705D-EFB2-4318-BC85-858FB37AAE0A}">
      <dgm:prSet/>
      <dgm:spPr/>
      <dgm:t>
        <a:bodyPr/>
        <a:lstStyle/>
        <a:p>
          <a:endParaRPr lang="en-US"/>
        </a:p>
      </dgm:t>
    </dgm:pt>
    <dgm:pt modelId="{9039CD39-63F8-4E4A-B5BB-90D12A5DF5A2}" type="sibTrans" cxnId="{C7C7705D-EFB2-4318-BC85-858FB37AAE0A}">
      <dgm:prSet/>
      <dgm:spPr/>
      <dgm:t>
        <a:bodyPr/>
        <a:lstStyle/>
        <a:p>
          <a:endParaRPr lang="en-US"/>
        </a:p>
      </dgm:t>
    </dgm:pt>
    <dgm:pt modelId="{A1BD8026-61C0-4C26-8F7E-5422779F095F}">
      <dgm:prSet/>
      <dgm:spPr/>
      <dgm:t>
        <a:bodyPr/>
        <a:lstStyle/>
        <a:p>
          <a:r>
            <a:rPr lang="en-GB"/>
            <a:t>2. </a:t>
          </a:r>
          <a:r>
            <a:rPr lang="en-GB" b="1"/>
            <a:t>Establish a Monitoring &amp; Evaluation Framework </a:t>
          </a:r>
          <a:endParaRPr lang="en-US"/>
        </a:p>
      </dgm:t>
    </dgm:pt>
    <dgm:pt modelId="{C3D0741E-EC14-47EF-BF3E-497ABAB6B56F}" type="parTrans" cxnId="{952E9321-3C63-4E04-9C61-18D45435283E}">
      <dgm:prSet/>
      <dgm:spPr/>
      <dgm:t>
        <a:bodyPr/>
        <a:lstStyle/>
        <a:p>
          <a:endParaRPr lang="en-US"/>
        </a:p>
      </dgm:t>
    </dgm:pt>
    <dgm:pt modelId="{DA7406ED-3DEC-4733-8DED-D5A23F8BB5B5}" type="sibTrans" cxnId="{952E9321-3C63-4E04-9C61-18D45435283E}">
      <dgm:prSet/>
      <dgm:spPr/>
      <dgm:t>
        <a:bodyPr/>
        <a:lstStyle/>
        <a:p>
          <a:endParaRPr lang="en-US"/>
        </a:p>
      </dgm:t>
    </dgm:pt>
    <dgm:pt modelId="{7C0952BA-3BE7-4BD5-BEE5-F9183CDCDEA5}">
      <dgm:prSet/>
      <dgm:spPr/>
      <dgm:t>
        <a:bodyPr/>
        <a:lstStyle/>
        <a:p>
          <a:r>
            <a:rPr lang="en-GB"/>
            <a:t>- Annual synthesis of quantitative &amp; qualitative data from embassies  </a:t>
          </a:r>
          <a:endParaRPr lang="en-US"/>
        </a:p>
      </dgm:t>
    </dgm:pt>
    <dgm:pt modelId="{337884C8-A501-4F80-ACB9-6D5E9547BE31}" type="parTrans" cxnId="{3D62869B-3E14-45F4-A481-B6EE286A59F2}">
      <dgm:prSet/>
      <dgm:spPr/>
      <dgm:t>
        <a:bodyPr/>
        <a:lstStyle/>
        <a:p>
          <a:endParaRPr lang="en-US"/>
        </a:p>
      </dgm:t>
    </dgm:pt>
    <dgm:pt modelId="{BCE2BEE0-7F7B-4B52-BB12-5F4E91818C37}" type="sibTrans" cxnId="{3D62869B-3E14-45F4-A481-B6EE286A59F2}">
      <dgm:prSet/>
      <dgm:spPr/>
      <dgm:t>
        <a:bodyPr/>
        <a:lstStyle/>
        <a:p>
          <a:endParaRPr lang="en-US"/>
        </a:p>
      </dgm:t>
    </dgm:pt>
    <dgm:pt modelId="{9E382D88-3746-4839-B85C-E8A83B37D6C4}">
      <dgm:prSet/>
      <dgm:spPr/>
      <dgm:t>
        <a:bodyPr/>
        <a:lstStyle/>
        <a:p>
          <a:r>
            <a:rPr lang="en-GB"/>
            <a:t>- Track metrics like research exchanges, collaborative projects, policy influences  </a:t>
          </a:r>
          <a:endParaRPr lang="en-US"/>
        </a:p>
      </dgm:t>
    </dgm:pt>
    <dgm:pt modelId="{B2C1FB28-1BFF-4377-A8D1-159EC04CFC05}" type="parTrans" cxnId="{42976E39-9D5C-4BF7-B5C8-DF362C59D5EC}">
      <dgm:prSet/>
      <dgm:spPr/>
      <dgm:t>
        <a:bodyPr/>
        <a:lstStyle/>
        <a:p>
          <a:endParaRPr lang="en-US"/>
        </a:p>
      </dgm:t>
    </dgm:pt>
    <dgm:pt modelId="{EE7E5F1E-4070-4C28-AECE-195FD4960418}" type="sibTrans" cxnId="{42976E39-9D5C-4BF7-B5C8-DF362C59D5EC}">
      <dgm:prSet/>
      <dgm:spPr/>
      <dgm:t>
        <a:bodyPr/>
        <a:lstStyle/>
        <a:p>
          <a:endParaRPr lang="en-US"/>
        </a:p>
      </dgm:t>
    </dgm:pt>
    <dgm:pt modelId="{895E4E02-43D5-4292-88CF-A502F04C3C61}">
      <dgm:prSet/>
      <dgm:spPr/>
      <dgm:t>
        <a:bodyPr/>
        <a:lstStyle/>
        <a:p>
          <a:r>
            <a:rPr lang="en-GB"/>
            <a:t>3. </a:t>
          </a:r>
          <a:r>
            <a:rPr lang="en-GB" b="1"/>
            <a:t>Leverage International Networks</a:t>
          </a:r>
          <a:endParaRPr lang="en-US"/>
        </a:p>
      </dgm:t>
    </dgm:pt>
    <dgm:pt modelId="{CA825BAB-913D-45C9-9AC7-5338724B1737}" type="parTrans" cxnId="{2B29CF76-4E1E-426A-9141-D8E3FE8DFFD9}">
      <dgm:prSet/>
      <dgm:spPr/>
      <dgm:t>
        <a:bodyPr/>
        <a:lstStyle/>
        <a:p>
          <a:endParaRPr lang="en-US"/>
        </a:p>
      </dgm:t>
    </dgm:pt>
    <dgm:pt modelId="{030CEF9E-45DB-45A1-A64B-3D8FFE54B249}" type="sibTrans" cxnId="{2B29CF76-4E1E-426A-9141-D8E3FE8DFFD9}">
      <dgm:prSet/>
      <dgm:spPr/>
      <dgm:t>
        <a:bodyPr/>
        <a:lstStyle/>
        <a:p>
          <a:endParaRPr lang="en-US"/>
        </a:p>
      </dgm:t>
    </dgm:pt>
    <dgm:pt modelId="{7F997571-AD08-4DD7-97C6-3110ACCC3D81}">
      <dgm:prSet/>
      <dgm:spPr/>
      <dgm:t>
        <a:bodyPr/>
        <a:lstStyle/>
        <a:p>
          <a:r>
            <a:rPr lang="en-GB"/>
            <a:t>- Engage the special envoy for Science in INGSA for global knowledge exchange  </a:t>
          </a:r>
          <a:endParaRPr lang="en-US"/>
        </a:p>
      </dgm:t>
    </dgm:pt>
    <dgm:pt modelId="{2028F8A8-C4F6-4C4E-98A7-234A00ACBE5B}" type="parTrans" cxnId="{4EADC959-F7CD-4DA2-BFD7-D34351D3C7A6}">
      <dgm:prSet/>
      <dgm:spPr/>
      <dgm:t>
        <a:bodyPr/>
        <a:lstStyle/>
        <a:p>
          <a:endParaRPr lang="en-US"/>
        </a:p>
      </dgm:t>
    </dgm:pt>
    <dgm:pt modelId="{303B9222-402E-468F-9D31-5644A81D1091}" type="sibTrans" cxnId="{4EADC959-F7CD-4DA2-BFD7-D34351D3C7A6}">
      <dgm:prSet/>
      <dgm:spPr/>
      <dgm:t>
        <a:bodyPr/>
        <a:lstStyle/>
        <a:p>
          <a:endParaRPr lang="en-US"/>
        </a:p>
      </dgm:t>
    </dgm:pt>
    <dgm:pt modelId="{7F19516B-140F-4108-93C9-467916F6D44D}">
      <dgm:prSet/>
      <dgm:spPr/>
      <dgm:t>
        <a:bodyPr/>
        <a:lstStyle/>
        <a:p>
          <a:r>
            <a:rPr lang="en-GB"/>
            <a:t>4. </a:t>
          </a:r>
          <a:r>
            <a:rPr lang="en-GB" b="1"/>
            <a:t>Strengthen Scientific Expertise in Diplomacy</a:t>
          </a:r>
          <a:endParaRPr lang="en-US"/>
        </a:p>
      </dgm:t>
    </dgm:pt>
    <dgm:pt modelId="{3C5EC716-97FF-45B4-AD3B-7BB119991BE1}" type="parTrans" cxnId="{97FB3D40-9DE3-4858-B506-3E8ED6909D20}">
      <dgm:prSet/>
      <dgm:spPr/>
      <dgm:t>
        <a:bodyPr/>
        <a:lstStyle/>
        <a:p>
          <a:endParaRPr lang="en-US"/>
        </a:p>
      </dgm:t>
    </dgm:pt>
    <dgm:pt modelId="{22C1C28F-9C37-4EC0-9711-34C5337ECD4A}" type="sibTrans" cxnId="{97FB3D40-9DE3-4858-B506-3E8ED6909D20}">
      <dgm:prSet/>
      <dgm:spPr/>
      <dgm:t>
        <a:bodyPr/>
        <a:lstStyle/>
        <a:p>
          <a:endParaRPr lang="en-US"/>
        </a:p>
      </dgm:t>
    </dgm:pt>
    <dgm:pt modelId="{E0A0DBA8-CE28-4C92-B376-C52613A4D005}">
      <dgm:prSet/>
      <dgm:spPr/>
      <dgm:t>
        <a:bodyPr/>
        <a:lstStyle/>
        <a:p>
          <a:r>
            <a:rPr lang="en-GB"/>
            <a:t>- Increase science training for diplomats or recruit personnel with scientific expertise  </a:t>
          </a:r>
          <a:endParaRPr lang="en-US"/>
        </a:p>
      </dgm:t>
    </dgm:pt>
    <dgm:pt modelId="{AE6D2D4C-2947-4EBA-818D-20147307DC89}" type="parTrans" cxnId="{2F12759C-06C5-420E-B14F-A367CB136BEE}">
      <dgm:prSet/>
      <dgm:spPr/>
      <dgm:t>
        <a:bodyPr/>
        <a:lstStyle/>
        <a:p>
          <a:endParaRPr lang="en-US"/>
        </a:p>
      </dgm:t>
    </dgm:pt>
    <dgm:pt modelId="{42AEA89F-0DB5-4D18-BE78-FAB8ADA0B325}" type="sibTrans" cxnId="{2F12759C-06C5-420E-B14F-A367CB136BEE}">
      <dgm:prSet/>
      <dgm:spPr/>
      <dgm:t>
        <a:bodyPr/>
        <a:lstStyle/>
        <a:p>
          <a:endParaRPr lang="en-US"/>
        </a:p>
      </dgm:t>
    </dgm:pt>
    <dgm:pt modelId="{7B802452-9C29-4327-9F2F-E941D6B37114}">
      <dgm:prSet/>
      <dgm:spPr/>
      <dgm:t>
        <a:bodyPr/>
        <a:lstStyle/>
        <a:p>
          <a:r>
            <a:rPr lang="en-GB"/>
            <a:t>- Facilitate regular dialogue between diplomats and scientists  </a:t>
          </a:r>
          <a:endParaRPr lang="en-US"/>
        </a:p>
      </dgm:t>
    </dgm:pt>
    <dgm:pt modelId="{E6B0DF3A-F4A7-4747-9781-A8AC905783D5}" type="parTrans" cxnId="{24970775-258D-4C39-817C-F8BC6D7EA123}">
      <dgm:prSet/>
      <dgm:spPr/>
      <dgm:t>
        <a:bodyPr/>
        <a:lstStyle/>
        <a:p>
          <a:endParaRPr lang="en-US"/>
        </a:p>
      </dgm:t>
    </dgm:pt>
    <dgm:pt modelId="{86111F55-192B-4A46-A4F0-37D144CD60BC}" type="sibTrans" cxnId="{24970775-258D-4C39-817C-F8BC6D7EA123}">
      <dgm:prSet/>
      <dgm:spPr/>
      <dgm:t>
        <a:bodyPr/>
        <a:lstStyle/>
        <a:p>
          <a:endParaRPr lang="en-US"/>
        </a:p>
      </dgm:t>
    </dgm:pt>
    <dgm:pt modelId="{1E9806FE-2E42-4C5D-A482-2FB9C4C5738B}">
      <dgm:prSet/>
      <dgm:spPr/>
      <dgm:t>
        <a:bodyPr/>
        <a:lstStyle/>
        <a:p>
          <a:r>
            <a:rPr lang="en-GB"/>
            <a:t>5. </a:t>
          </a:r>
          <a:r>
            <a:rPr lang="en-GB" b="1"/>
            <a:t>Institutionalise an Annual Strategy Review</a:t>
          </a:r>
          <a:endParaRPr lang="en-US"/>
        </a:p>
      </dgm:t>
    </dgm:pt>
    <dgm:pt modelId="{6DB22AE7-AC1E-4DA5-A624-C17A036AA34F}" type="parTrans" cxnId="{91415F46-54B1-4B85-ACBA-4D3143CD1EBA}">
      <dgm:prSet/>
      <dgm:spPr/>
      <dgm:t>
        <a:bodyPr/>
        <a:lstStyle/>
        <a:p>
          <a:endParaRPr lang="en-US"/>
        </a:p>
      </dgm:t>
    </dgm:pt>
    <dgm:pt modelId="{580E9AAA-971D-4539-B586-5538A4BEC6BB}" type="sibTrans" cxnId="{91415F46-54B1-4B85-ACBA-4D3143CD1EBA}">
      <dgm:prSet/>
      <dgm:spPr/>
      <dgm:t>
        <a:bodyPr/>
        <a:lstStyle/>
        <a:p>
          <a:endParaRPr lang="en-US"/>
        </a:p>
      </dgm:t>
    </dgm:pt>
    <dgm:pt modelId="{53895B1E-B1AB-4665-87C3-241BB534C429}">
      <dgm:prSet/>
      <dgm:spPr/>
      <dgm:t>
        <a:bodyPr/>
        <a:lstStyle/>
        <a:p>
          <a:r>
            <a:rPr lang="en-GB"/>
            <a:t>- Organise yearly gatherings to realign orientations and set yearly guidelines  </a:t>
          </a:r>
          <a:endParaRPr lang="en-US"/>
        </a:p>
      </dgm:t>
    </dgm:pt>
    <dgm:pt modelId="{C32A2240-988C-40A6-9C9A-72B5AD6A9882}" type="parTrans" cxnId="{7C806AFD-6CE6-4B36-AB76-89CEB29D3C54}">
      <dgm:prSet/>
      <dgm:spPr/>
      <dgm:t>
        <a:bodyPr/>
        <a:lstStyle/>
        <a:p>
          <a:endParaRPr lang="en-US"/>
        </a:p>
      </dgm:t>
    </dgm:pt>
    <dgm:pt modelId="{EEC3D3DA-4FCD-4656-BD8D-F38D96A498B6}" type="sibTrans" cxnId="{7C806AFD-6CE6-4B36-AB76-89CEB29D3C54}">
      <dgm:prSet/>
      <dgm:spPr/>
      <dgm:t>
        <a:bodyPr/>
        <a:lstStyle/>
        <a:p>
          <a:endParaRPr lang="en-US"/>
        </a:p>
      </dgm:t>
    </dgm:pt>
    <dgm:pt modelId="{E8C313E8-CE44-49A0-9AB0-5CE822B62D1C}">
      <dgm:prSet/>
      <dgm:spPr/>
      <dgm:t>
        <a:bodyPr/>
        <a:lstStyle/>
        <a:p>
          <a:r>
            <a:rPr lang="en-GB"/>
            <a:t>6. </a:t>
          </a:r>
          <a:r>
            <a:rPr lang="en-GB" b="1"/>
            <a:t>Create a distinct identity for Science Diplomacy</a:t>
          </a:r>
          <a:endParaRPr lang="en-US"/>
        </a:p>
      </dgm:t>
    </dgm:pt>
    <dgm:pt modelId="{823EA856-1362-44B2-A563-68E9E338458D}" type="parTrans" cxnId="{4A35955D-1706-4DA1-A370-B83FAA426397}">
      <dgm:prSet/>
      <dgm:spPr/>
      <dgm:t>
        <a:bodyPr/>
        <a:lstStyle/>
        <a:p>
          <a:endParaRPr lang="en-US"/>
        </a:p>
      </dgm:t>
    </dgm:pt>
    <dgm:pt modelId="{8788D89C-17A6-4AF9-AB3F-709DE6E84180}" type="sibTrans" cxnId="{4A35955D-1706-4DA1-A370-B83FAA426397}">
      <dgm:prSet/>
      <dgm:spPr/>
      <dgm:t>
        <a:bodyPr/>
        <a:lstStyle/>
        <a:p>
          <a:endParaRPr lang="en-US"/>
        </a:p>
      </dgm:t>
    </dgm:pt>
    <dgm:pt modelId="{95A992E2-2DCE-4DE8-9568-6445CBF56051}">
      <dgm:prSet/>
      <dgm:spPr/>
      <dgm:t>
        <a:bodyPr/>
        <a:lstStyle/>
        <a:p>
          <a:r>
            <a:rPr lang="en-GB"/>
            <a:t>- Create an independent science diplomacy identity, as done by the UK, Germany, and Switzerland  </a:t>
          </a:r>
          <a:endParaRPr lang="en-US"/>
        </a:p>
      </dgm:t>
    </dgm:pt>
    <dgm:pt modelId="{78DEC3F6-8F0A-4B9A-BF95-07253138946A}" type="parTrans" cxnId="{301E9B50-4363-443D-9057-DEB16F32A368}">
      <dgm:prSet/>
      <dgm:spPr/>
      <dgm:t>
        <a:bodyPr/>
        <a:lstStyle/>
        <a:p>
          <a:endParaRPr lang="en-US"/>
        </a:p>
      </dgm:t>
    </dgm:pt>
    <dgm:pt modelId="{6DEE1403-2839-4A16-B6EA-2C2436C41C80}" type="sibTrans" cxnId="{301E9B50-4363-443D-9057-DEB16F32A368}">
      <dgm:prSet/>
      <dgm:spPr/>
      <dgm:t>
        <a:bodyPr/>
        <a:lstStyle/>
        <a:p>
          <a:endParaRPr lang="en-US"/>
        </a:p>
      </dgm:t>
    </dgm:pt>
    <dgm:pt modelId="{1E10D56E-24AD-40C3-95CA-F7BA15670454}">
      <dgm:prSet/>
      <dgm:spPr/>
      <dgm:t>
        <a:bodyPr/>
        <a:lstStyle/>
        <a:p>
          <a:r>
            <a:rPr lang="en-GB"/>
            <a:t>7. </a:t>
          </a:r>
          <a:r>
            <a:rPr lang="en-GB" b="1"/>
            <a:t>Mobilise France’s Scientific Diaspora</a:t>
          </a:r>
          <a:r>
            <a:rPr lang="en-GB"/>
            <a:t>  </a:t>
          </a:r>
          <a:endParaRPr lang="en-US"/>
        </a:p>
      </dgm:t>
    </dgm:pt>
    <dgm:pt modelId="{20381E5A-78A3-4BD3-AA86-7618F54ED54B}" type="parTrans" cxnId="{13506050-AA9D-484D-8E69-AAC230A086E8}">
      <dgm:prSet/>
      <dgm:spPr/>
      <dgm:t>
        <a:bodyPr/>
        <a:lstStyle/>
        <a:p>
          <a:endParaRPr lang="en-US"/>
        </a:p>
      </dgm:t>
    </dgm:pt>
    <dgm:pt modelId="{170166A3-4886-4EA9-B213-5BD2AF13C967}" type="sibTrans" cxnId="{13506050-AA9D-484D-8E69-AAC230A086E8}">
      <dgm:prSet/>
      <dgm:spPr/>
      <dgm:t>
        <a:bodyPr/>
        <a:lstStyle/>
        <a:p>
          <a:endParaRPr lang="en-US"/>
        </a:p>
      </dgm:t>
    </dgm:pt>
    <dgm:pt modelId="{69E44BCF-03D9-479A-9FCF-C0B6EF82760F}">
      <dgm:prSet/>
      <dgm:spPr/>
      <dgm:t>
        <a:bodyPr/>
        <a:lstStyle/>
        <a:p>
          <a:r>
            <a:rPr lang="en-GB"/>
            <a:t>- Systematically engage French scientists abroad for stronger international influence </a:t>
          </a:r>
          <a:endParaRPr lang="en-US"/>
        </a:p>
      </dgm:t>
    </dgm:pt>
    <dgm:pt modelId="{915BC2A8-8BB6-4334-A56F-83B46A4772EB}" type="parTrans" cxnId="{0C996138-F791-483A-B253-210B3D1B888E}">
      <dgm:prSet/>
      <dgm:spPr/>
      <dgm:t>
        <a:bodyPr/>
        <a:lstStyle/>
        <a:p>
          <a:endParaRPr lang="en-US"/>
        </a:p>
      </dgm:t>
    </dgm:pt>
    <dgm:pt modelId="{BF0DE473-2FC7-456A-AC61-AF30749B6020}" type="sibTrans" cxnId="{0C996138-F791-483A-B253-210B3D1B888E}">
      <dgm:prSet/>
      <dgm:spPr/>
      <dgm:t>
        <a:bodyPr/>
        <a:lstStyle/>
        <a:p>
          <a:endParaRPr lang="en-US"/>
        </a:p>
      </dgm:t>
    </dgm:pt>
    <dgm:pt modelId="{3E1AA28F-F9BE-489A-8B46-70DEC179BB6B}" type="pres">
      <dgm:prSet presAssocID="{9D474BDE-F6CD-44A2-AB58-5EE786C2328F}" presName="vert0" presStyleCnt="0">
        <dgm:presLayoutVars>
          <dgm:dir/>
          <dgm:animOne val="branch"/>
          <dgm:animLvl val="lvl"/>
        </dgm:presLayoutVars>
      </dgm:prSet>
      <dgm:spPr/>
    </dgm:pt>
    <dgm:pt modelId="{ADBD6021-A2F4-43EE-BAFB-10C21B5BA547}" type="pres">
      <dgm:prSet presAssocID="{C2B5E26F-194A-4B45-8C9B-BF44B9E26729}" presName="thickLine" presStyleLbl="alignNode1" presStyleIdx="0" presStyleCnt="17"/>
      <dgm:spPr/>
    </dgm:pt>
    <dgm:pt modelId="{EF169D2A-4D53-47E5-8F08-7A15ACA44651}" type="pres">
      <dgm:prSet presAssocID="{C2B5E26F-194A-4B45-8C9B-BF44B9E26729}" presName="horz1" presStyleCnt="0"/>
      <dgm:spPr/>
    </dgm:pt>
    <dgm:pt modelId="{C414A67F-2AAA-4E20-A212-4487CE3B1E9E}" type="pres">
      <dgm:prSet presAssocID="{C2B5E26F-194A-4B45-8C9B-BF44B9E26729}" presName="tx1" presStyleLbl="revTx" presStyleIdx="0" presStyleCnt="17"/>
      <dgm:spPr/>
    </dgm:pt>
    <dgm:pt modelId="{BF0A9284-9C5A-4535-89ED-66EB836E6733}" type="pres">
      <dgm:prSet presAssocID="{C2B5E26F-194A-4B45-8C9B-BF44B9E26729}" presName="vert1" presStyleCnt="0"/>
      <dgm:spPr/>
    </dgm:pt>
    <dgm:pt modelId="{1EB53061-74EF-4D87-AA93-51FBEE7AE89B}" type="pres">
      <dgm:prSet presAssocID="{99CAB5A4-5129-444C-B52E-0A5E4BF8BAA6}" presName="thickLine" presStyleLbl="alignNode1" presStyleIdx="1" presStyleCnt="17"/>
      <dgm:spPr/>
    </dgm:pt>
    <dgm:pt modelId="{158F6EA5-E613-4B1E-87C6-3CF0E6CB9EB7}" type="pres">
      <dgm:prSet presAssocID="{99CAB5A4-5129-444C-B52E-0A5E4BF8BAA6}" presName="horz1" presStyleCnt="0"/>
      <dgm:spPr/>
    </dgm:pt>
    <dgm:pt modelId="{0D1F2BB0-0071-418F-945A-3E388277563A}" type="pres">
      <dgm:prSet presAssocID="{99CAB5A4-5129-444C-B52E-0A5E4BF8BAA6}" presName="tx1" presStyleLbl="revTx" presStyleIdx="1" presStyleCnt="17"/>
      <dgm:spPr/>
    </dgm:pt>
    <dgm:pt modelId="{DCC02C81-79B5-4970-9D95-0C3FFB0E5CEB}" type="pres">
      <dgm:prSet presAssocID="{99CAB5A4-5129-444C-B52E-0A5E4BF8BAA6}" presName="vert1" presStyleCnt="0"/>
      <dgm:spPr/>
    </dgm:pt>
    <dgm:pt modelId="{30B16F1E-21E5-4BDE-BD70-DED1B9B38026}" type="pres">
      <dgm:prSet presAssocID="{54411090-D26C-42E6-8FC3-11870658DA1B}" presName="thickLine" presStyleLbl="alignNode1" presStyleIdx="2" presStyleCnt="17"/>
      <dgm:spPr/>
    </dgm:pt>
    <dgm:pt modelId="{65AB4820-A2D4-40E6-A209-693347F070C4}" type="pres">
      <dgm:prSet presAssocID="{54411090-D26C-42E6-8FC3-11870658DA1B}" presName="horz1" presStyleCnt="0"/>
      <dgm:spPr/>
    </dgm:pt>
    <dgm:pt modelId="{A4F69424-0831-4B71-9FE9-3074F14FED10}" type="pres">
      <dgm:prSet presAssocID="{54411090-D26C-42E6-8FC3-11870658DA1B}" presName="tx1" presStyleLbl="revTx" presStyleIdx="2" presStyleCnt="17"/>
      <dgm:spPr/>
    </dgm:pt>
    <dgm:pt modelId="{51ABF74C-4D1F-46E2-A55C-71AC46BCD68B}" type="pres">
      <dgm:prSet presAssocID="{54411090-D26C-42E6-8FC3-11870658DA1B}" presName="vert1" presStyleCnt="0"/>
      <dgm:spPr/>
    </dgm:pt>
    <dgm:pt modelId="{B2B0E8C5-9683-4A65-9C20-E4123EAFC2C5}" type="pres">
      <dgm:prSet presAssocID="{A1BD8026-61C0-4C26-8F7E-5422779F095F}" presName="thickLine" presStyleLbl="alignNode1" presStyleIdx="3" presStyleCnt="17"/>
      <dgm:spPr/>
    </dgm:pt>
    <dgm:pt modelId="{BE72D213-9464-4F5F-8EA8-2004BC70A607}" type="pres">
      <dgm:prSet presAssocID="{A1BD8026-61C0-4C26-8F7E-5422779F095F}" presName="horz1" presStyleCnt="0"/>
      <dgm:spPr/>
    </dgm:pt>
    <dgm:pt modelId="{82AF1915-2FA0-4A8A-B76D-FBB91C9BFE43}" type="pres">
      <dgm:prSet presAssocID="{A1BD8026-61C0-4C26-8F7E-5422779F095F}" presName="tx1" presStyleLbl="revTx" presStyleIdx="3" presStyleCnt="17"/>
      <dgm:spPr/>
    </dgm:pt>
    <dgm:pt modelId="{B8665275-353C-4BE8-BD2E-A5180FCC87B1}" type="pres">
      <dgm:prSet presAssocID="{A1BD8026-61C0-4C26-8F7E-5422779F095F}" presName="vert1" presStyleCnt="0"/>
      <dgm:spPr/>
    </dgm:pt>
    <dgm:pt modelId="{4FA6B38C-F5A8-45EE-BEB6-C0450241AB32}" type="pres">
      <dgm:prSet presAssocID="{7C0952BA-3BE7-4BD5-BEE5-F9183CDCDEA5}" presName="thickLine" presStyleLbl="alignNode1" presStyleIdx="4" presStyleCnt="17"/>
      <dgm:spPr/>
    </dgm:pt>
    <dgm:pt modelId="{4DBF58A4-0278-4CC2-B765-61690BDC207C}" type="pres">
      <dgm:prSet presAssocID="{7C0952BA-3BE7-4BD5-BEE5-F9183CDCDEA5}" presName="horz1" presStyleCnt="0"/>
      <dgm:spPr/>
    </dgm:pt>
    <dgm:pt modelId="{FDCB2AA5-DC09-446C-A986-F407611354D5}" type="pres">
      <dgm:prSet presAssocID="{7C0952BA-3BE7-4BD5-BEE5-F9183CDCDEA5}" presName="tx1" presStyleLbl="revTx" presStyleIdx="4" presStyleCnt="17"/>
      <dgm:spPr/>
    </dgm:pt>
    <dgm:pt modelId="{D6D9993C-CCDB-4305-9355-036848884AE0}" type="pres">
      <dgm:prSet presAssocID="{7C0952BA-3BE7-4BD5-BEE5-F9183CDCDEA5}" presName="vert1" presStyleCnt="0"/>
      <dgm:spPr/>
    </dgm:pt>
    <dgm:pt modelId="{4E039626-C493-4F68-A036-EB98D9E292AF}" type="pres">
      <dgm:prSet presAssocID="{9E382D88-3746-4839-B85C-E8A83B37D6C4}" presName="thickLine" presStyleLbl="alignNode1" presStyleIdx="5" presStyleCnt="17"/>
      <dgm:spPr/>
    </dgm:pt>
    <dgm:pt modelId="{0A9E69FF-2D0A-44B2-998B-D5077B563F17}" type="pres">
      <dgm:prSet presAssocID="{9E382D88-3746-4839-B85C-E8A83B37D6C4}" presName="horz1" presStyleCnt="0"/>
      <dgm:spPr/>
    </dgm:pt>
    <dgm:pt modelId="{F2B0F064-D294-4371-9A29-EB5C93B3A1B6}" type="pres">
      <dgm:prSet presAssocID="{9E382D88-3746-4839-B85C-E8A83B37D6C4}" presName="tx1" presStyleLbl="revTx" presStyleIdx="5" presStyleCnt="17"/>
      <dgm:spPr/>
    </dgm:pt>
    <dgm:pt modelId="{B3E84F06-200D-4253-A814-F16D22117880}" type="pres">
      <dgm:prSet presAssocID="{9E382D88-3746-4839-B85C-E8A83B37D6C4}" presName="vert1" presStyleCnt="0"/>
      <dgm:spPr/>
    </dgm:pt>
    <dgm:pt modelId="{7DF659AE-8F90-40CB-A3B6-153A278DD78D}" type="pres">
      <dgm:prSet presAssocID="{895E4E02-43D5-4292-88CF-A502F04C3C61}" presName="thickLine" presStyleLbl="alignNode1" presStyleIdx="6" presStyleCnt="17"/>
      <dgm:spPr/>
    </dgm:pt>
    <dgm:pt modelId="{EA057A4C-E9BE-4D97-A130-A3CA819A9E28}" type="pres">
      <dgm:prSet presAssocID="{895E4E02-43D5-4292-88CF-A502F04C3C61}" presName="horz1" presStyleCnt="0"/>
      <dgm:spPr/>
    </dgm:pt>
    <dgm:pt modelId="{A384CD2B-F9DB-4BDE-A854-67BD92EE7859}" type="pres">
      <dgm:prSet presAssocID="{895E4E02-43D5-4292-88CF-A502F04C3C61}" presName="tx1" presStyleLbl="revTx" presStyleIdx="6" presStyleCnt="17"/>
      <dgm:spPr/>
    </dgm:pt>
    <dgm:pt modelId="{79A54D26-E8E5-4E13-B25B-60F095BDD30E}" type="pres">
      <dgm:prSet presAssocID="{895E4E02-43D5-4292-88CF-A502F04C3C61}" presName="vert1" presStyleCnt="0"/>
      <dgm:spPr/>
    </dgm:pt>
    <dgm:pt modelId="{4E8BBE2E-CB5B-4567-8155-1496A20221E1}" type="pres">
      <dgm:prSet presAssocID="{7F997571-AD08-4DD7-97C6-3110ACCC3D81}" presName="thickLine" presStyleLbl="alignNode1" presStyleIdx="7" presStyleCnt="17"/>
      <dgm:spPr/>
    </dgm:pt>
    <dgm:pt modelId="{2500A4C6-88B3-4BBE-82C6-09A83166E203}" type="pres">
      <dgm:prSet presAssocID="{7F997571-AD08-4DD7-97C6-3110ACCC3D81}" presName="horz1" presStyleCnt="0"/>
      <dgm:spPr/>
    </dgm:pt>
    <dgm:pt modelId="{F5A6B00E-D8F9-4125-A670-8D0038A216B2}" type="pres">
      <dgm:prSet presAssocID="{7F997571-AD08-4DD7-97C6-3110ACCC3D81}" presName="tx1" presStyleLbl="revTx" presStyleIdx="7" presStyleCnt="17"/>
      <dgm:spPr/>
    </dgm:pt>
    <dgm:pt modelId="{8655A0C3-5C0D-4E09-A489-2DAB7B6E0530}" type="pres">
      <dgm:prSet presAssocID="{7F997571-AD08-4DD7-97C6-3110ACCC3D81}" presName="vert1" presStyleCnt="0"/>
      <dgm:spPr/>
    </dgm:pt>
    <dgm:pt modelId="{06F62C40-A587-438F-B8AF-77C2D2BDCB92}" type="pres">
      <dgm:prSet presAssocID="{7F19516B-140F-4108-93C9-467916F6D44D}" presName="thickLine" presStyleLbl="alignNode1" presStyleIdx="8" presStyleCnt="17"/>
      <dgm:spPr/>
    </dgm:pt>
    <dgm:pt modelId="{76AD4187-611D-47C7-B351-7CC42295C630}" type="pres">
      <dgm:prSet presAssocID="{7F19516B-140F-4108-93C9-467916F6D44D}" presName="horz1" presStyleCnt="0"/>
      <dgm:spPr/>
    </dgm:pt>
    <dgm:pt modelId="{03B8A195-5350-4A60-92AB-0B2B57053A04}" type="pres">
      <dgm:prSet presAssocID="{7F19516B-140F-4108-93C9-467916F6D44D}" presName="tx1" presStyleLbl="revTx" presStyleIdx="8" presStyleCnt="17"/>
      <dgm:spPr/>
    </dgm:pt>
    <dgm:pt modelId="{E39B8253-F925-474B-A802-202A828788B2}" type="pres">
      <dgm:prSet presAssocID="{7F19516B-140F-4108-93C9-467916F6D44D}" presName="vert1" presStyleCnt="0"/>
      <dgm:spPr/>
    </dgm:pt>
    <dgm:pt modelId="{DD523CBC-EFF4-49C2-9E33-0A3AB6457B7B}" type="pres">
      <dgm:prSet presAssocID="{E0A0DBA8-CE28-4C92-B376-C52613A4D005}" presName="thickLine" presStyleLbl="alignNode1" presStyleIdx="9" presStyleCnt="17"/>
      <dgm:spPr/>
    </dgm:pt>
    <dgm:pt modelId="{7ABE34C3-6972-4E5F-88AD-09CD69E6A170}" type="pres">
      <dgm:prSet presAssocID="{E0A0DBA8-CE28-4C92-B376-C52613A4D005}" presName="horz1" presStyleCnt="0"/>
      <dgm:spPr/>
    </dgm:pt>
    <dgm:pt modelId="{EF2BDD5F-3F05-4DAE-8B2D-DC9C1C45D4AF}" type="pres">
      <dgm:prSet presAssocID="{E0A0DBA8-CE28-4C92-B376-C52613A4D005}" presName="tx1" presStyleLbl="revTx" presStyleIdx="9" presStyleCnt="17"/>
      <dgm:spPr/>
    </dgm:pt>
    <dgm:pt modelId="{1C1C7A67-BDA6-48CD-815F-457F143D9897}" type="pres">
      <dgm:prSet presAssocID="{E0A0DBA8-CE28-4C92-B376-C52613A4D005}" presName="vert1" presStyleCnt="0"/>
      <dgm:spPr/>
    </dgm:pt>
    <dgm:pt modelId="{67E843A9-FE4F-4696-B29E-AE1AB89C8977}" type="pres">
      <dgm:prSet presAssocID="{7B802452-9C29-4327-9F2F-E941D6B37114}" presName="thickLine" presStyleLbl="alignNode1" presStyleIdx="10" presStyleCnt="17"/>
      <dgm:spPr/>
    </dgm:pt>
    <dgm:pt modelId="{1DEE5700-CC60-411D-ACBE-123B0C32A3D8}" type="pres">
      <dgm:prSet presAssocID="{7B802452-9C29-4327-9F2F-E941D6B37114}" presName="horz1" presStyleCnt="0"/>
      <dgm:spPr/>
    </dgm:pt>
    <dgm:pt modelId="{24C3DA24-569E-40FA-9D95-A04C6BABB147}" type="pres">
      <dgm:prSet presAssocID="{7B802452-9C29-4327-9F2F-E941D6B37114}" presName="tx1" presStyleLbl="revTx" presStyleIdx="10" presStyleCnt="17"/>
      <dgm:spPr/>
    </dgm:pt>
    <dgm:pt modelId="{C33E409D-B658-4DE1-A88C-8D79060EF683}" type="pres">
      <dgm:prSet presAssocID="{7B802452-9C29-4327-9F2F-E941D6B37114}" presName="vert1" presStyleCnt="0"/>
      <dgm:spPr/>
    </dgm:pt>
    <dgm:pt modelId="{E667BC4B-FC2B-480A-9BAD-61EC4D6A5248}" type="pres">
      <dgm:prSet presAssocID="{1E9806FE-2E42-4C5D-A482-2FB9C4C5738B}" presName="thickLine" presStyleLbl="alignNode1" presStyleIdx="11" presStyleCnt="17"/>
      <dgm:spPr/>
    </dgm:pt>
    <dgm:pt modelId="{B4151A30-FE6C-445F-9B64-19EABFBDA3C8}" type="pres">
      <dgm:prSet presAssocID="{1E9806FE-2E42-4C5D-A482-2FB9C4C5738B}" presName="horz1" presStyleCnt="0"/>
      <dgm:spPr/>
    </dgm:pt>
    <dgm:pt modelId="{E29981A5-4CDD-4FF8-A578-9914D2793F44}" type="pres">
      <dgm:prSet presAssocID="{1E9806FE-2E42-4C5D-A482-2FB9C4C5738B}" presName="tx1" presStyleLbl="revTx" presStyleIdx="11" presStyleCnt="17"/>
      <dgm:spPr/>
    </dgm:pt>
    <dgm:pt modelId="{F5C0DC62-CEFD-49E5-8AAF-64315CA8379F}" type="pres">
      <dgm:prSet presAssocID="{1E9806FE-2E42-4C5D-A482-2FB9C4C5738B}" presName="vert1" presStyleCnt="0"/>
      <dgm:spPr/>
    </dgm:pt>
    <dgm:pt modelId="{4654CCD0-4201-48FF-8E60-C83B5A1CF045}" type="pres">
      <dgm:prSet presAssocID="{53895B1E-B1AB-4665-87C3-241BB534C429}" presName="thickLine" presStyleLbl="alignNode1" presStyleIdx="12" presStyleCnt="17"/>
      <dgm:spPr/>
    </dgm:pt>
    <dgm:pt modelId="{FB147494-3AC0-40D8-A26C-A1FE9448C49B}" type="pres">
      <dgm:prSet presAssocID="{53895B1E-B1AB-4665-87C3-241BB534C429}" presName="horz1" presStyleCnt="0"/>
      <dgm:spPr/>
    </dgm:pt>
    <dgm:pt modelId="{1C92675F-0F93-456D-9B71-DFA71CFE25E6}" type="pres">
      <dgm:prSet presAssocID="{53895B1E-B1AB-4665-87C3-241BB534C429}" presName="tx1" presStyleLbl="revTx" presStyleIdx="12" presStyleCnt="17"/>
      <dgm:spPr/>
    </dgm:pt>
    <dgm:pt modelId="{E7C90B36-932B-4307-9973-18107400F83F}" type="pres">
      <dgm:prSet presAssocID="{53895B1E-B1AB-4665-87C3-241BB534C429}" presName="vert1" presStyleCnt="0"/>
      <dgm:spPr/>
    </dgm:pt>
    <dgm:pt modelId="{3A580700-6ECB-4614-88A6-9AC01B05BBAD}" type="pres">
      <dgm:prSet presAssocID="{E8C313E8-CE44-49A0-9AB0-5CE822B62D1C}" presName="thickLine" presStyleLbl="alignNode1" presStyleIdx="13" presStyleCnt="17"/>
      <dgm:spPr/>
    </dgm:pt>
    <dgm:pt modelId="{3BF9756A-8CC6-41A6-8970-CB547B11C934}" type="pres">
      <dgm:prSet presAssocID="{E8C313E8-CE44-49A0-9AB0-5CE822B62D1C}" presName="horz1" presStyleCnt="0"/>
      <dgm:spPr/>
    </dgm:pt>
    <dgm:pt modelId="{18B1A651-02E2-4ED2-851C-C6EA8FE84047}" type="pres">
      <dgm:prSet presAssocID="{E8C313E8-CE44-49A0-9AB0-5CE822B62D1C}" presName="tx1" presStyleLbl="revTx" presStyleIdx="13" presStyleCnt="17"/>
      <dgm:spPr/>
    </dgm:pt>
    <dgm:pt modelId="{E019B5BE-B26B-4E9F-AE78-D479AB8CD452}" type="pres">
      <dgm:prSet presAssocID="{E8C313E8-CE44-49A0-9AB0-5CE822B62D1C}" presName="vert1" presStyleCnt="0"/>
      <dgm:spPr/>
    </dgm:pt>
    <dgm:pt modelId="{2B6534D4-8854-4E99-AB91-AB1BD730F124}" type="pres">
      <dgm:prSet presAssocID="{95A992E2-2DCE-4DE8-9568-6445CBF56051}" presName="thickLine" presStyleLbl="alignNode1" presStyleIdx="14" presStyleCnt="17"/>
      <dgm:spPr/>
    </dgm:pt>
    <dgm:pt modelId="{452D0CE3-6147-4E73-B6EA-882E690353BD}" type="pres">
      <dgm:prSet presAssocID="{95A992E2-2DCE-4DE8-9568-6445CBF56051}" presName="horz1" presStyleCnt="0"/>
      <dgm:spPr/>
    </dgm:pt>
    <dgm:pt modelId="{03BA5EBE-615B-4326-8D71-58B2A514A69B}" type="pres">
      <dgm:prSet presAssocID="{95A992E2-2DCE-4DE8-9568-6445CBF56051}" presName="tx1" presStyleLbl="revTx" presStyleIdx="14" presStyleCnt="17"/>
      <dgm:spPr/>
    </dgm:pt>
    <dgm:pt modelId="{92C42EAE-A72C-467F-9077-666EA6431452}" type="pres">
      <dgm:prSet presAssocID="{95A992E2-2DCE-4DE8-9568-6445CBF56051}" presName="vert1" presStyleCnt="0"/>
      <dgm:spPr/>
    </dgm:pt>
    <dgm:pt modelId="{2DFF065A-3568-4DF6-88BF-D50568636CBC}" type="pres">
      <dgm:prSet presAssocID="{1E10D56E-24AD-40C3-95CA-F7BA15670454}" presName="thickLine" presStyleLbl="alignNode1" presStyleIdx="15" presStyleCnt="17"/>
      <dgm:spPr/>
    </dgm:pt>
    <dgm:pt modelId="{13B79937-5881-4155-80BF-FECD23DF8A42}" type="pres">
      <dgm:prSet presAssocID="{1E10D56E-24AD-40C3-95CA-F7BA15670454}" presName="horz1" presStyleCnt="0"/>
      <dgm:spPr/>
    </dgm:pt>
    <dgm:pt modelId="{8FD10C25-6884-4F8D-BE70-8331B47B652C}" type="pres">
      <dgm:prSet presAssocID="{1E10D56E-24AD-40C3-95CA-F7BA15670454}" presName="tx1" presStyleLbl="revTx" presStyleIdx="15" presStyleCnt="17"/>
      <dgm:spPr/>
    </dgm:pt>
    <dgm:pt modelId="{8BD45AB2-94F4-4F22-856B-4507EEBB3013}" type="pres">
      <dgm:prSet presAssocID="{1E10D56E-24AD-40C3-95CA-F7BA15670454}" presName="vert1" presStyleCnt="0"/>
      <dgm:spPr/>
    </dgm:pt>
    <dgm:pt modelId="{DEFB6244-4106-479F-B80A-7D76F4B9B923}" type="pres">
      <dgm:prSet presAssocID="{69E44BCF-03D9-479A-9FCF-C0B6EF82760F}" presName="thickLine" presStyleLbl="alignNode1" presStyleIdx="16" presStyleCnt="17"/>
      <dgm:spPr/>
    </dgm:pt>
    <dgm:pt modelId="{429BA892-B321-4AE9-9827-BCAF4E1A9F8E}" type="pres">
      <dgm:prSet presAssocID="{69E44BCF-03D9-479A-9FCF-C0B6EF82760F}" presName="horz1" presStyleCnt="0"/>
      <dgm:spPr/>
    </dgm:pt>
    <dgm:pt modelId="{1AE11CA6-B588-4020-9DB1-E0F3FD8A5430}" type="pres">
      <dgm:prSet presAssocID="{69E44BCF-03D9-479A-9FCF-C0B6EF82760F}" presName="tx1" presStyleLbl="revTx" presStyleIdx="16" presStyleCnt="17"/>
      <dgm:spPr/>
    </dgm:pt>
    <dgm:pt modelId="{4FA06C40-0F61-47F0-9EBA-02DB82F25954}" type="pres">
      <dgm:prSet presAssocID="{69E44BCF-03D9-479A-9FCF-C0B6EF82760F}" presName="vert1" presStyleCnt="0"/>
      <dgm:spPr/>
    </dgm:pt>
  </dgm:ptLst>
  <dgm:cxnLst>
    <dgm:cxn modelId="{81BF230A-CE0A-4EC9-B134-BC77F225165D}" type="presOf" srcId="{C2B5E26F-194A-4B45-8C9B-BF44B9E26729}" destId="{C414A67F-2AAA-4E20-A212-4487CE3B1E9E}" srcOrd="0" destOrd="0" presId="urn:microsoft.com/office/officeart/2008/layout/LinedList"/>
    <dgm:cxn modelId="{3293170E-DACE-460A-92D2-CD286F5DADE9}" type="presOf" srcId="{69E44BCF-03D9-479A-9FCF-C0B6EF82760F}" destId="{1AE11CA6-B588-4020-9DB1-E0F3FD8A5430}" srcOrd="0" destOrd="0" presId="urn:microsoft.com/office/officeart/2008/layout/LinedList"/>
    <dgm:cxn modelId="{C9CA091C-A70A-4977-83FF-4FB48ABAA042}" type="presOf" srcId="{95A992E2-2DCE-4DE8-9568-6445CBF56051}" destId="{03BA5EBE-615B-4326-8D71-58B2A514A69B}" srcOrd="0" destOrd="0" presId="urn:microsoft.com/office/officeart/2008/layout/LinedList"/>
    <dgm:cxn modelId="{952E9321-3C63-4E04-9C61-18D45435283E}" srcId="{9D474BDE-F6CD-44A2-AB58-5EE786C2328F}" destId="{A1BD8026-61C0-4C26-8F7E-5422779F095F}" srcOrd="3" destOrd="0" parTransId="{C3D0741E-EC14-47EF-BF3E-497ABAB6B56F}" sibTransId="{DA7406ED-3DEC-4733-8DED-D5A23F8BB5B5}"/>
    <dgm:cxn modelId="{19A5AC2A-C360-4AEC-B24F-84C46932CE9D}" type="presOf" srcId="{1E10D56E-24AD-40C3-95CA-F7BA15670454}" destId="{8FD10C25-6884-4F8D-BE70-8331B47B652C}" srcOrd="0" destOrd="0" presId="urn:microsoft.com/office/officeart/2008/layout/LinedList"/>
    <dgm:cxn modelId="{6AB02234-B805-4913-A373-5AF921D6E0B5}" type="presOf" srcId="{E8C313E8-CE44-49A0-9AB0-5CE822B62D1C}" destId="{18B1A651-02E2-4ED2-851C-C6EA8FE84047}" srcOrd="0" destOrd="0" presId="urn:microsoft.com/office/officeart/2008/layout/LinedList"/>
    <dgm:cxn modelId="{9A991B37-1777-47EC-BB5D-DA182FCE2E86}" type="presOf" srcId="{1E9806FE-2E42-4C5D-A482-2FB9C4C5738B}" destId="{E29981A5-4CDD-4FF8-A578-9914D2793F44}" srcOrd="0" destOrd="0" presId="urn:microsoft.com/office/officeart/2008/layout/LinedList"/>
    <dgm:cxn modelId="{0C996138-F791-483A-B253-210B3D1B888E}" srcId="{9D474BDE-F6CD-44A2-AB58-5EE786C2328F}" destId="{69E44BCF-03D9-479A-9FCF-C0B6EF82760F}" srcOrd="16" destOrd="0" parTransId="{915BC2A8-8BB6-4334-A56F-83B46A4772EB}" sibTransId="{BF0DE473-2FC7-456A-AC61-AF30749B6020}"/>
    <dgm:cxn modelId="{42976E39-9D5C-4BF7-B5C8-DF362C59D5EC}" srcId="{9D474BDE-F6CD-44A2-AB58-5EE786C2328F}" destId="{9E382D88-3746-4839-B85C-E8A83B37D6C4}" srcOrd="5" destOrd="0" parTransId="{B2C1FB28-1BFF-4377-A8D1-159EC04CFC05}" sibTransId="{EE7E5F1E-4070-4C28-AECE-195FD4960418}"/>
    <dgm:cxn modelId="{97FB3D40-9DE3-4858-B506-3E8ED6909D20}" srcId="{9D474BDE-F6CD-44A2-AB58-5EE786C2328F}" destId="{7F19516B-140F-4108-93C9-467916F6D44D}" srcOrd="8" destOrd="0" parTransId="{3C5EC716-97FF-45B4-AD3B-7BB119991BE1}" sibTransId="{22C1C28F-9C37-4EC0-9711-34C5337ECD4A}"/>
    <dgm:cxn modelId="{C7C7705D-EFB2-4318-BC85-858FB37AAE0A}" srcId="{9D474BDE-F6CD-44A2-AB58-5EE786C2328F}" destId="{54411090-D26C-42E6-8FC3-11870658DA1B}" srcOrd="2" destOrd="0" parTransId="{E61FFC3E-CFE3-4CB0-875A-4F5F25A8A0E4}" sibTransId="{9039CD39-63F8-4E4A-B5BB-90D12A5DF5A2}"/>
    <dgm:cxn modelId="{4A35955D-1706-4DA1-A370-B83FAA426397}" srcId="{9D474BDE-F6CD-44A2-AB58-5EE786C2328F}" destId="{E8C313E8-CE44-49A0-9AB0-5CE822B62D1C}" srcOrd="13" destOrd="0" parTransId="{823EA856-1362-44B2-A563-68E9E338458D}" sibTransId="{8788D89C-17A6-4AF9-AB3F-709DE6E84180}"/>
    <dgm:cxn modelId="{91415F46-54B1-4B85-ACBA-4D3143CD1EBA}" srcId="{9D474BDE-F6CD-44A2-AB58-5EE786C2328F}" destId="{1E9806FE-2E42-4C5D-A482-2FB9C4C5738B}" srcOrd="11" destOrd="0" parTransId="{6DB22AE7-AC1E-4DA5-A624-C17A036AA34F}" sibTransId="{580E9AAA-971D-4539-B586-5538A4BEC6BB}"/>
    <dgm:cxn modelId="{685E6F68-95F4-4DB9-9757-64DBAE5796DC}" type="presOf" srcId="{53895B1E-B1AB-4665-87C3-241BB534C429}" destId="{1C92675F-0F93-456D-9B71-DFA71CFE25E6}" srcOrd="0" destOrd="0" presId="urn:microsoft.com/office/officeart/2008/layout/LinedList"/>
    <dgm:cxn modelId="{13506050-AA9D-484D-8E69-AAC230A086E8}" srcId="{9D474BDE-F6CD-44A2-AB58-5EE786C2328F}" destId="{1E10D56E-24AD-40C3-95CA-F7BA15670454}" srcOrd="15" destOrd="0" parTransId="{20381E5A-78A3-4BD3-AA86-7618F54ED54B}" sibTransId="{170166A3-4886-4EA9-B213-5BD2AF13C967}"/>
    <dgm:cxn modelId="{301E9B50-4363-443D-9057-DEB16F32A368}" srcId="{9D474BDE-F6CD-44A2-AB58-5EE786C2328F}" destId="{95A992E2-2DCE-4DE8-9568-6445CBF56051}" srcOrd="14" destOrd="0" parTransId="{78DEC3F6-8F0A-4B9A-BF95-07253138946A}" sibTransId="{6DEE1403-2839-4A16-B6EA-2C2436C41C80}"/>
    <dgm:cxn modelId="{43857251-1D89-43DE-93AE-974DFD7EF550}" srcId="{9D474BDE-F6CD-44A2-AB58-5EE786C2328F}" destId="{C2B5E26F-194A-4B45-8C9B-BF44B9E26729}" srcOrd="0" destOrd="0" parTransId="{74355CA9-64FB-4F03-88A1-7E46ACAB290C}" sibTransId="{7E9D28D8-C56A-4E88-973F-7ACC86A6363E}"/>
    <dgm:cxn modelId="{3AAAED71-9D7F-4561-A0F5-318930AC3A0C}" type="presOf" srcId="{7B802452-9C29-4327-9F2F-E941D6B37114}" destId="{24C3DA24-569E-40FA-9D95-A04C6BABB147}" srcOrd="0" destOrd="0" presId="urn:microsoft.com/office/officeart/2008/layout/LinedList"/>
    <dgm:cxn modelId="{6346A372-3F07-46F6-8B12-C5A7DB3DBB99}" type="presOf" srcId="{7F997571-AD08-4DD7-97C6-3110ACCC3D81}" destId="{F5A6B00E-D8F9-4125-A670-8D0038A216B2}" srcOrd="0" destOrd="0" presId="urn:microsoft.com/office/officeart/2008/layout/LinedList"/>
    <dgm:cxn modelId="{24970775-258D-4C39-817C-F8BC6D7EA123}" srcId="{9D474BDE-F6CD-44A2-AB58-5EE786C2328F}" destId="{7B802452-9C29-4327-9F2F-E941D6B37114}" srcOrd="10" destOrd="0" parTransId="{E6B0DF3A-F4A7-4747-9781-A8AC905783D5}" sibTransId="{86111F55-192B-4A46-A4F0-37D144CD60BC}"/>
    <dgm:cxn modelId="{2B29CF76-4E1E-426A-9141-D8E3FE8DFFD9}" srcId="{9D474BDE-F6CD-44A2-AB58-5EE786C2328F}" destId="{895E4E02-43D5-4292-88CF-A502F04C3C61}" srcOrd="6" destOrd="0" parTransId="{CA825BAB-913D-45C9-9AC7-5338724B1737}" sibTransId="{030CEF9E-45DB-45A1-A64B-3D8FFE54B249}"/>
    <dgm:cxn modelId="{4EADC959-F7CD-4DA2-BFD7-D34351D3C7A6}" srcId="{9D474BDE-F6CD-44A2-AB58-5EE786C2328F}" destId="{7F997571-AD08-4DD7-97C6-3110ACCC3D81}" srcOrd="7" destOrd="0" parTransId="{2028F8A8-C4F6-4C4E-98A7-234A00ACBE5B}" sibTransId="{303B9222-402E-468F-9D31-5644A81D1091}"/>
    <dgm:cxn modelId="{35F7F379-CA87-44B4-9D44-046D4E7672CE}" srcId="{9D474BDE-F6CD-44A2-AB58-5EE786C2328F}" destId="{99CAB5A4-5129-444C-B52E-0A5E4BF8BAA6}" srcOrd="1" destOrd="0" parTransId="{629225D6-6BB3-4EAB-945C-E4FF2804B07B}" sibTransId="{EB7DE80A-D457-4103-9DC2-90160AF1E2C5}"/>
    <dgm:cxn modelId="{76A2B15A-FADE-4BA5-B42F-4577719D2514}" type="presOf" srcId="{895E4E02-43D5-4292-88CF-A502F04C3C61}" destId="{A384CD2B-F9DB-4BDE-A854-67BD92EE7859}" srcOrd="0" destOrd="0" presId="urn:microsoft.com/office/officeart/2008/layout/LinedList"/>
    <dgm:cxn modelId="{95741B87-23F0-4539-B81C-319591B223C2}" type="presOf" srcId="{7C0952BA-3BE7-4BD5-BEE5-F9183CDCDEA5}" destId="{FDCB2AA5-DC09-446C-A986-F407611354D5}" srcOrd="0" destOrd="0" presId="urn:microsoft.com/office/officeart/2008/layout/LinedList"/>
    <dgm:cxn modelId="{8B926E9A-F6AD-4558-B364-C752420DC5CE}" type="presOf" srcId="{54411090-D26C-42E6-8FC3-11870658DA1B}" destId="{A4F69424-0831-4B71-9FE9-3074F14FED10}" srcOrd="0" destOrd="0" presId="urn:microsoft.com/office/officeart/2008/layout/LinedList"/>
    <dgm:cxn modelId="{3D62869B-3E14-45F4-A481-B6EE286A59F2}" srcId="{9D474BDE-F6CD-44A2-AB58-5EE786C2328F}" destId="{7C0952BA-3BE7-4BD5-BEE5-F9183CDCDEA5}" srcOrd="4" destOrd="0" parTransId="{337884C8-A501-4F80-ACB9-6D5E9547BE31}" sibTransId="{BCE2BEE0-7F7B-4B52-BB12-5F4E91818C37}"/>
    <dgm:cxn modelId="{2F12759C-06C5-420E-B14F-A367CB136BEE}" srcId="{9D474BDE-F6CD-44A2-AB58-5EE786C2328F}" destId="{E0A0DBA8-CE28-4C92-B376-C52613A4D005}" srcOrd="9" destOrd="0" parTransId="{AE6D2D4C-2947-4EBA-818D-20147307DC89}" sibTransId="{42AEA89F-0DB5-4D18-BE78-FAB8ADA0B325}"/>
    <dgm:cxn modelId="{D40A5BA3-B4E0-4848-A540-891BC8E16A5B}" type="presOf" srcId="{9E382D88-3746-4839-B85C-E8A83B37D6C4}" destId="{F2B0F064-D294-4371-9A29-EB5C93B3A1B6}" srcOrd="0" destOrd="0" presId="urn:microsoft.com/office/officeart/2008/layout/LinedList"/>
    <dgm:cxn modelId="{125C8CAA-397D-4D43-9BD1-C2F15CB3135A}" type="presOf" srcId="{A1BD8026-61C0-4C26-8F7E-5422779F095F}" destId="{82AF1915-2FA0-4A8A-B76D-FBB91C9BFE43}" srcOrd="0" destOrd="0" presId="urn:microsoft.com/office/officeart/2008/layout/LinedList"/>
    <dgm:cxn modelId="{B5C470B6-3B88-44A1-9E3D-E43137778103}" type="presOf" srcId="{7F19516B-140F-4108-93C9-467916F6D44D}" destId="{03B8A195-5350-4A60-92AB-0B2B57053A04}" srcOrd="0" destOrd="0" presId="urn:microsoft.com/office/officeart/2008/layout/LinedList"/>
    <dgm:cxn modelId="{C852F9D6-55C1-418A-A0FF-0A1D4AA1FA37}" type="presOf" srcId="{9D474BDE-F6CD-44A2-AB58-5EE786C2328F}" destId="{3E1AA28F-F9BE-489A-8B46-70DEC179BB6B}" srcOrd="0" destOrd="0" presId="urn:microsoft.com/office/officeart/2008/layout/LinedList"/>
    <dgm:cxn modelId="{344759E1-E1A2-4E1E-9CFC-4E6C240D28FB}" type="presOf" srcId="{99CAB5A4-5129-444C-B52E-0A5E4BF8BAA6}" destId="{0D1F2BB0-0071-418F-945A-3E388277563A}" srcOrd="0" destOrd="0" presId="urn:microsoft.com/office/officeart/2008/layout/LinedList"/>
    <dgm:cxn modelId="{EF2434F1-6782-4B9B-A332-42EE73A0556B}" type="presOf" srcId="{E0A0DBA8-CE28-4C92-B376-C52613A4D005}" destId="{EF2BDD5F-3F05-4DAE-8B2D-DC9C1C45D4AF}" srcOrd="0" destOrd="0" presId="urn:microsoft.com/office/officeart/2008/layout/LinedList"/>
    <dgm:cxn modelId="{7C806AFD-6CE6-4B36-AB76-89CEB29D3C54}" srcId="{9D474BDE-F6CD-44A2-AB58-5EE786C2328F}" destId="{53895B1E-B1AB-4665-87C3-241BB534C429}" srcOrd="12" destOrd="0" parTransId="{C32A2240-988C-40A6-9C9A-72B5AD6A9882}" sibTransId="{EEC3D3DA-4FCD-4656-BD8D-F38D96A498B6}"/>
    <dgm:cxn modelId="{F7A5CBC7-78DF-47AD-8996-B2C3975E4C1F}" type="presParOf" srcId="{3E1AA28F-F9BE-489A-8B46-70DEC179BB6B}" destId="{ADBD6021-A2F4-43EE-BAFB-10C21B5BA547}" srcOrd="0" destOrd="0" presId="urn:microsoft.com/office/officeart/2008/layout/LinedList"/>
    <dgm:cxn modelId="{919C9F63-CCFB-4265-9768-DD6925793C31}" type="presParOf" srcId="{3E1AA28F-F9BE-489A-8B46-70DEC179BB6B}" destId="{EF169D2A-4D53-47E5-8F08-7A15ACA44651}" srcOrd="1" destOrd="0" presId="urn:microsoft.com/office/officeart/2008/layout/LinedList"/>
    <dgm:cxn modelId="{3BD397DF-651C-459E-BF10-A1C9B919C0DF}" type="presParOf" srcId="{EF169D2A-4D53-47E5-8F08-7A15ACA44651}" destId="{C414A67F-2AAA-4E20-A212-4487CE3B1E9E}" srcOrd="0" destOrd="0" presId="urn:microsoft.com/office/officeart/2008/layout/LinedList"/>
    <dgm:cxn modelId="{BF6D029C-2FE5-47A8-AB19-091D64322EF8}" type="presParOf" srcId="{EF169D2A-4D53-47E5-8F08-7A15ACA44651}" destId="{BF0A9284-9C5A-4535-89ED-66EB836E6733}" srcOrd="1" destOrd="0" presId="urn:microsoft.com/office/officeart/2008/layout/LinedList"/>
    <dgm:cxn modelId="{87AC6DB0-DF08-4C4C-A8F4-28C25BC6F304}" type="presParOf" srcId="{3E1AA28F-F9BE-489A-8B46-70DEC179BB6B}" destId="{1EB53061-74EF-4D87-AA93-51FBEE7AE89B}" srcOrd="2" destOrd="0" presId="urn:microsoft.com/office/officeart/2008/layout/LinedList"/>
    <dgm:cxn modelId="{1BC0FA87-5FE3-43C6-B6D3-4300789F94B9}" type="presParOf" srcId="{3E1AA28F-F9BE-489A-8B46-70DEC179BB6B}" destId="{158F6EA5-E613-4B1E-87C6-3CF0E6CB9EB7}" srcOrd="3" destOrd="0" presId="urn:microsoft.com/office/officeart/2008/layout/LinedList"/>
    <dgm:cxn modelId="{BE9C39E4-CF55-47B2-99A5-843793F16397}" type="presParOf" srcId="{158F6EA5-E613-4B1E-87C6-3CF0E6CB9EB7}" destId="{0D1F2BB0-0071-418F-945A-3E388277563A}" srcOrd="0" destOrd="0" presId="urn:microsoft.com/office/officeart/2008/layout/LinedList"/>
    <dgm:cxn modelId="{0AD6E7FA-139C-49CB-AFAD-DCEA00695BCF}" type="presParOf" srcId="{158F6EA5-E613-4B1E-87C6-3CF0E6CB9EB7}" destId="{DCC02C81-79B5-4970-9D95-0C3FFB0E5CEB}" srcOrd="1" destOrd="0" presId="urn:microsoft.com/office/officeart/2008/layout/LinedList"/>
    <dgm:cxn modelId="{0CAF6EDD-DA02-4974-8A49-C7BE3DB0B2AA}" type="presParOf" srcId="{3E1AA28F-F9BE-489A-8B46-70DEC179BB6B}" destId="{30B16F1E-21E5-4BDE-BD70-DED1B9B38026}" srcOrd="4" destOrd="0" presId="urn:microsoft.com/office/officeart/2008/layout/LinedList"/>
    <dgm:cxn modelId="{D111200E-0925-4E45-83D2-928B4F99CE81}" type="presParOf" srcId="{3E1AA28F-F9BE-489A-8B46-70DEC179BB6B}" destId="{65AB4820-A2D4-40E6-A209-693347F070C4}" srcOrd="5" destOrd="0" presId="urn:microsoft.com/office/officeart/2008/layout/LinedList"/>
    <dgm:cxn modelId="{BFBD0088-10C2-49C3-947D-CE08D5B05445}" type="presParOf" srcId="{65AB4820-A2D4-40E6-A209-693347F070C4}" destId="{A4F69424-0831-4B71-9FE9-3074F14FED10}" srcOrd="0" destOrd="0" presId="urn:microsoft.com/office/officeart/2008/layout/LinedList"/>
    <dgm:cxn modelId="{46A5686C-E108-43DA-AE66-92C979ED20B2}" type="presParOf" srcId="{65AB4820-A2D4-40E6-A209-693347F070C4}" destId="{51ABF74C-4D1F-46E2-A55C-71AC46BCD68B}" srcOrd="1" destOrd="0" presId="urn:microsoft.com/office/officeart/2008/layout/LinedList"/>
    <dgm:cxn modelId="{A6B62449-2B4A-4526-A0C4-2CB56E29A146}" type="presParOf" srcId="{3E1AA28F-F9BE-489A-8B46-70DEC179BB6B}" destId="{B2B0E8C5-9683-4A65-9C20-E4123EAFC2C5}" srcOrd="6" destOrd="0" presId="urn:microsoft.com/office/officeart/2008/layout/LinedList"/>
    <dgm:cxn modelId="{29FE7C74-E8A5-48DC-BB20-EC49F047E1D8}" type="presParOf" srcId="{3E1AA28F-F9BE-489A-8B46-70DEC179BB6B}" destId="{BE72D213-9464-4F5F-8EA8-2004BC70A607}" srcOrd="7" destOrd="0" presId="urn:microsoft.com/office/officeart/2008/layout/LinedList"/>
    <dgm:cxn modelId="{80E86BF0-0DF9-4CBA-BA63-10143B1A7578}" type="presParOf" srcId="{BE72D213-9464-4F5F-8EA8-2004BC70A607}" destId="{82AF1915-2FA0-4A8A-B76D-FBB91C9BFE43}" srcOrd="0" destOrd="0" presId="urn:microsoft.com/office/officeart/2008/layout/LinedList"/>
    <dgm:cxn modelId="{1EFD0D2C-51A3-4A05-A7E1-A6698BA314EA}" type="presParOf" srcId="{BE72D213-9464-4F5F-8EA8-2004BC70A607}" destId="{B8665275-353C-4BE8-BD2E-A5180FCC87B1}" srcOrd="1" destOrd="0" presId="urn:microsoft.com/office/officeart/2008/layout/LinedList"/>
    <dgm:cxn modelId="{4077307D-5067-4214-9C35-C6F20C2D604C}" type="presParOf" srcId="{3E1AA28F-F9BE-489A-8B46-70DEC179BB6B}" destId="{4FA6B38C-F5A8-45EE-BEB6-C0450241AB32}" srcOrd="8" destOrd="0" presId="urn:microsoft.com/office/officeart/2008/layout/LinedList"/>
    <dgm:cxn modelId="{AA8E3C6B-B6CB-450D-A7EB-9445C2A18112}" type="presParOf" srcId="{3E1AA28F-F9BE-489A-8B46-70DEC179BB6B}" destId="{4DBF58A4-0278-4CC2-B765-61690BDC207C}" srcOrd="9" destOrd="0" presId="urn:microsoft.com/office/officeart/2008/layout/LinedList"/>
    <dgm:cxn modelId="{A9750E1F-3C39-426F-B725-B54D1023B7B6}" type="presParOf" srcId="{4DBF58A4-0278-4CC2-B765-61690BDC207C}" destId="{FDCB2AA5-DC09-446C-A986-F407611354D5}" srcOrd="0" destOrd="0" presId="urn:microsoft.com/office/officeart/2008/layout/LinedList"/>
    <dgm:cxn modelId="{04B42A34-880A-4710-8B65-135F3700E33C}" type="presParOf" srcId="{4DBF58A4-0278-4CC2-B765-61690BDC207C}" destId="{D6D9993C-CCDB-4305-9355-036848884AE0}" srcOrd="1" destOrd="0" presId="urn:microsoft.com/office/officeart/2008/layout/LinedList"/>
    <dgm:cxn modelId="{9075CBB9-9E4D-418C-85AE-64936DE6C98C}" type="presParOf" srcId="{3E1AA28F-F9BE-489A-8B46-70DEC179BB6B}" destId="{4E039626-C493-4F68-A036-EB98D9E292AF}" srcOrd="10" destOrd="0" presId="urn:microsoft.com/office/officeart/2008/layout/LinedList"/>
    <dgm:cxn modelId="{89659CFE-E483-4482-B3AF-09F97B3835C9}" type="presParOf" srcId="{3E1AA28F-F9BE-489A-8B46-70DEC179BB6B}" destId="{0A9E69FF-2D0A-44B2-998B-D5077B563F17}" srcOrd="11" destOrd="0" presId="urn:microsoft.com/office/officeart/2008/layout/LinedList"/>
    <dgm:cxn modelId="{9B12571B-F46B-47CF-A49C-C4212C0AC27A}" type="presParOf" srcId="{0A9E69FF-2D0A-44B2-998B-D5077B563F17}" destId="{F2B0F064-D294-4371-9A29-EB5C93B3A1B6}" srcOrd="0" destOrd="0" presId="urn:microsoft.com/office/officeart/2008/layout/LinedList"/>
    <dgm:cxn modelId="{64691916-41B0-47C1-B83C-69E17CB309FC}" type="presParOf" srcId="{0A9E69FF-2D0A-44B2-998B-D5077B563F17}" destId="{B3E84F06-200D-4253-A814-F16D22117880}" srcOrd="1" destOrd="0" presId="urn:microsoft.com/office/officeart/2008/layout/LinedList"/>
    <dgm:cxn modelId="{232EED54-4B29-4E04-ACD8-45A87C0DEBE5}" type="presParOf" srcId="{3E1AA28F-F9BE-489A-8B46-70DEC179BB6B}" destId="{7DF659AE-8F90-40CB-A3B6-153A278DD78D}" srcOrd="12" destOrd="0" presId="urn:microsoft.com/office/officeart/2008/layout/LinedList"/>
    <dgm:cxn modelId="{17E3FB70-A487-46C4-A892-6EA0CABCDF97}" type="presParOf" srcId="{3E1AA28F-F9BE-489A-8B46-70DEC179BB6B}" destId="{EA057A4C-E9BE-4D97-A130-A3CA819A9E28}" srcOrd="13" destOrd="0" presId="urn:microsoft.com/office/officeart/2008/layout/LinedList"/>
    <dgm:cxn modelId="{8C5A151D-FC82-426D-A5D6-EE7363F723D8}" type="presParOf" srcId="{EA057A4C-E9BE-4D97-A130-A3CA819A9E28}" destId="{A384CD2B-F9DB-4BDE-A854-67BD92EE7859}" srcOrd="0" destOrd="0" presId="urn:microsoft.com/office/officeart/2008/layout/LinedList"/>
    <dgm:cxn modelId="{628A935F-3D12-4BA3-898F-66BE9D4EAD42}" type="presParOf" srcId="{EA057A4C-E9BE-4D97-A130-A3CA819A9E28}" destId="{79A54D26-E8E5-4E13-B25B-60F095BDD30E}" srcOrd="1" destOrd="0" presId="urn:microsoft.com/office/officeart/2008/layout/LinedList"/>
    <dgm:cxn modelId="{6AE6D5DF-DE4C-4AD8-84B5-281DFC2266FD}" type="presParOf" srcId="{3E1AA28F-F9BE-489A-8B46-70DEC179BB6B}" destId="{4E8BBE2E-CB5B-4567-8155-1496A20221E1}" srcOrd="14" destOrd="0" presId="urn:microsoft.com/office/officeart/2008/layout/LinedList"/>
    <dgm:cxn modelId="{AFBA016D-6265-447F-A2A8-70C4AE18B954}" type="presParOf" srcId="{3E1AA28F-F9BE-489A-8B46-70DEC179BB6B}" destId="{2500A4C6-88B3-4BBE-82C6-09A83166E203}" srcOrd="15" destOrd="0" presId="urn:microsoft.com/office/officeart/2008/layout/LinedList"/>
    <dgm:cxn modelId="{855CCC15-207B-4A75-BA21-49F3EE86E406}" type="presParOf" srcId="{2500A4C6-88B3-4BBE-82C6-09A83166E203}" destId="{F5A6B00E-D8F9-4125-A670-8D0038A216B2}" srcOrd="0" destOrd="0" presId="urn:microsoft.com/office/officeart/2008/layout/LinedList"/>
    <dgm:cxn modelId="{0BC162EA-1728-4F0A-9EA6-05543040C850}" type="presParOf" srcId="{2500A4C6-88B3-4BBE-82C6-09A83166E203}" destId="{8655A0C3-5C0D-4E09-A489-2DAB7B6E0530}" srcOrd="1" destOrd="0" presId="urn:microsoft.com/office/officeart/2008/layout/LinedList"/>
    <dgm:cxn modelId="{3CC22183-0AC5-478E-B297-5C68EAE9EEB4}" type="presParOf" srcId="{3E1AA28F-F9BE-489A-8B46-70DEC179BB6B}" destId="{06F62C40-A587-438F-B8AF-77C2D2BDCB92}" srcOrd="16" destOrd="0" presId="urn:microsoft.com/office/officeart/2008/layout/LinedList"/>
    <dgm:cxn modelId="{40913399-419D-457D-ACA6-2D7AB5E0975D}" type="presParOf" srcId="{3E1AA28F-F9BE-489A-8B46-70DEC179BB6B}" destId="{76AD4187-611D-47C7-B351-7CC42295C630}" srcOrd="17" destOrd="0" presId="urn:microsoft.com/office/officeart/2008/layout/LinedList"/>
    <dgm:cxn modelId="{CC85F611-A547-411D-9D02-496CB227E989}" type="presParOf" srcId="{76AD4187-611D-47C7-B351-7CC42295C630}" destId="{03B8A195-5350-4A60-92AB-0B2B57053A04}" srcOrd="0" destOrd="0" presId="urn:microsoft.com/office/officeart/2008/layout/LinedList"/>
    <dgm:cxn modelId="{BB52FA71-50F4-4BE3-B17B-87ABDFD65A3E}" type="presParOf" srcId="{76AD4187-611D-47C7-B351-7CC42295C630}" destId="{E39B8253-F925-474B-A802-202A828788B2}" srcOrd="1" destOrd="0" presId="urn:microsoft.com/office/officeart/2008/layout/LinedList"/>
    <dgm:cxn modelId="{9FAF8AF2-63B0-4DBC-97AF-C972DDB9DB5F}" type="presParOf" srcId="{3E1AA28F-F9BE-489A-8B46-70DEC179BB6B}" destId="{DD523CBC-EFF4-49C2-9E33-0A3AB6457B7B}" srcOrd="18" destOrd="0" presId="urn:microsoft.com/office/officeart/2008/layout/LinedList"/>
    <dgm:cxn modelId="{71B21324-B259-4707-88D4-B90F44A0A4DA}" type="presParOf" srcId="{3E1AA28F-F9BE-489A-8B46-70DEC179BB6B}" destId="{7ABE34C3-6972-4E5F-88AD-09CD69E6A170}" srcOrd="19" destOrd="0" presId="urn:microsoft.com/office/officeart/2008/layout/LinedList"/>
    <dgm:cxn modelId="{B063BDA8-6EC2-48D2-A65F-E1BC8F193728}" type="presParOf" srcId="{7ABE34C3-6972-4E5F-88AD-09CD69E6A170}" destId="{EF2BDD5F-3F05-4DAE-8B2D-DC9C1C45D4AF}" srcOrd="0" destOrd="0" presId="urn:microsoft.com/office/officeart/2008/layout/LinedList"/>
    <dgm:cxn modelId="{DB023983-ED01-41F5-B68C-69903F4B7CA5}" type="presParOf" srcId="{7ABE34C3-6972-4E5F-88AD-09CD69E6A170}" destId="{1C1C7A67-BDA6-48CD-815F-457F143D9897}" srcOrd="1" destOrd="0" presId="urn:microsoft.com/office/officeart/2008/layout/LinedList"/>
    <dgm:cxn modelId="{9E86833F-FE1E-4D8C-B91A-FBD5D36A312C}" type="presParOf" srcId="{3E1AA28F-F9BE-489A-8B46-70DEC179BB6B}" destId="{67E843A9-FE4F-4696-B29E-AE1AB89C8977}" srcOrd="20" destOrd="0" presId="urn:microsoft.com/office/officeart/2008/layout/LinedList"/>
    <dgm:cxn modelId="{9A186028-3B77-416B-BC36-7D3B665E47AC}" type="presParOf" srcId="{3E1AA28F-F9BE-489A-8B46-70DEC179BB6B}" destId="{1DEE5700-CC60-411D-ACBE-123B0C32A3D8}" srcOrd="21" destOrd="0" presId="urn:microsoft.com/office/officeart/2008/layout/LinedList"/>
    <dgm:cxn modelId="{9530A7ED-D6E6-433C-ACB4-804EDD09B1EE}" type="presParOf" srcId="{1DEE5700-CC60-411D-ACBE-123B0C32A3D8}" destId="{24C3DA24-569E-40FA-9D95-A04C6BABB147}" srcOrd="0" destOrd="0" presId="urn:microsoft.com/office/officeart/2008/layout/LinedList"/>
    <dgm:cxn modelId="{DB5E7760-AD6D-4BEC-A7C9-474C20BF325C}" type="presParOf" srcId="{1DEE5700-CC60-411D-ACBE-123B0C32A3D8}" destId="{C33E409D-B658-4DE1-A88C-8D79060EF683}" srcOrd="1" destOrd="0" presId="urn:microsoft.com/office/officeart/2008/layout/LinedList"/>
    <dgm:cxn modelId="{9875213E-71DA-4677-951F-02C3C7A1C03A}" type="presParOf" srcId="{3E1AA28F-F9BE-489A-8B46-70DEC179BB6B}" destId="{E667BC4B-FC2B-480A-9BAD-61EC4D6A5248}" srcOrd="22" destOrd="0" presId="urn:microsoft.com/office/officeart/2008/layout/LinedList"/>
    <dgm:cxn modelId="{27876CC0-24C9-4078-AF3B-79F0A9046664}" type="presParOf" srcId="{3E1AA28F-F9BE-489A-8B46-70DEC179BB6B}" destId="{B4151A30-FE6C-445F-9B64-19EABFBDA3C8}" srcOrd="23" destOrd="0" presId="urn:microsoft.com/office/officeart/2008/layout/LinedList"/>
    <dgm:cxn modelId="{87EDB0A4-6E17-4197-BAF1-7C3EDC3D8DA2}" type="presParOf" srcId="{B4151A30-FE6C-445F-9B64-19EABFBDA3C8}" destId="{E29981A5-4CDD-4FF8-A578-9914D2793F44}" srcOrd="0" destOrd="0" presId="urn:microsoft.com/office/officeart/2008/layout/LinedList"/>
    <dgm:cxn modelId="{CF3F78ED-1A5A-4F9D-A589-26A9E0F071FC}" type="presParOf" srcId="{B4151A30-FE6C-445F-9B64-19EABFBDA3C8}" destId="{F5C0DC62-CEFD-49E5-8AAF-64315CA8379F}" srcOrd="1" destOrd="0" presId="urn:microsoft.com/office/officeart/2008/layout/LinedList"/>
    <dgm:cxn modelId="{9642BDCA-AD1E-42FD-B6B6-625F01C2CC24}" type="presParOf" srcId="{3E1AA28F-F9BE-489A-8B46-70DEC179BB6B}" destId="{4654CCD0-4201-48FF-8E60-C83B5A1CF045}" srcOrd="24" destOrd="0" presId="urn:microsoft.com/office/officeart/2008/layout/LinedList"/>
    <dgm:cxn modelId="{2BB7AF30-2C2B-4366-ACEE-E0EEAD9ECFBA}" type="presParOf" srcId="{3E1AA28F-F9BE-489A-8B46-70DEC179BB6B}" destId="{FB147494-3AC0-40D8-A26C-A1FE9448C49B}" srcOrd="25" destOrd="0" presId="urn:microsoft.com/office/officeart/2008/layout/LinedList"/>
    <dgm:cxn modelId="{CE1B7D45-D86E-4028-AF7E-67F70693BF26}" type="presParOf" srcId="{FB147494-3AC0-40D8-A26C-A1FE9448C49B}" destId="{1C92675F-0F93-456D-9B71-DFA71CFE25E6}" srcOrd="0" destOrd="0" presId="urn:microsoft.com/office/officeart/2008/layout/LinedList"/>
    <dgm:cxn modelId="{DDFB9BE5-7EB5-4A36-9CE4-9C5CA9A739FD}" type="presParOf" srcId="{FB147494-3AC0-40D8-A26C-A1FE9448C49B}" destId="{E7C90B36-932B-4307-9973-18107400F83F}" srcOrd="1" destOrd="0" presId="urn:microsoft.com/office/officeart/2008/layout/LinedList"/>
    <dgm:cxn modelId="{6BB2C600-071E-4A35-8267-1838C98C15FA}" type="presParOf" srcId="{3E1AA28F-F9BE-489A-8B46-70DEC179BB6B}" destId="{3A580700-6ECB-4614-88A6-9AC01B05BBAD}" srcOrd="26" destOrd="0" presId="urn:microsoft.com/office/officeart/2008/layout/LinedList"/>
    <dgm:cxn modelId="{7A24A22A-FD1D-4FA8-BDEF-D63881454484}" type="presParOf" srcId="{3E1AA28F-F9BE-489A-8B46-70DEC179BB6B}" destId="{3BF9756A-8CC6-41A6-8970-CB547B11C934}" srcOrd="27" destOrd="0" presId="urn:microsoft.com/office/officeart/2008/layout/LinedList"/>
    <dgm:cxn modelId="{6AEE6F6F-C2E1-466D-9140-3A497890E7CB}" type="presParOf" srcId="{3BF9756A-8CC6-41A6-8970-CB547B11C934}" destId="{18B1A651-02E2-4ED2-851C-C6EA8FE84047}" srcOrd="0" destOrd="0" presId="urn:microsoft.com/office/officeart/2008/layout/LinedList"/>
    <dgm:cxn modelId="{E2591F5D-A793-4E65-BB2A-FE61CA6190FD}" type="presParOf" srcId="{3BF9756A-8CC6-41A6-8970-CB547B11C934}" destId="{E019B5BE-B26B-4E9F-AE78-D479AB8CD452}" srcOrd="1" destOrd="0" presId="urn:microsoft.com/office/officeart/2008/layout/LinedList"/>
    <dgm:cxn modelId="{1AD5F53F-A00A-4018-BAB1-673198CC162B}" type="presParOf" srcId="{3E1AA28F-F9BE-489A-8B46-70DEC179BB6B}" destId="{2B6534D4-8854-4E99-AB91-AB1BD730F124}" srcOrd="28" destOrd="0" presId="urn:microsoft.com/office/officeart/2008/layout/LinedList"/>
    <dgm:cxn modelId="{D1CF2DAC-2F55-4F85-A47E-2AFBA1FC8667}" type="presParOf" srcId="{3E1AA28F-F9BE-489A-8B46-70DEC179BB6B}" destId="{452D0CE3-6147-4E73-B6EA-882E690353BD}" srcOrd="29" destOrd="0" presId="urn:microsoft.com/office/officeart/2008/layout/LinedList"/>
    <dgm:cxn modelId="{1F538F61-A8A0-4039-BE30-1FD5B840EAA6}" type="presParOf" srcId="{452D0CE3-6147-4E73-B6EA-882E690353BD}" destId="{03BA5EBE-615B-4326-8D71-58B2A514A69B}" srcOrd="0" destOrd="0" presId="urn:microsoft.com/office/officeart/2008/layout/LinedList"/>
    <dgm:cxn modelId="{ECE9B570-F6E1-41B7-AD75-9375FAD69D1C}" type="presParOf" srcId="{452D0CE3-6147-4E73-B6EA-882E690353BD}" destId="{92C42EAE-A72C-467F-9077-666EA6431452}" srcOrd="1" destOrd="0" presId="urn:microsoft.com/office/officeart/2008/layout/LinedList"/>
    <dgm:cxn modelId="{0B41BD20-04F4-41AD-BAC6-C4AA1EB2DB3A}" type="presParOf" srcId="{3E1AA28F-F9BE-489A-8B46-70DEC179BB6B}" destId="{2DFF065A-3568-4DF6-88BF-D50568636CBC}" srcOrd="30" destOrd="0" presId="urn:microsoft.com/office/officeart/2008/layout/LinedList"/>
    <dgm:cxn modelId="{9DD494CA-F0C8-40FC-B73E-22046ED20F93}" type="presParOf" srcId="{3E1AA28F-F9BE-489A-8B46-70DEC179BB6B}" destId="{13B79937-5881-4155-80BF-FECD23DF8A42}" srcOrd="31" destOrd="0" presId="urn:microsoft.com/office/officeart/2008/layout/LinedList"/>
    <dgm:cxn modelId="{B7AC1C7F-BD25-435C-9FF9-9C7ED801946A}" type="presParOf" srcId="{13B79937-5881-4155-80BF-FECD23DF8A42}" destId="{8FD10C25-6884-4F8D-BE70-8331B47B652C}" srcOrd="0" destOrd="0" presId="urn:microsoft.com/office/officeart/2008/layout/LinedList"/>
    <dgm:cxn modelId="{88B9AD59-7798-451B-9EC7-0BB970924ADA}" type="presParOf" srcId="{13B79937-5881-4155-80BF-FECD23DF8A42}" destId="{8BD45AB2-94F4-4F22-856B-4507EEBB3013}" srcOrd="1" destOrd="0" presId="urn:microsoft.com/office/officeart/2008/layout/LinedList"/>
    <dgm:cxn modelId="{F091881B-E7A9-46CB-BB80-8A1F8F0252BA}" type="presParOf" srcId="{3E1AA28F-F9BE-489A-8B46-70DEC179BB6B}" destId="{DEFB6244-4106-479F-B80A-7D76F4B9B923}" srcOrd="32" destOrd="0" presId="urn:microsoft.com/office/officeart/2008/layout/LinedList"/>
    <dgm:cxn modelId="{54635820-7AF9-4EE7-9C87-05543F1C5093}" type="presParOf" srcId="{3E1AA28F-F9BE-489A-8B46-70DEC179BB6B}" destId="{429BA892-B321-4AE9-9827-BCAF4E1A9F8E}" srcOrd="33" destOrd="0" presId="urn:microsoft.com/office/officeart/2008/layout/LinedList"/>
    <dgm:cxn modelId="{D25E82D2-4CCB-49E2-A128-F84B29ECB933}" type="presParOf" srcId="{429BA892-B321-4AE9-9827-BCAF4E1A9F8E}" destId="{1AE11CA6-B588-4020-9DB1-E0F3FD8A5430}" srcOrd="0" destOrd="0" presId="urn:microsoft.com/office/officeart/2008/layout/LinedList"/>
    <dgm:cxn modelId="{AE0C0754-B779-4035-A98A-D11FA9605736}" type="presParOf" srcId="{429BA892-B321-4AE9-9827-BCAF4E1A9F8E}" destId="{4FA06C40-0F61-47F0-9EBA-02DB82F2595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9A2BAD-629B-4A09-98C7-5D3FD2F31A3A}"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8729F272-E44B-46DD-A34E-EEB6EF205462}">
      <dgm:prSet/>
      <dgm:spPr/>
      <dgm:t>
        <a:bodyPr/>
        <a:lstStyle/>
        <a:p>
          <a:pPr>
            <a:defRPr b="1"/>
          </a:pPr>
          <a:r>
            <a:rPr lang="en-GB" b="1" dirty="0"/>
            <a:t>MEAE Scientific and Technological Network</a:t>
          </a:r>
          <a:endParaRPr lang="en-US" dirty="0"/>
        </a:p>
      </dgm:t>
    </dgm:pt>
    <dgm:pt modelId="{DD1269A2-05F2-4BDE-BA9A-959D5166C4E2}" type="parTrans" cxnId="{0CD5FF88-9557-4277-863E-537A965E4488}">
      <dgm:prSet/>
      <dgm:spPr/>
      <dgm:t>
        <a:bodyPr/>
        <a:lstStyle/>
        <a:p>
          <a:endParaRPr lang="en-US"/>
        </a:p>
      </dgm:t>
    </dgm:pt>
    <dgm:pt modelId="{8631A319-F340-461A-9C71-C4A5B739CD97}" type="sibTrans" cxnId="{0CD5FF88-9557-4277-863E-537A965E4488}">
      <dgm:prSet/>
      <dgm:spPr/>
      <dgm:t>
        <a:bodyPr/>
        <a:lstStyle/>
        <a:p>
          <a:endParaRPr lang="en-US"/>
        </a:p>
      </dgm:t>
    </dgm:pt>
    <dgm:pt modelId="{80640BAA-F6CD-4B0E-9BA2-E80A301C804C}">
      <dgm:prSet/>
      <dgm:spPr/>
      <dgm:t>
        <a:bodyPr/>
        <a:lstStyle/>
        <a:p>
          <a:r>
            <a:rPr lang="en-GB" dirty="0"/>
            <a:t>4 Science and Technology Advisors in the US, UK, Japan, and Germany</a:t>
          </a:r>
          <a:endParaRPr lang="en-US" dirty="0"/>
        </a:p>
      </dgm:t>
    </dgm:pt>
    <dgm:pt modelId="{F4B102F0-202D-4B5C-803C-C86B68F2F6B2}" type="parTrans" cxnId="{4CC5105C-EA28-462B-AE21-0141D1088364}">
      <dgm:prSet/>
      <dgm:spPr/>
      <dgm:t>
        <a:bodyPr/>
        <a:lstStyle/>
        <a:p>
          <a:endParaRPr lang="en-US"/>
        </a:p>
      </dgm:t>
    </dgm:pt>
    <dgm:pt modelId="{D698DC8B-FE30-4298-882A-FE2D25E11782}" type="sibTrans" cxnId="{4CC5105C-EA28-462B-AE21-0141D1088364}">
      <dgm:prSet/>
      <dgm:spPr/>
      <dgm:t>
        <a:bodyPr/>
        <a:lstStyle/>
        <a:p>
          <a:endParaRPr lang="en-US"/>
        </a:p>
      </dgm:t>
    </dgm:pt>
    <dgm:pt modelId="{AA6BE138-E814-444B-B57A-FC7B8FA8E340}">
      <dgm:prSet/>
      <dgm:spPr/>
      <dgm:t>
        <a:bodyPr/>
        <a:lstStyle/>
        <a:p>
          <a:r>
            <a:rPr lang="en-GB"/>
            <a:t>18 Science and Technology Attachés</a:t>
          </a:r>
          <a:endParaRPr lang="en-US"/>
        </a:p>
      </dgm:t>
    </dgm:pt>
    <dgm:pt modelId="{97C87030-2388-417C-9873-E58326517572}" type="parTrans" cxnId="{B369FC7B-0883-4202-966B-97145E25E402}">
      <dgm:prSet/>
      <dgm:spPr/>
      <dgm:t>
        <a:bodyPr/>
        <a:lstStyle/>
        <a:p>
          <a:endParaRPr lang="en-US"/>
        </a:p>
      </dgm:t>
    </dgm:pt>
    <dgm:pt modelId="{83DAF19F-B7F9-4123-8991-55DF90C62FFB}" type="sibTrans" cxnId="{B369FC7B-0883-4202-966B-97145E25E402}">
      <dgm:prSet/>
      <dgm:spPr/>
      <dgm:t>
        <a:bodyPr/>
        <a:lstStyle/>
        <a:p>
          <a:endParaRPr lang="en-US"/>
        </a:p>
      </dgm:t>
    </dgm:pt>
    <dgm:pt modelId="{42421A24-73E6-4AE0-8BCA-64BAD42FAE85}">
      <dgm:prSet/>
      <dgm:spPr/>
      <dgm:t>
        <a:bodyPr/>
        <a:lstStyle/>
        <a:p>
          <a:r>
            <a:rPr lang="en-GB"/>
            <a:t>59 Scientific and University Cooperation Attachés</a:t>
          </a:r>
          <a:endParaRPr lang="en-US"/>
        </a:p>
      </dgm:t>
    </dgm:pt>
    <dgm:pt modelId="{654AC49E-F9EA-49CA-A1F6-E83468C8D118}" type="parTrans" cxnId="{599242FC-1346-45E7-AD9C-13B02B223DD8}">
      <dgm:prSet/>
      <dgm:spPr/>
      <dgm:t>
        <a:bodyPr/>
        <a:lstStyle/>
        <a:p>
          <a:endParaRPr lang="en-US"/>
        </a:p>
      </dgm:t>
    </dgm:pt>
    <dgm:pt modelId="{4F5A9A2E-96E8-405C-8EAC-91D270CFE21C}" type="sibTrans" cxnId="{599242FC-1346-45E7-AD9C-13B02B223DD8}">
      <dgm:prSet/>
      <dgm:spPr/>
      <dgm:t>
        <a:bodyPr/>
        <a:lstStyle/>
        <a:p>
          <a:endParaRPr lang="en-US"/>
        </a:p>
      </dgm:t>
    </dgm:pt>
    <dgm:pt modelId="{47DC6728-2121-413A-8D36-423E1530D418}">
      <dgm:prSet/>
      <dgm:spPr/>
      <dgm:t>
        <a:bodyPr/>
        <a:lstStyle/>
        <a:p>
          <a:r>
            <a:rPr lang="en-GB"/>
            <a:t>20 University Cooperation Attachés</a:t>
          </a:r>
          <a:endParaRPr lang="en-US"/>
        </a:p>
      </dgm:t>
    </dgm:pt>
    <dgm:pt modelId="{E76FECAB-A16D-477A-83A7-B53742DFF92C}" type="parTrans" cxnId="{38F47B96-DAAB-4E8C-9486-76C368C2DE25}">
      <dgm:prSet/>
      <dgm:spPr/>
      <dgm:t>
        <a:bodyPr/>
        <a:lstStyle/>
        <a:p>
          <a:endParaRPr lang="en-US"/>
        </a:p>
      </dgm:t>
    </dgm:pt>
    <dgm:pt modelId="{A3D32C72-64F6-4EDC-AE90-7BEC054CBCE5}" type="sibTrans" cxnId="{38F47B96-DAAB-4E8C-9486-76C368C2DE25}">
      <dgm:prSet/>
      <dgm:spPr/>
      <dgm:t>
        <a:bodyPr/>
        <a:lstStyle/>
        <a:p>
          <a:endParaRPr lang="en-US"/>
        </a:p>
      </dgm:t>
    </dgm:pt>
    <dgm:pt modelId="{1AFAD161-D5AD-4027-99BD-41CBA6F41A54}">
      <dgm:prSet/>
      <dgm:spPr/>
      <dgm:t>
        <a:bodyPr/>
        <a:lstStyle/>
        <a:p>
          <a:pPr>
            <a:defRPr b="1"/>
          </a:pPr>
          <a:r>
            <a:rPr lang="en-GB" b="1"/>
            <a:t>Employment and Reporting Structure</a:t>
          </a:r>
          <a:endParaRPr lang="en-US"/>
        </a:p>
      </dgm:t>
    </dgm:pt>
    <dgm:pt modelId="{CB392EB0-DAC8-4704-9CA8-5A0B9B510A48}" type="parTrans" cxnId="{F6D34197-810F-464B-8C75-BAE425D8644D}">
      <dgm:prSet/>
      <dgm:spPr/>
      <dgm:t>
        <a:bodyPr/>
        <a:lstStyle/>
        <a:p>
          <a:endParaRPr lang="en-US"/>
        </a:p>
      </dgm:t>
    </dgm:pt>
    <dgm:pt modelId="{60C456A0-CD99-4229-B65B-858250A79C15}" type="sibTrans" cxnId="{F6D34197-810F-464B-8C75-BAE425D8644D}">
      <dgm:prSet/>
      <dgm:spPr/>
      <dgm:t>
        <a:bodyPr/>
        <a:lstStyle/>
        <a:p>
          <a:endParaRPr lang="en-US"/>
        </a:p>
      </dgm:t>
    </dgm:pt>
    <dgm:pt modelId="{5977951A-7DA9-44A5-AE8B-54B8836E16B0}">
      <dgm:prSet/>
      <dgm:spPr/>
      <dgm:t>
        <a:bodyPr/>
        <a:lstStyle/>
        <a:p>
          <a:r>
            <a:rPr lang="en-GB"/>
            <a:t>Staff employed by MEAE, often seconded from universities or research institutions</a:t>
          </a:r>
          <a:endParaRPr lang="en-US"/>
        </a:p>
      </dgm:t>
    </dgm:pt>
    <dgm:pt modelId="{FAF9BF21-D07B-46B7-98DF-AFEDC28C3647}" type="parTrans" cxnId="{00950D74-92B3-4270-9228-D229D9AC1596}">
      <dgm:prSet/>
      <dgm:spPr/>
      <dgm:t>
        <a:bodyPr/>
        <a:lstStyle/>
        <a:p>
          <a:endParaRPr lang="en-US"/>
        </a:p>
      </dgm:t>
    </dgm:pt>
    <dgm:pt modelId="{67B33968-8E79-4610-AA4D-5677944B458E}" type="sibTrans" cxnId="{00950D74-92B3-4270-9228-D229D9AC1596}">
      <dgm:prSet/>
      <dgm:spPr/>
      <dgm:t>
        <a:bodyPr/>
        <a:lstStyle/>
        <a:p>
          <a:endParaRPr lang="en-US"/>
        </a:p>
      </dgm:t>
    </dgm:pt>
    <dgm:pt modelId="{3584EE60-DD47-4ABA-A546-7DE2E7DCA1F5}">
      <dgm:prSet/>
      <dgm:spPr/>
      <dgm:t>
        <a:bodyPr/>
        <a:lstStyle/>
        <a:p>
          <a:r>
            <a:rPr lang="en-GB"/>
            <a:t>S&amp;T attachés report directly to MEAE, unlike other attachés</a:t>
          </a:r>
          <a:endParaRPr lang="en-US"/>
        </a:p>
      </dgm:t>
    </dgm:pt>
    <dgm:pt modelId="{6C44E1B3-B5D8-4642-AB31-4FE6FF182A75}" type="parTrans" cxnId="{EB823323-F690-49C4-AF2F-9CFCFAAE5EFF}">
      <dgm:prSet/>
      <dgm:spPr/>
      <dgm:t>
        <a:bodyPr/>
        <a:lstStyle/>
        <a:p>
          <a:endParaRPr lang="en-US"/>
        </a:p>
      </dgm:t>
    </dgm:pt>
    <dgm:pt modelId="{173FC709-AEA4-4C2B-BB32-23551E83B2CA}" type="sibTrans" cxnId="{EB823323-F690-49C4-AF2F-9CFCFAAE5EFF}">
      <dgm:prSet/>
      <dgm:spPr/>
      <dgm:t>
        <a:bodyPr/>
        <a:lstStyle/>
        <a:p>
          <a:endParaRPr lang="en-US"/>
        </a:p>
      </dgm:t>
    </dgm:pt>
    <dgm:pt modelId="{8ACA473A-0C04-45C7-97D3-50072B097954}">
      <dgm:prSet/>
      <dgm:spPr/>
      <dgm:t>
        <a:bodyPr/>
        <a:lstStyle/>
        <a:p>
          <a:r>
            <a:rPr lang="en-GB"/>
            <a:t>Positioned under the cultural sector, reporting to the Cultural Advisor</a:t>
          </a:r>
          <a:endParaRPr lang="en-US"/>
        </a:p>
      </dgm:t>
    </dgm:pt>
    <dgm:pt modelId="{8A7E5F8C-4B15-4013-A743-FE39B298E33D}" type="parTrans" cxnId="{CFE4D6FD-6909-4DA9-AF93-3167F5AEC3D2}">
      <dgm:prSet/>
      <dgm:spPr/>
      <dgm:t>
        <a:bodyPr/>
        <a:lstStyle/>
        <a:p>
          <a:endParaRPr lang="en-US"/>
        </a:p>
      </dgm:t>
    </dgm:pt>
    <dgm:pt modelId="{371BC324-9649-4941-B4CB-0D7F28174D9D}" type="sibTrans" cxnId="{CFE4D6FD-6909-4DA9-AF93-3167F5AEC3D2}">
      <dgm:prSet/>
      <dgm:spPr/>
      <dgm:t>
        <a:bodyPr/>
        <a:lstStyle/>
        <a:p>
          <a:endParaRPr lang="en-US"/>
        </a:p>
      </dgm:t>
    </dgm:pt>
    <dgm:pt modelId="{0B754D7E-5D47-404B-A8B3-E2449E2F0B4C}">
      <dgm:prSet/>
      <dgm:spPr/>
      <dgm:t>
        <a:bodyPr/>
        <a:lstStyle/>
        <a:p>
          <a:pPr>
            <a:defRPr b="1"/>
          </a:pPr>
          <a:r>
            <a:rPr lang="en-GB" b="1"/>
            <a:t>Impact on S&amp;T within MEAE</a:t>
          </a:r>
          <a:endParaRPr lang="en-US"/>
        </a:p>
      </dgm:t>
    </dgm:pt>
    <dgm:pt modelId="{FCD212DE-98B7-404D-8913-01BB0CAC411C}" type="parTrans" cxnId="{8BBE5CF8-2361-4516-8557-4DFDEFBAC0B2}">
      <dgm:prSet/>
      <dgm:spPr/>
      <dgm:t>
        <a:bodyPr/>
        <a:lstStyle/>
        <a:p>
          <a:endParaRPr lang="en-US"/>
        </a:p>
      </dgm:t>
    </dgm:pt>
    <dgm:pt modelId="{F76956DC-1D4F-43E4-898E-6700A19A6AB4}" type="sibTrans" cxnId="{8BBE5CF8-2361-4516-8557-4DFDEFBAC0B2}">
      <dgm:prSet/>
      <dgm:spPr/>
      <dgm:t>
        <a:bodyPr/>
        <a:lstStyle/>
        <a:p>
          <a:endParaRPr lang="en-US"/>
        </a:p>
      </dgm:t>
    </dgm:pt>
    <dgm:pt modelId="{BDE878B9-9095-4D2D-AE03-CE4297E0F1E9}">
      <dgm:prSet/>
      <dgm:spPr/>
      <dgm:t>
        <a:bodyPr/>
        <a:lstStyle/>
        <a:p>
          <a:pPr>
            <a:defRPr b="1"/>
          </a:pPr>
          <a:r>
            <a:rPr lang="en-GB" b="1"/>
            <a:t>Diplomatic and Consular Academy's Role</a:t>
          </a:r>
          <a:endParaRPr lang="en-US"/>
        </a:p>
      </dgm:t>
    </dgm:pt>
    <dgm:pt modelId="{9DA61E56-0CE2-4AF5-9B31-0235D6A9292D}" type="parTrans" cxnId="{847C4E44-139E-4889-A39A-DA6B08ABE988}">
      <dgm:prSet/>
      <dgm:spPr/>
      <dgm:t>
        <a:bodyPr/>
        <a:lstStyle/>
        <a:p>
          <a:endParaRPr lang="en-US"/>
        </a:p>
      </dgm:t>
    </dgm:pt>
    <dgm:pt modelId="{D4C6C9B6-B991-43C5-9A0F-19AD002565A6}" type="sibTrans" cxnId="{847C4E44-139E-4889-A39A-DA6B08ABE988}">
      <dgm:prSet/>
      <dgm:spPr/>
      <dgm:t>
        <a:bodyPr/>
        <a:lstStyle/>
        <a:p>
          <a:endParaRPr lang="en-US"/>
        </a:p>
      </dgm:t>
    </dgm:pt>
    <dgm:pt modelId="{0E0BF33F-1D1A-4F72-BB29-B772FA41532E}" type="pres">
      <dgm:prSet presAssocID="{699A2BAD-629B-4A09-98C7-5D3FD2F31A3A}" presName="root" presStyleCnt="0">
        <dgm:presLayoutVars>
          <dgm:dir/>
          <dgm:resizeHandles val="exact"/>
        </dgm:presLayoutVars>
      </dgm:prSet>
      <dgm:spPr/>
    </dgm:pt>
    <dgm:pt modelId="{08719A39-3183-41C0-A967-CF423E145B57}" type="pres">
      <dgm:prSet presAssocID="{8729F272-E44B-46DD-A34E-EEB6EF205462}" presName="compNode" presStyleCnt="0"/>
      <dgm:spPr/>
    </dgm:pt>
    <dgm:pt modelId="{96DD93F4-1E46-49CC-9FD9-DCE7E7C6E3C7}" type="pres">
      <dgm:prSet presAssocID="{8729F272-E44B-46DD-A34E-EEB6EF20546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D41F84AF-B7B7-44A9-9B71-87E5A208B0E3}" type="pres">
      <dgm:prSet presAssocID="{8729F272-E44B-46DD-A34E-EEB6EF205462}" presName="iconSpace" presStyleCnt="0"/>
      <dgm:spPr/>
    </dgm:pt>
    <dgm:pt modelId="{40115325-3F6F-4C10-A243-6D40635710CC}" type="pres">
      <dgm:prSet presAssocID="{8729F272-E44B-46DD-A34E-EEB6EF205462}" presName="parTx" presStyleLbl="revTx" presStyleIdx="0" presStyleCnt="8">
        <dgm:presLayoutVars>
          <dgm:chMax val="0"/>
          <dgm:chPref val="0"/>
        </dgm:presLayoutVars>
      </dgm:prSet>
      <dgm:spPr/>
    </dgm:pt>
    <dgm:pt modelId="{A556A687-6E39-4587-BCC7-7BB2BE69C533}" type="pres">
      <dgm:prSet presAssocID="{8729F272-E44B-46DD-A34E-EEB6EF205462}" presName="txSpace" presStyleCnt="0"/>
      <dgm:spPr/>
    </dgm:pt>
    <dgm:pt modelId="{77A2DC4D-C10A-4758-8A2B-48D3DDD7C053}" type="pres">
      <dgm:prSet presAssocID="{8729F272-E44B-46DD-A34E-EEB6EF205462}" presName="desTx" presStyleLbl="revTx" presStyleIdx="1" presStyleCnt="8">
        <dgm:presLayoutVars/>
      </dgm:prSet>
      <dgm:spPr/>
    </dgm:pt>
    <dgm:pt modelId="{5AB81439-8BEE-4D44-82F7-B91DFE0BA7A3}" type="pres">
      <dgm:prSet presAssocID="{8631A319-F340-461A-9C71-C4A5B739CD97}" presName="sibTrans" presStyleCnt="0"/>
      <dgm:spPr/>
    </dgm:pt>
    <dgm:pt modelId="{B6823C87-4658-4458-A8AD-B02372E078C9}" type="pres">
      <dgm:prSet presAssocID="{1AFAD161-D5AD-4027-99BD-41CBA6F41A54}" presName="compNode" presStyleCnt="0"/>
      <dgm:spPr/>
    </dgm:pt>
    <dgm:pt modelId="{DDF73F9B-7190-408E-97C5-B3253669B6B0}" type="pres">
      <dgm:prSet presAssocID="{1AFAD161-D5AD-4027-99BD-41CBA6F41A5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A07462A0-0647-4D8F-8BB0-E41A3E64A5E6}" type="pres">
      <dgm:prSet presAssocID="{1AFAD161-D5AD-4027-99BD-41CBA6F41A54}" presName="iconSpace" presStyleCnt="0"/>
      <dgm:spPr/>
    </dgm:pt>
    <dgm:pt modelId="{E0C06519-777E-469D-ADC9-B78537C052BB}" type="pres">
      <dgm:prSet presAssocID="{1AFAD161-D5AD-4027-99BD-41CBA6F41A54}" presName="parTx" presStyleLbl="revTx" presStyleIdx="2" presStyleCnt="8">
        <dgm:presLayoutVars>
          <dgm:chMax val="0"/>
          <dgm:chPref val="0"/>
        </dgm:presLayoutVars>
      </dgm:prSet>
      <dgm:spPr/>
    </dgm:pt>
    <dgm:pt modelId="{592FF3D9-453F-4FF2-AD71-97425DE97038}" type="pres">
      <dgm:prSet presAssocID="{1AFAD161-D5AD-4027-99BD-41CBA6F41A54}" presName="txSpace" presStyleCnt="0"/>
      <dgm:spPr/>
    </dgm:pt>
    <dgm:pt modelId="{B0FE0DF2-27E1-41D8-8430-847D5997F64D}" type="pres">
      <dgm:prSet presAssocID="{1AFAD161-D5AD-4027-99BD-41CBA6F41A54}" presName="desTx" presStyleLbl="revTx" presStyleIdx="3" presStyleCnt="8">
        <dgm:presLayoutVars/>
      </dgm:prSet>
      <dgm:spPr/>
    </dgm:pt>
    <dgm:pt modelId="{0B27A3D0-84A2-4A22-9C2E-9A5421CC49D6}" type="pres">
      <dgm:prSet presAssocID="{60C456A0-CD99-4229-B65B-858250A79C15}" presName="sibTrans" presStyleCnt="0"/>
      <dgm:spPr/>
    </dgm:pt>
    <dgm:pt modelId="{CB6835C3-B3C8-4419-9F0B-83DDDB114ABF}" type="pres">
      <dgm:prSet presAssocID="{0B754D7E-5D47-404B-A8B3-E2449E2F0B4C}" presName="compNode" presStyleCnt="0"/>
      <dgm:spPr/>
    </dgm:pt>
    <dgm:pt modelId="{B56D075E-5032-401A-8D17-ACD2F41F665D}" type="pres">
      <dgm:prSet presAssocID="{0B754D7E-5D47-404B-A8B3-E2449E2F0B4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bulb"/>
        </a:ext>
      </dgm:extLst>
    </dgm:pt>
    <dgm:pt modelId="{8ACDF4E9-033A-48E2-8259-33E83F5E0A9F}" type="pres">
      <dgm:prSet presAssocID="{0B754D7E-5D47-404B-A8B3-E2449E2F0B4C}" presName="iconSpace" presStyleCnt="0"/>
      <dgm:spPr/>
    </dgm:pt>
    <dgm:pt modelId="{01B56004-2EDD-4A3B-B98D-66D85C86D834}" type="pres">
      <dgm:prSet presAssocID="{0B754D7E-5D47-404B-A8B3-E2449E2F0B4C}" presName="parTx" presStyleLbl="revTx" presStyleIdx="4" presStyleCnt="8">
        <dgm:presLayoutVars>
          <dgm:chMax val="0"/>
          <dgm:chPref val="0"/>
        </dgm:presLayoutVars>
      </dgm:prSet>
      <dgm:spPr/>
    </dgm:pt>
    <dgm:pt modelId="{46DD4A8F-1471-46A4-9CEC-ADE5AEC6993E}" type="pres">
      <dgm:prSet presAssocID="{0B754D7E-5D47-404B-A8B3-E2449E2F0B4C}" presName="txSpace" presStyleCnt="0"/>
      <dgm:spPr/>
    </dgm:pt>
    <dgm:pt modelId="{7412F859-43AA-4C4F-86D3-9119D6563063}" type="pres">
      <dgm:prSet presAssocID="{0B754D7E-5D47-404B-A8B3-E2449E2F0B4C}" presName="desTx" presStyleLbl="revTx" presStyleIdx="5" presStyleCnt="8">
        <dgm:presLayoutVars/>
      </dgm:prSet>
      <dgm:spPr/>
    </dgm:pt>
    <dgm:pt modelId="{1BA0A0FD-69BA-47A2-B90E-4C56EB8F8E93}" type="pres">
      <dgm:prSet presAssocID="{F76956DC-1D4F-43E4-898E-6700A19A6AB4}" presName="sibTrans" presStyleCnt="0"/>
      <dgm:spPr/>
    </dgm:pt>
    <dgm:pt modelId="{8DCCCFE9-3935-4A6E-9DFA-ACA581318B8E}" type="pres">
      <dgm:prSet presAssocID="{BDE878B9-9095-4D2D-AE03-CE4297E0F1E9}" presName="compNode" presStyleCnt="0"/>
      <dgm:spPr/>
    </dgm:pt>
    <dgm:pt modelId="{0CBD48A4-938A-4FE4-AAAE-8BEF4620F030}" type="pres">
      <dgm:prSet presAssocID="{BDE878B9-9095-4D2D-AE03-CE4297E0F1E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r"/>
        </a:ext>
      </dgm:extLst>
    </dgm:pt>
    <dgm:pt modelId="{765BD084-24E2-48B7-A47C-FBD6C95F196C}" type="pres">
      <dgm:prSet presAssocID="{BDE878B9-9095-4D2D-AE03-CE4297E0F1E9}" presName="iconSpace" presStyleCnt="0"/>
      <dgm:spPr/>
    </dgm:pt>
    <dgm:pt modelId="{44B7BEB2-E2AC-4672-8CC4-C6EB034FBB18}" type="pres">
      <dgm:prSet presAssocID="{BDE878B9-9095-4D2D-AE03-CE4297E0F1E9}" presName="parTx" presStyleLbl="revTx" presStyleIdx="6" presStyleCnt="8">
        <dgm:presLayoutVars>
          <dgm:chMax val="0"/>
          <dgm:chPref val="0"/>
        </dgm:presLayoutVars>
      </dgm:prSet>
      <dgm:spPr/>
    </dgm:pt>
    <dgm:pt modelId="{B807978C-F677-4255-816C-575933C9496B}" type="pres">
      <dgm:prSet presAssocID="{BDE878B9-9095-4D2D-AE03-CE4297E0F1E9}" presName="txSpace" presStyleCnt="0"/>
      <dgm:spPr/>
    </dgm:pt>
    <dgm:pt modelId="{5C408260-4B05-4801-A023-403C5DF953DC}" type="pres">
      <dgm:prSet presAssocID="{BDE878B9-9095-4D2D-AE03-CE4297E0F1E9}" presName="desTx" presStyleLbl="revTx" presStyleIdx="7" presStyleCnt="8">
        <dgm:presLayoutVars/>
      </dgm:prSet>
      <dgm:spPr/>
    </dgm:pt>
  </dgm:ptLst>
  <dgm:cxnLst>
    <dgm:cxn modelId="{EB823323-F690-49C4-AF2F-9CFCFAAE5EFF}" srcId="{1AFAD161-D5AD-4027-99BD-41CBA6F41A54}" destId="{3584EE60-DD47-4ABA-A546-7DE2E7DCA1F5}" srcOrd="1" destOrd="0" parTransId="{6C44E1B3-B5D8-4642-AB31-4FE6FF182A75}" sibTransId="{173FC709-AEA4-4C2B-BB32-23551E83B2CA}"/>
    <dgm:cxn modelId="{CE59B429-B767-4DF4-A7FA-FD9E6A9C3CFF}" type="presOf" srcId="{1AFAD161-D5AD-4027-99BD-41CBA6F41A54}" destId="{E0C06519-777E-469D-ADC9-B78537C052BB}" srcOrd="0" destOrd="0" presId="urn:microsoft.com/office/officeart/2018/5/layout/CenteredIconLabelDescriptionList"/>
    <dgm:cxn modelId="{EA8BB729-7BD9-496F-9BDE-CFF78006777C}" type="presOf" srcId="{80640BAA-F6CD-4B0E-9BA2-E80A301C804C}" destId="{77A2DC4D-C10A-4758-8A2B-48D3DDD7C053}" srcOrd="0" destOrd="0" presId="urn:microsoft.com/office/officeart/2018/5/layout/CenteredIconLabelDescriptionList"/>
    <dgm:cxn modelId="{4CC5105C-EA28-462B-AE21-0141D1088364}" srcId="{8729F272-E44B-46DD-A34E-EEB6EF205462}" destId="{80640BAA-F6CD-4B0E-9BA2-E80A301C804C}" srcOrd="0" destOrd="0" parTransId="{F4B102F0-202D-4B5C-803C-C86B68F2F6B2}" sibTransId="{D698DC8B-FE30-4298-882A-FE2D25E11782}"/>
    <dgm:cxn modelId="{847C4E44-139E-4889-A39A-DA6B08ABE988}" srcId="{699A2BAD-629B-4A09-98C7-5D3FD2F31A3A}" destId="{BDE878B9-9095-4D2D-AE03-CE4297E0F1E9}" srcOrd="3" destOrd="0" parTransId="{9DA61E56-0CE2-4AF5-9B31-0235D6A9292D}" sibTransId="{D4C6C9B6-B991-43C5-9A0F-19AD002565A6}"/>
    <dgm:cxn modelId="{74C49548-7A66-4676-B5D8-0C4271AE1284}" type="presOf" srcId="{8ACA473A-0C04-45C7-97D3-50072B097954}" destId="{B0FE0DF2-27E1-41D8-8430-847D5997F64D}" srcOrd="0" destOrd="2" presId="urn:microsoft.com/office/officeart/2018/5/layout/CenteredIconLabelDescriptionList"/>
    <dgm:cxn modelId="{FDB2534A-0AFB-445D-A176-FDDF0ACACB37}" type="presOf" srcId="{8729F272-E44B-46DD-A34E-EEB6EF205462}" destId="{40115325-3F6F-4C10-A243-6D40635710CC}" srcOrd="0" destOrd="0" presId="urn:microsoft.com/office/officeart/2018/5/layout/CenteredIconLabelDescriptionList"/>
    <dgm:cxn modelId="{00950D74-92B3-4270-9228-D229D9AC1596}" srcId="{1AFAD161-D5AD-4027-99BD-41CBA6F41A54}" destId="{5977951A-7DA9-44A5-AE8B-54B8836E16B0}" srcOrd="0" destOrd="0" parTransId="{FAF9BF21-D07B-46B7-98DF-AFEDC28C3647}" sibTransId="{67B33968-8E79-4610-AA4D-5677944B458E}"/>
    <dgm:cxn modelId="{B369FC7B-0883-4202-966B-97145E25E402}" srcId="{8729F272-E44B-46DD-A34E-EEB6EF205462}" destId="{AA6BE138-E814-444B-B57A-FC7B8FA8E340}" srcOrd="1" destOrd="0" parTransId="{97C87030-2388-417C-9873-E58326517572}" sibTransId="{83DAF19F-B7F9-4123-8991-55DF90C62FFB}"/>
    <dgm:cxn modelId="{F7199880-B173-4188-9E2E-759D67B4807B}" type="presOf" srcId="{42421A24-73E6-4AE0-8BCA-64BAD42FAE85}" destId="{77A2DC4D-C10A-4758-8A2B-48D3DDD7C053}" srcOrd="0" destOrd="2" presId="urn:microsoft.com/office/officeart/2018/5/layout/CenteredIconLabelDescriptionList"/>
    <dgm:cxn modelId="{0CD5FF88-9557-4277-863E-537A965E4488}" srcId="{699A2BAD-629B-4A09-98C7-5D3FD2F31A3A}" destId="{8729F272-E44B-46DD-A34E-EEB6EF205462}" srcOrd="0" destOrd="0" parTransId="{DD1269A2-05F2-4BDE-BA9A-959D5166C4E2}" sibTransId="{8631A319-F340-461A-9C71-C4A5B739CD97}"/>
    <dgm:cxn modelId="{9E189693-8C47-432E-8BB1-37EF8569A51A}" type="presOf" srcId="{699A2BAD-629B-4A09-98C7-5D3FD2F31A3A}" destId="{0E0BF33F-1D1A-4F72-BB29-B772FA41532E}" srcOrd="0" destOrd="0" presId="urn:microsoft.com/office/officeart/2018/5/layout/CenteredIconLabelDescriptionList"/>
    <dgm:cxn modelId="{38F47B96-DAAB-4E8C-9486-76C368C2DE25}" srcId="{8729F272-E44B-46DD-A34E-EEB6EF205462}" destId="{47DC6728-2121-413A-8D36-423E1530D418}" srcOrd="3" destOrd="0" parTransId="{E76FECAB-A16D-477A-83A7-B53742DFF92C}" sibTransId="{A3D32C72-64F6-4EDC-AE90-7BEC054CBCE5}"/>
    <dgm:cxn modelId="{F6D34197-810F-464B-8C75-BAE425D8644D}" srcId="{699A2BAD-629B-4A09-98C7-5D3FD2F31A3A}" destId="{1AFAD161-D5AD-4027-99BD-41CBA6F41A54}" srcOrd="1" destOrd="0" parTransId="{CB392EB0-DAC8-4704-9CA8-5A0B9B510A48}" sibTransId="{60C456A0-CD99-4229-B65B-858250A79C15}"/>
    <dgm:cxn modelId="{5EB53C9D-29BB-42B3-83E5-27F4B4959DF8}" type="presOf" srcId="{5977951A-7DA9-44A5-AE8B-54B8836E16B0}" destId="{B0FE0DF2-27E1-41D8-8430-847D5997F64D}" srcOrd="0" destOrd="0" presId="urn:microsoft.com/office/officeart/2018/5/layout/CenteredIconLabelDescriptionList"/>
    <dgm:cxn modelId="{7D9D28A3-547F-4D98-BC6A-D262DD7440E1}" type="presOf" srcId="{AA6BE138-E814-444B-B57A-FC7B8FA8E340}" destId="{77A2DC4D-C10A-4758-8A2B-48D3DDD7C053}" srcOrd="0" destOrd="1" presId="urn:microsoft.com/office/officeart/2018/5/layout/CenteredIconLabelDescriptionList"/>
    <dgm:cxn modelId="{D55CC3B0-BA34-4B71-9CB6-1B4629C48B8A}" type="presOf" srcId="{0B754D7E-5D47-404B-A8B3-E2449E2F0B4C}" destId="{01B56004-2EDD-4A3B-B98D-66D85C86D834}" srcOrd="0" destOrd="0" presId="urn:microsoft.com/office/officeart/2018/5/layout/CenteredIconLabelDescriptionList"/>
    <dgm:cxn modelId="{5FEC19D7-2E98-4503-B77B-5BCB19395BE9}" type="presOf" srcId="{47DC6728-2121-413A-8D36-423E1530D418}" destId="{77A2DC4D-C10A-4758-8A2B-48D3DDD7C053}" srcOrd="0" destOrd="3" presId="urn:microsoft.com/office/officeart/2018/5/layout/CenteredIconLabelDescriptionList"/>
    <dgm:cxn modelId="{E15846D7-9DDA-41AB-A709-5264BC93B0E7}" type="presOf" srcId="{BDE878B9-9095-4D2D-AE03-CE4297E0F1E9}" destId="{44B7BEB2-E2AC-4672-8CC4-C6EB034FBB18}" srcOrd="0" destOrd="0" presId="urn:microsoft.com/office/officeart/2018/5/layout/CenteredIconLabelDescriptionList"/>
    <dgm:cxn modelId="{8BBE5CF8-2361-4516-8557-4DFDEFBAC0B2}" srcId="{699A2BAD-629B-4A09-98C7-5D3FD2F31A3A}" destId="{0B754D7E-5D47-404B-A8B3-E2449E2F0B4C}" srcOrd="2" destOrd="0" parTransId="{FCD212DE-98B7-404D-8913-01BB0CAC411C}" sibTransId="{F76956DC-1D4F-43E4-898E-6700A19A6AB4}"/>
    <dgm:cxn modelId="{3FD795F8-08C1-45AE-8A41-BF090FE27F01}" type="presOf" srcId="{3584EE60-DD47-4ABA-A546-7DE2E7DCA1F5}" destId="{B0FE0DF2-27E1-41D8-8430-847D5997F64D}" srcOrd="0" destOrd="1" presId="urn:microsoft.com/office/officeart/2018/5/layout/CenteredIconLabelDescriptionList"/>
    <dgm:cxn modelId="{599242FC-1346-45E7-AD9C-13B02B223DD8}" srcId="{8729F272-E44B-46DD-A34E-EEB6EF205462}" destId="{42421A24-73E6-4AE0-8BCA-64BAD42FAE85}" srcOrd="2" destOrd="0" parTransId="{654AC49E-F9EA-49CA-A1F6-E83468C8D118}" sibTransId="{4F5A9A2E-96E8-405C-8EAC-91D270CFE21C}"/>
    <dgm:cxn modelId="{CFE4D6FD-6909-4DA9-AF93-3167F5AEC3D2}" srcId="{1AFAD161-D5AD-4027-99BD-41CBA6F41A54}" destId="{8ACA473A-0C04-45C7-97D3-50072B097954}" srcOrd="2" destOrd="0" parTransId="{8A7E5F8C-4B15-4013-A743-FE39B298E33D}" sibTransId="{371BC324-9649-4941-B4CB-0D7F28174D9D}"/>
    <dgm:cxn modelId="{38A24AF3-39B7-4257-A4B9-BC7EBCF84FBD}" type="presParOf" srcId="{0E0BF33F-1D1A-4F72-BB29-B772FA41532E}" destId="{08719A39-3183-41C0-A967-CF423E145B57}" srcOrd="0" destOrd="0" presId="urn:microsoft.com/office/officeart/2018/5/layout/CenteredIconLabelDescriptionList"/>
    <dgm:cxn modelId="{63CA8593-C7E7-4AAD-A504-EE3332DFC8E1}" type="presParOf" srcId="{08719A39-3183-41C0-A967-CF423E145B57}" destId="{96DD93F4-1E46-49CC-9FD9-DCE7E7C6E3C7}" srcOrd="0" destOrd="0" presId="urn:microsoft.com/office/officeart/2018/5/layout/CenteredIconLabelDescriptionList"/>
    <dgm:cxn modelId="{05A2147E-4027-468F-8521-EDA28B788925}" type="presParOf" srcId="{08719A39-3183-41C0-A967-CF423E145B57}" destId="{D41F84AF-B7B7-44A9-9B71-87E5A208B0E3}" srcOrd="1" destOrd="0" presId="urn:microsoft.com/office/officeart/2018/5/layout/CenteredIconLabelDescriptionList"/>
    <dgm:cxn modelId="{4445388B-CA69-4E00-81CA-2A750CF6E284}" type="presParOf" srcId="{08719A39-3183-41C0-A967-CF423E145B57}" destId="{40115325-3F6F-4C10-A243-6D40635710CC}" srcOrd="2" destOrd="0" presId="urn:microsoft.com/office/officeart/2018/5/layout/CenteredIconLabelDescriptionList"/>
    <dgm:cxn modelId="{56D969BA-6C4F-4346-BA60-1DF0AAD42902}" type="presParOf" srcId="{08719A39-3183-41C0-A967-CF423E145B57}" destId="{A556A687-6E39-4587-BCC7-7BB2BE69C533}" srcOrd="3" destOrd="0" presId="urn:microsoft.com/office/officeart/2018/5/layout/CenteredIconLabelDescriptionList"/>
    <dgm:cxn modelId="{6CAAD934-97DB-428E-A878-7E0CDF758EC1}" type="presParOf" srcId="{08719A39-3183-41C0-A967-CF423E145B57}" destId="{77A2DC4D-C10A-4758-8A2B-48D3DDD7C053}" srcOrd="4" destOrd="0" presId="urn:microsoft.com/office/officeart/2018/5/layout/CenteredIconLabelDescriptionList"/>
    <dgm:cxn modelId="{42D6C5BB-CD49-4FC8-B2A0-5D6AA0C72CD5}" type="presParOf" srcId="{0E0BF33F-1D1A-4F72-BB29-B772FA41532E}" destId="{5AB81439-8BEE-4D44-82F7-B91DFE0BA7A3}" srcOrd="1" destOrd="0" presId="urn:microsoft.com/office/officeart/2018/5/layout/CenteredIconLabelDescriptionList"/>
    <dgm:cxn modelId="{0022B400-E2F2-4B23-8522-2E8A2F0AABDE}" type="presParOf" srcId="{0E0BF33F-1D1A-4F72-BB29-B772FA41532E}" destId="{B6823C87-4658-4458-A8AD-B02372E078C9}" srcOrd="2" destOrd="0" presId="urn:microsoft.com/office/officeart/2018/5/layout/CenteredIconLabelDescriptionList"/>
    <dgm:cxn modelId="{8BAA6623-FF3A-4EC7-B4F3-D381EE1C6370}" type="presParOf" srcId="{B6823C87-4658-4458-A8AD-B02372E078C9}" destId="{DDF73F9B-7190-408E-97C5-B3253669B6B0}" srcOrd="0" destOrd="0" presId="urn:microsoft.com/office/officeart/2018/5/layout/CenteredIconLabelDescriptionList"/>
    <dgm:cxn modelId="{98A7E0BF-FB38-4664-AB1B-ED04E0DF772F}" type="presParOf" srcId="{B6823C87-4658-4458-A8AD-B02372E078C9}" destId="{A07462A0-0647-4D8F-8BB0-E41A3E64A5E6}" srcOrd="1" destOrd="0" presId="urn:microsoft.com/office/officeart/2018/5/layout/CenteredIconLabelDescriptionList"/>
    <dgm:cxn modelId="{95244F0B-905A-4CAB-B9A6-11FCD3F193D2}" type="presParOf" srcId="{B6823C87-4658-4458-A8AD-B02372E078C9}" destId="{E0C06519-777E-469D-ADC9-B78537C052BB}" srcOrd="2" destOrd="0" presId="urn:microsoft.com/office/officeart/2018/5/layout/CenteredIconLabelDescriptionList"/>
    <dgm:cxn modelId="{F18942AF-5BCC-44EB-8F64-CD64FF9BEC25}" type="presParOf" srcId="{B6823C87-4658-4458-A8AD-B02372E078C9}" destId="{592FF3D9-453F-4FF2-AD71-97425DE97038}" srcOrd="3" destOrd="0" presId="urn:microsoft.com/office/officeart/2018/5/layout/CenteredIconLabelDescriptionList"/>
    <dgm:cxn modelId="{8B194DF8-518B-4E10-96DB-139BF74F58F2}" type="presParOf" srcId="{B6823C87-4658-4458-A8AD-B02372E078C9}" destId="{B0FE0DF2-27E1-41D8-8430-847D5997F64D}" srcOrd="4" destOrd="0" presId="urn:microsoft.com/office/officeart/2018/5/layout/CenteredIconLabelDescriptionList"/>
    <dgm:cxn modelId="{E769D960-2AAD-4797-A64C-5D36F1BC491A}" type="presParOf" srcId="{0E0BF33F-1D1A-4F72-BB29-B772FA41532E}" destId="{0B27A3D0-84A2-4A22-9C2E-9A5421CC49D6}" srcOrd="3" destOrd="0" presId="urn:microsoft.com/office/officeart/2018/5/layout/CenteredIconLabelDescriptionList"/>
    <dgm:cxn modelId="{7A867A06-03C8-4C42-B2BA-70258F1FF2ED}" type="presParOf" srcId="{0E0BF33F-1D1A-4F72-BB29-B772FA41532E}" destId="{CB6835C3-B3C8-4419-9F0B-83DDDB114ABF}" srcOrd="4" destOrd="0" presId="urn:microsoft.com/office/officeart/2018/5/layout/CenteredIconLabelDescriptionList"/>
    <dgm:cxn modelId="{40D1A236-830B-412E-A647-B0957E4E401D}" type="presParOf" srcId="{CB6835C3-B3C8-4419-9F0B-83DDDB114ABF}" destId="{B56D075E-5032-401A-8D17-ACD2F41F665D}" srcOrd="0" destOrd="0" presId="urn:microsoft.com/office/officeart/2018/5/layout/CenteredIconLabelDescriptionList"/>
    <dgm:cxn modelId="{6B490660-4FAA-4B73-B142-AF8DB5CF6A71}" type="presParOf" srcId="{CB6835C3-B3C8-4419-9F0B-83DDDB114ABF}" destId="{8ACDF4E9-033A-48E2-8259-33E83F5E0A9F}" srcOrd="1" destOrd="0" presId="urn:microsoft.com/office/officeart/2018/5/layout/CenteredIconLabelDescriptionList"/>
    <dgm:cxn modelId="{9CF7BDBC-7D27-49C3-A1FE-F3DB7016AD1D}" type="presParOf" srcId="{CB6835C3-B3C8-4419-9F0B-83DDDB114ABF}" destId="{01B56004-2EDD-4A3B-B98D-66D85C86D834}" srcOrd="2" destOrd="0" presId="urn:microsoft.com/office/officeart/2018/5/layout/CenteredIconLabelDescriptionList"/>
    <dgm:cxn modelId="{AB8AC7B1-4F4D-48AF-A268-C3A091E6EAB1}" type="presParOf" srcId="{CB6835C3-B3C8-4419-9F0B-83DDDB114ABF}" destId="{46DD4A8F-1471-46A4-9CEC-ADE5AEC6993E}" srcOrd="3" destOrd="0" presId="urn:microsoft.com/office/officeart/2018/5/layout/CenteredIconLabelDescriptionList"/>
    <dgm:cxn modelId="{1ABE9D20-366B-4B29-B52D-0424661B14DF}" type="presParOf" srcId="{CB6835C3-B3C8-4419-9F0B-83DDDB114ABF}" destId="{7412F859-43AA-4C4F-86D3-9119D6563063}" srcOrd="4" destOrd="0" presId="urn:microsoft.com/office/officeart/2018/5/layout/CenteredIconLabelDescriptionList"/>
    <dgm:cxn modelId="{1E5F54BB-1332-4E4D-A4FA-73B7E2ECEB80}" type="presParOf" srcId="{0E0BF33F-1D1A-4F72-BB29-B772FA41532E}" destId="{1BA0A0FD-69BA-47A2-B90E-4C56EB8F8E93}" srcOrd="5" destOrd="0" presId="urn:microsoft.com/office/officeart/2018/5/layout/CenteredIconLabelDescriptionList"/>
    <dgm:cxn modelId="{80D759D3-DE5C-48B1-BE49-8EC6E7ECDBD5}" type="presParOf" srcId="{0E0BF33F-1D1A-4F72-BB29-B772FA41532E}" destId="{8DCCCFE9-3935-4A6E-9DFA-ACA581318B8E}" srcOrd="6" destOrd="0" presId="urn:microsoft.com/office/officeart/2018/5/layout/CenteredIconLabelDescriptionList"/>
    <dgm:cxn modelId="{0F73BA92-29EE-400E-913A-08719B84A5AA}" type="presParOf" srcId="{8DCCCFE9-3935-4A6E-9DFA-ACA581318B8E}" destId="{0CBD48A4-938A-4FE4-AAAE-8BEF4620F030}" srcOrd="0" destOrd="0" presId="urn:microsoft.com/office/officeart/2018/5/layout/CenteredIconLabelDescriptionList"/>
    <dgm:cxn modelId="{7B235580-4634-446F-B72E-E3C4D0A323D6}" type="presParOf" srcId="{8DCCCFE9-3935-4A6E-9DFA-ACA581318B8E}" destId="{765BD084-24E2-48B7-A47C-FBD6C95F196C}" srcOrd="1" destOrd="0" presId="urn:microsoft.com/office/officeart/2018/5/layout/CenteredIconLabelDescriptionList"/>
    <dgm:cxn modelId="{476512F6-B803-4FC1-99A5-39A49D318AE1}" type="presParOf" srcId="{8DCCCFE9-3935-4A6E-9DFA-ACA581318B8E}" destId="{44B7BEB2-E2AC-4672-8CC4-C6EB034FBB18}" srcOrd="2" destOrd="0" presId="urn:microsoft.com/office/officeart/2018/5/layout/CenteredIconLabelDescriptionList"/>
    <dgm:cxn modelId="{502D351D-B9F0-43B9-9230-3E235FECF9DB}" type="presParOf" srcId="{8DCCCFE9-3935-4A6E-9DFA-ACA581318B8E}" destId="{B807978C-F677-4255-816C-575933C9496B}" srcOrd="3" destOrd="0" presId="urn:microsoft.com/office/officeart/2018/5/layout/CenteredIconLabelDescriptionList"/>
    <dgm:cxn modelId="{88DA77F3-FAEB-4F6C-9A01-CF963F0C2C55}" type="presParOf" srcId="{8DCCCFE9-3935-4A6E-9DFA-ACA581318B8E}" destId="{5C408260-4B05-4801-A023-403C5DF953DC}"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B50E9-A95F-4500-BAE7-B8A36522AF11}">
      <dsp:nvSpPr>
        <dsp:cNvPr id="0" name=""/>
        <dsp:cNvSpPr/>
      </dsp:nvSpPr>
      <dsp:spPr>
        <a:xfrm>
          <a:off x="3709" y="689778"/>
          <a:ext cx="2008298" cy="1204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An extensive network of S&amp;T advisors attached to embassies*</a:t>
          </a:r>
          <a:endParaRPr lang="en-US" sz="1400" kern="1200" dirty="0"/>
        </a:p>
      </dsp:txBody>
      <dsp:txXfrm>
        <a:off x="3709" y="689778"/>
        <a:ext cx="2008298" cy="1204979"/>
      </dsp:txXfrm>
    </dsp:sp>
    <dsp:sp modelId="{7C8B6447-83DC-4FC3-96F7-86433DE2A5CE}">
      <dsp:nvSpPr>
        <dsp:cNvPr id="0" name=""/>
        <dsp:cNvSpPr/>
      </dsp:nvSpPr>
      <dsp:spPr>
        <a:xfrm>
          <a:off x="2212837" y="689778"/>
          <a:ext cx="2008298" cy="1204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t>A special envoy for science and technology</a:t>
          </a:r>
          <a:endParaRPr lang="en-US" sz="1400" kern="1200"/>
        </a:p>
      </dsp:txBody>
      <dsp:txXfrm>
        <a:off x="2212837" y="689778"/>
        <a:ext cx="2008298" cy="1204979"/>
      </dsp:txXfrm>
    </dsp:sp>
    <dsp:sp modelId="{426F7193-631B-4BF4-9545-9781EE54D993}">
      <dsp:nvSpPr>
        <dsp:cNvPr id="0" name=""/>
        <dsp:cNvSpPr/>
      </dsp:nvSpPr>
      <dsp:spPr>
        <a:xfrm>
          <a:off x="4421966" y="689778"/>
          <a:ext cx="2008298" cy="1204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dirty="0"/>
            <a:t>An extensive network of research organisations</a:t>
          </a:r>
        </a:p>
        <a:p>
          <a:pPr marL="0" lvl="0" indent="0" algn="ctr" defTabSz="444500">
            <a:lnSpc>
              <a:spcPct val="90000"/>
            </a:lnSpc>
            <a:spcBef>
              <a:spcPct val="0"/>
            </a:spcBef>
            <a:spcAft>
              <a:spcPct val="35000"/>
            </a:spcAft>
            <a:buNone/>
          </a:pPr>
          <a:r>
            <a:rPr lang="en-GB" sz="1000" kern="1200" dirty="0"/>
            <a:t>Major institutions include CNRS, INRA, and INSERM. Partnering with developing countries; established international research labs over the past 20 years.</a:t>
          </a:r>
          <a:endParaRPr lang="en-US" sz="1000" kern="1200" dirty="0"/>
        </a:p>
      </dsp:txBody>
      <dsp:txXfrm>
        <a:off x="4421966" y="689778"/>
        <a:ext cx="2008298" cy="1204979"/>
      </dsp:txXfrm>
    </dsp:sp>
    <dsp:sp modelId="{18049FAA-C4D2-44AF-8BC2-167B4228D9F6}">
      <dsp:nvSpPr>
        <dsp:cNvPr id="0" name=""/>
        <dsp:cNvSpPr/>
      </dsp:nvSpPr>
      <dsp:spPr>
        <a:xfrm>
          <a:off x="6631094" y="689778"/>
          <a:ext cx="2008298" cy="1204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t>Schemes to attract scientific talents</a:t>
          </a:r>
          <a:endParaRPr lang="en-US" sz="1400" kern="1200"/>
        </a:p>
      </dsp:txBody>
      <dsp:txXfrm>
        <a:off x="6631094" y="689778"/>
        <a:ext cx="2008298" cy="1204979"/>
      </dsp:txXfrm>
    </dsp:sp>
    <dsp:sp modelId="{D5283AF1-925E-4549-B7A8-DF9238739D30}">
      <dsp:nvSpPr>
        <dsp:cNvPr id="0" name=""/>
        <dsp:cNvSpPr/>
      </dsp:nvSpPr>
      <dsp:spPr>
        <a:xfrm>
          <a:off x="8840223" y="689778"/>
          <a:ext cx="2008298" cy="1204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Multilateral S&amp;T Initiatives</a:t>
          </a:r>
        </a:p>
        <a:p>
          <a:pPr marL="0" lvl="0" indent="0" algn="ctr" defTabSz="622300">
            <a:lnSpc>
              <a:spcPct val="90000"/>
            </a:lnSpc>
            <a:spcBef>
              <a:spcPct val="0"/>
            </a:spcBef>
            <a:spcAft>
              <a:spcPct val="35000"/>
            </a:spcAft>
            <a:buNone/>
          </a:pPr>
          <a:r>
            <a:rPr lang="en-GB" sz="1100" kern="1200" dirty="0"/>
            <a:t>Active participation in UNESCO and Horizon Europe</a:t>
          </a:r>
        </a:p>
        <a:p>
          <a:pPr marL="0" lvl="0" indent="0" algn="ctr" defTabSz="622300">
            <a:lnSpc>
              <a:spcPct val="90000"/>
            </a:lnSpc>
            <a:spcBef>
              <a:spcPct val="0"/>
            </a:spcBef>
            <a:spcAft>
              <a:spcPct val="35000"/>
            </a:spcAft>
            <a:buNone/>
          </a:pPr>
          <a:r>
            <a:rPr lang="en-GB" sz="1100" kern="1200" dirty="0"/>
            <a:t>Contributions to ESA and ITER</a:t>
          </a:r>
          <a:endParaRPr lang="en-US" sz="1400" kern="1200" dirty="0"/>
        </a:p>
      </dsp:txBody>
      <dsp:txXfrm>
        <a:off x="8840223" y="689778"/>
        <a:ext cx="2008298" cy="1204979"/>
      </dsp:txXfrm>
    </dsp:sp>
    <dsp:sp modelId="{C02FC06C-B24E-478A-8A61-01210D96379C}">
      <dsp:nvSpPr>
        <dsp:cNvPr id="0" name=""/>
        <dsp:cNvSpPr/>
      </dsp:nvSpPr>
      <dsp:spPr>
        <a:xfrm>
          <a:off x="3709" y="2095587"/>
          <a:ext cx="2008298" cy="1204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t>Bilateral S&amp;T Cooperation Agreements</a:t>
          </a:r>
          <a:endParaRPr lang="en-US" sz="1400" kern="1200"/>
        </a:p>
      </dsp:txBody>
      <dsp:txXfrm>
        <a:off x="3709" y="2095587"/>
        <a:ext cx="2008298" cy="1204979"/>
      </dsp:txXfrm>
    </dsp:sp>
    <dsp:sp modelId="{FAB19732-6658-4115-A334-450668340591}">
      <dsp:nvSpPr>
        <dsp:cNvPr id="0" name=""/>
        <dsp:cNvSpPr/>
      </dsp:nvSpPr>
      <dsp:spPr>
        <a:xfrm>
          <a:off x="2212837" y="2095587"/>
          <a:ext cx="2008298" cy="1204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Strategic Research Infrastructure Hosting</a:t>
          </a:r>
        </a:p>
        <a:p>
          <a:pPr marL="0" lvl="0" indent="0" algn="ctr" defTabSz="622300">
            <a:lnSpc>
              <a:spcPct val="90000"/>
            </a:lnSpc>
            <a:spcBef>
              <a:spcPct val="0"/>
            </a:spcBef>
            <a:spcAft>
              <a:spcPct val="35000"/>
            </a:spcAft>
            <a:buNone/>
          </a:pPr>
          <a:r>
            <a:rPr lang="en-GB" sz="1400" kern="1200" dirty="0"/>
            <a:t>Hosts international research facilities like ESRF</a:t>
          </a:r>
          <a:endParaRPr lang="en-US" sz="1400" kern="1200" dirty="0"/>
        </a:p>
      </dsp:txBody>
      <dsp:txXfrm>
        <a:off x="2212837" y="2095587"/>
        <a:ext cx="2008298" cy="1204979"/>
      </dsp:txXfrm>
    </dsp:sp>
    <dsp:sp modelId="{3AD96677-7808-4563-9338-4A171D3A2682}">
      <dsp:nvSpPr>
        <dsp:cNvPr id="0" name=""/>
        <dsp:cNvSpPr/>
      </dsp:nvSpPr>
      <dsp:spPr>
        <a:xfrm>
          <a:off x="4421966" y="2095587"/>
          <a:ext cx="2008298" cy="1204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National Alumni Network</a:t>
          </a:r>
        </a:p>
        <a:p>
          <a:pPr marL="0" lvl="0" indent="0" algn="ctr" defTabSz="533400">
            <a:lnSpc>
              <a:spcPct val="90000"/>
            </a:lnSpc>
            <a:spcBef>
              <a:spcPct val="0"/>
            </a:spcBef>
            <a:spcAft>
              <a:spcPct val="35000"/>
            </a:spcAft>
            <a:buNone/>
          </a:pPr>
          <a:r>
            <a:rPr lang="en-GB" sz="1200" kern="1200" dirty="0"/>
            <a:t>Supports broader alumni policy</a:t>
          </a:r>
        </a:p>
        <a:p>
          <a:pPr marL="0" lvl="0" indent="0" algn="ctr" defTabSz="533400">
            <a:lnSpc>
              <a:spcPct val="90000"/>
            </a:lnSpc>
            <a:spcBef>
              <a:spcPct val="0"/>
            </a:spcBef>
            <a:spcAft>
              <a:spcPct val="35000"/>
            </a:spcAft>
            <a:buNone/>
          </a:pPr>
          <a:r>
            <a:rPr lang="en-GB" sz="1200" kern="1200" dirty="0"/>
            <a:t>Digital database for maintaining connections</a:t>
          </a:r>
          <a:endParaRPr lang="en-US" sz="1200" kern="1200" dirty="0"/>
        </a:p>
      </dsp:txBody>
      <dsp:txXfrm>
        <a:off x="4421966" y="2095587"/>
        <a:ext cx="2008298" cy="1204979"/>
      </dsp:txXfrm>
    </dsp:sp>
    <dsp:sp modelId="{D148AC9C-1F75-428C-A91C-2D1884165417}">
      <dsp:nvSpPr>
        <dsp:cNvPr id="0" name=""/>
        <dsp:cNvSpPr/>
      </dsp:nvSpPr>
      <dsp:spPr>
        <a:xfrm>
          <a:off x="6631094" y="2095587"/>
          <a:ext cx="2008298" cy="1204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French University Campuses Abroad</a:t>
          </a:r>
          <a:endParaRPr lang="en-US" sz="1400" kern="1200" dirty="0"/>
        </a:p>
      </dsp:txBody>
      <dsp:txXfrm>
        <a:off x="6631094" y="2095587"/>
        <a:ext cx="2008298" cy="1204979"/>
      </dsp:txXfrm>
    </dsp:sp>
    <dsp:sp modelId="{CED1C530-01CF-4906-9C25-EB5E9951359A}">
      <dsp:nvSpPr>
        <dsp:cNvPr id="0" name=""/>
        <dsp:cNvSpPr/>
      </dsp:nvSpPr>
      <dsp:spPr>
        <a:xfrm>
          <a:off x="8840223" y="2095587"/>
          <a:ext cx="2008298" cy="1204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t>Public-Private Partnerships</a:t>
          </a:r>
          <a:endParaRPr lang="en-US" sz="1400" kern="1200"/>
        </a:p>
      </dsp:txBody>
      <dsp:txXfrm>
        <a:off x="8840223" y="2095587"/>
        <a:ext cx="2008298" cy="12049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8C225-2857-464B-8071-7B249CE2E6E4}">
      <dsp:nvSpPr>
        <dsp:cNvPr id="0" name=""/>
        <dsp:cNvSpPr/>
      </dsp:nvSpPr>
      <dsp:spPr>
        <a:xfrm>
          <a:off x="51" y="197524"/>
          <a:ext cx="4913783" cy="4608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dirty="0"/>
            <a:t>Strengths</a:t>
          </a:r>
          <a:endParaRPr lang="en-US" sz="1600" kern="1200" dirty="0"/>
        </a:p>
      </dsp:txBody>
      <dsp:txXfrm>
        <a:off x="51" y="197524"/>
        <a:ext cx="4913783" cy="460800"/>
      </dsp:txXfrm>
    </dsp:sp>
    <dsp:sp modelId="{BCACABBB-1375-4F75-A791-3EF4C34487A2}">
      <dsp:nvSpPr>
        <dsp:cNvPr id="0" name=""/>
        <dsp:cNvSpPr/>
      </dsp:nvSpPr>
      <dsp:spPr>
        <a:xfrm>
          <a:off x="51" y="658324"/>
          <a:ext cx="4913783" cy="289460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marR="0" lvl="1" indent="-171450" algn="l" defTabSz="7556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700" b="1" kern="1200" dirty="0">
              <a:solidFill>
                <a:prstClr val="black">
                  <a:hueOff val="0"/>
                  <a:satOff val="0"/>
                  <a:lumOff val="0"/>
                  <a:alphaOff val="0"/>
                </a:prstClr>
              </a:solidFill>
              <a:latin typeface="Aptos" panose="02110004020202020204"/>
              <a:ea typeface="+mn-ea"/>
              <a:cs typeface="+mn-cs"/>
            </a:rPr>
            <a:t>Substantial human and financial resources</a:t>
          </a:r>
          <a:r>
            <a:rPr lang="en-GB" sz="1700" kern="1200" dirty="0">
              <a:solidFill>
                <a:prstClr val="black">
                  <a:hueOff val="0"/>
                  <a:satOff val="0"/>
                  <a:lumOff val="0"/>
                  <a:alphaOff val="0"/>
                </a:prstClr>
              </a:solidFill>
              <a:latin typeface="Aptos" panose="02110004020202020204"/>
              <a:ea typeface="+mn-ea"/>
              <a:cs typeface="+mn-cs"/>
            </a:rPr>
            <a:t>: strong diplomatic and international research network</a:t>
          </a:r>
          <a:endParaRPr lang="en-US" sz="1700" kern="1200" dirty="0">
            <a:solidFill>
              <a:prstClr val="black">
                <a:hueOff val="0"/>
                <a:satOff val="0"/>
                <a:lumOff val="0"/>
                <a:alphaOff val="0"/>
              </a:prstClr>
            </a:solidFill>
            <a:latin typeface="Aptos" panose="02110004020202020204"/>
            <a:ea typeface="+mn-ea"/>
            <a:cs typeface="+mn-cs"/>
          </a:endParaRPr>
        </a:p>
        <a:p>
          <a:pPr marL="171450" marR="0" lvl="1" indent="-171450" algn="l" defTabSz="7556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700" kern="1200" dirty="0">
              <a:solidFill>
                <a:prstClr val="black">
                  <a:hueOff val="0"/>
                  <a:satOff val="0"/>
                  <a:lumOff val="0"/>
                  <a:alphaOff val="0"/>
                </a:prstClr>
              </a:solidFill>
              <a:latin typeface="Aptos" panose="02110004020202020204"/>
              <a:ea typeface="+mn-ea"/>
              <a:cs typeface="+mn-cs"/>
            </a:rPr>
            <a:t>Comprehensive tools and coordination mechanisms </a:t>
          </a:r>
          <a:endParaRPr lang="en-US" sz="1700" kern="1200" dirty="0">
            <a:solidFill>
              <a:prstClr val="black">
                <a:hueOff val="0"/>
                <a:satOff val="0"/>
                <a:lumOff val="0"/>
                <a:alphaOff val="0"/>
              </a:prstClr>
            </a:solidFill>
            <a:latin typeface="Aptos" panose="02110004020202020204"/>
            <a:ea typeface="+mn-ea"/>
            <a:cs typeface="+mn-cs"/>
          </a:endParaRPr>
        </a:p>
        <a:p>
          <a:pPr marL="171450" marR="0" lvl="1" indent="-171450" algn="l" defTabSz="7556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700" kern="1200" dirty="0">
              <a:solidFill>
                <a:prstClr val="black">
                  <a:hueOff val="0"/>
                  <a:satOff val="0"/>
                  <a:lumOff val="0"/>
                  <a:alphaOff val="0"/>
                </a:prstClr>
              </a:solidFill>
              <a:latin typeface="Aptos" panose="02110004020202020204"/>
              <a:ea typeface="+mn-ea"/>
              <a:cs typeface="+mn-cs"/>
            </a:rPr>
            <a:t>Active initiator and participant in S&amp;T bilateral and multilateral engagements</a:t>
          </a:r>
          <a:endParaRPr lang="en-US" sz="1700" kern="1200" dirty="0">
            <a:solidFill>
              <a:prstClr val="black">
                <a:hueOff val="0"/>
                <a:satOff val="0"/>
                <a:lumOff val="0"/>
                <a:alphaOff val="0"/>
              </a:prstClr>
            </a:solidFill>
            <a:latin typeface="Aptos" panose="02110004020202020204"/>
            <a:ea typeface="+mn-ea"/>
            <a:cs typeface="+mn-cs"/>
          </a:endParaRPr>
        </a:p>
        <a:p>
          <a:pPr marL="171450" marR="0" lvl="1" indent="-171450" algn="l" defTabSz="7556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700" kern="1200" dirty="0">
              <a:solidFill>
                <a:prstClr val="black">
                  <a:hueOff val="0"/>
                  <a:satOff val="0"/>
                  <a:lumOff val="0"/>
                  <a:alphaOff val="0"/>
                </a:prstClr>
              </a:solidFill>
              <a:latin typeface="Aptos" panose="02110004020202020204"/>
              <a:ea typeface="+mn-ea"/>
              <a:cs typeface="+mn-cs"/>
            </a:rPr>
            <a:t>Leverages broader soft power of France and Francophonie</a:t>
          </a:r>
          <a:endParaRPr lang="en-US" sz="1700" kern="1200" dirty="0">
            <a:solidFill>
              <a:prstClr val="black">
                <a:hueOff val="0"/>
                <a:satOff val="0"/>
                <a:lumOff val="0"/>
                <a:alphaOff val="0"/>
              </a:prstClr>
            </a:solidFill>
            <a:latin typeface="Aptos" panose="02110004020202020204"/>
            <a:ea typeface="+mn-ea"/>
            <a:cs typeface="+mn-cs"/>
          </a:endParaRPr>
        </a:p>
      </dsp:txBody>
      <dsp:txXfrm>
        <a:off x="51" y="658324"/>
        <a:ext cx="4913783" cy="2894602"/>
      </dsp:txXfrm>
    </dsp:sp>
    <dsp:sp modelId="{EB117AB1-D669-4543-B2C6-1093349A17C7}">
      <dsp:nvSpPr>
        <dsp:cNvPr id="0" name=""/>
        <dsp:cNvSpPr/>
      </dsp:nvSpPr>
      <dsp:spPr>
        <a:xfrm>
          <a:off x="5601764" y="197524"/>
          <a:ext cx="4913783" cy="4608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dirty="0"/>
            <a:t>Weaknesses</a:t>
          </a:r>
          <a:endParaRPr lang="en-US" sz="1600" kern="1200" dirty="0"/>
        </a:p>
      </dsp:txBody>
      <dsp:txXfrm>
        <a:off x="5601764" y="197524"/>
        <a:ext cx="4913783" cy="460800"/>
      </dsp:txXfrm>
    </dsp:sp>
    <dsp:sp modelId="{9323B58C-212B-4CF5-826E-417356126B3B}">
      <dsp:nvSpPr>
        <dsp:cNvPr id="0" name=""/>
        <dsp:cNvSpPr/>
      </dsp:nvSpPr>
      <dsp:spPr>
        <a:xfrm>
          <a:off x="5601764" y="658324"/>
          <a:ext cx="4913783" cy="289460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dirty="0"/>
            <a:t>Extensive diplomatic network poses </a:t>
          </a:r>
          <a:r>
            <a:rPr lang="en-GB" sz="1600" b="1" kern="1200" dirty="0"/>
            <a:t>coordination and strategic coherence challenges</a:t>
          </a:r>
          <a:endParaRPr lang="en-US" sz="1600" b="1" kern="1200" dirty="0"/>
        </a:p>
        <a:p>
          <a:pPr marL="171450" lvl="1" indent="-171450" algn="l" defTabSz="711200">
            <a:lnSpc>
              <a:spcPct val="90000"/>
            </a:lnSpc>
            <a:spcBef>
              <a:spcPct val="0"/>
            </a:spcBef>
            <a:spcAft>
              <a:spcPct val="15000"/>
            </a:spcAft>
            <a:buChar char="•"/>
          </a:pPr>
          <a:r>
            <a:rPr lang="en-GB" sz="1600" kern="1200" dirty="0"/>
            <a:t>Highly specialised approach to S&amp;T, limited </a:t>
          </a:r>
          <a:r>
            <a:rPr lang="en-GB" sz="1600" kern="1200" dirty="0" err="1"/>
            <a:t>multidisciplinarity</a:t>
          </a:r>
          <a:r>
            <a:rPr lang="en-GB" sz="1600" kern="1200" dirty="0"/>
            <a:t> and English course offer make France less attractive</a:t>
          </a:r>
          <a:endParaRPr lang="en-US" sz="1600" kern="1200" dirty="0"/>
        </a:p>
        <a:p>
          <a:pPr marL="171450" lvl="1" indent="-171450" algn="l" defTabSz="711200">
            <a:lnSpc>
              <a:spcPct val="90000"/>
            </a:lnSpc>
            <a:spcBef>
              <a:spcPct val="0"/>
            </a:spcBef>
            <a:spcAft>
              <a:spcPct val="15000"/>
            </a:spcAft>
            <a:buChar char="•"/>
          </a:pPr>
          <a:r>
            <a:rPr lang="en-GB" sz="1600" kern="1200" dirty="0"/>
            <a:t>Disconnect between scientists and diplomats </a:t>
          </a:r>
          <a:r>
            <a:rPr lang="en-GB" sz="1600" kern="1200" dirty="0" err="1"/>
            <a:t>incl</a:t>
          </a:r>
          <a:r>
            <a:rPr lang="en-GB" sz="1600" kern="1200" dirty="0"/>
            <a:t> between MEAE and MESR</a:t>
          </a:r>
          <a:endParaRPr lang="en-US" sz="1600" kern="1200" dirty="0"/>
        </a:p>
        <a:p>
          <a:pPr marL="171450" lvl="1" indent="-171450" algn="l" defTabSz="711200">
            <a:lnSpc>
              <a:spcPct val="90000"/>
            </a:lnSpc>
            <a:spcBef>
              <a:spcPct val="0"/>
            </a:spcBef>
            <a:spcAft>
              <a:spcPct val="15000"/>
            </a:spcAft>
            <a:buChar char="•"/>
          </a:pPr>
          <a:r>
            <a:rPr lang="en-GB" sz="1600" b="1" kern="1200" dirty="0"/>
            <a:t>Weak branding</a:t>
          </a:r>
          <a:r>
            <a:rPr lang="en-GB" sz="1600" kern="1200" dirty="0"/>
            <a:t>: Fragmented scientific landscape and lack of a cohesive national science image, in the shadow of the cultural diplomacy</a:t>
          </a:r>
          <a:endParaRPr lang="en-US" sz="1600" kern="1200" dirty="0"/>
        </a:p>
        <a:p>
          <a:pPr marL="171450" lvl="1" indent="-171450" algn="l" defTabSz="711200">
            <a:lnSpc>
              <a:spcPct val="90000"/>
            </a:lnSpc>
            <a:spcBef>
              <a:spcPct val="0"/>
            </a:spcBef>
            <a:spcAft>
              <a:spcPct val="15000"/>
            </a:spcAft>
            <a:buChar char="•"/>
          </a:pPr>
          <a:r>
            <a:rPr lang="en-GB" sz="1600" kern="1200" dirty="0"/>
            <a:t>Need for Framework Revisions</a:t>
          </a:r>
          <a:endParaRPr lang="en-US" sz="1600" kern="1200" dirty="0"/>
        </a:p>
      </dsp:txBody>
      <dsp:txXfrm>
        <a:off x="5601764" y="658324"/>
        <a:ext cx="4913783" cy="2894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D6021-A2F4-43EE-BAFB-10C21B5BA547}">
      <dsp:nvSpPr>
        <dsp:cNvPr id="0" name=""/>
        <dsp:cNvSpPr/>
      </dsp:nvSpPr>
      <dsp:spPr>
        <a:xfrm>
          <a:off x="0" y="1933"/>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14A67F-2AAA-4E20-A212-4487CE3B1E9E}">
      <dsp:nvSpPr>
        <dsp:cNvPr id="0" name=""/>
        <dsp:cNvSpPr/>
      </dsp:nvSpPr>
      <dsp:spPr>
        <a:xfrm>
          <a:off x="0" y="1933"/>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b="1" kern="1200"/>
            <a:t>Revise the Strategy Document</a:t>
          </a:r>
          <a:endParaRPr lang="en-US" sz="1100" kern="1200"/>
        </a:p>
      </dsp:txBody>
      <dsp:txXfrm>
        <a:off x="0" y="1933"/>
        <a:ext cx="6172199" cy="286456"/>
      </dsp:txXfrm>
    </dsp:sp>
    <dsp:sp modelId="{1EB53061-74EF-4D87-AA93-51FBEE7AE89B}">
      <dsp:nvSpPr>
        <dsp:cNvPr id="0" name=""/>
        <dsp:cNvSpPr/>
      </dsp:nvSpPr>
      <dsp:spPr>
        <a:xfrm>
          <a:off x="0" y="288389"/>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1F2BB0-0071-418F-945A-3E388277563A}">
      <dsp:nvSpPr>
        <dsp:cNvPr id="0" name=""/>
        <dsp:cNvSpPr/>
      </dsp:nvSpPr>
      <dsp:spPr>
        <a:xfrm>
          <a:off x="0" y="288389"/>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 Reflect achievements, highlight areas for improvement  </a:t>
          </a:r>
          <a:endParaRPr lang="en-US" sz="1100" kern="1200"/>
        </a:p>
      </dsp:txBody>
      <dsp:txXfrm>
        <a:off x="0" y="288389"/>
        <a:ext cx="6172199" cy="286456"/>
      </dsp:txXfrm>
    </dsp:sp>
    <dsp:sp modelId="{30B16F1E-21E5-4BDE-BD70-DED1B9B38026}">
      <dsp:nvSpPr>
        <dsp:cNvPr id="0" name=""/>
        <dsp:cNvSpPr/>
      </dsp:nvSpPr>
      <dsp:spPr>
        <a:xfrm>
          <a:off x="0" y="574846"/>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69424-0831-4B71-9FE9-3074F14FED10}">
      <dsp:nvSpPr>
        <dsp:cNvPr id="0" name=""/>
        <dsp:cNvSpPr/>
      </dsp:nvSpPr>
      <dsp:spPr>
        <a:xfrm>
          <a:off x="0" y="574846"/>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 Set updated goals and address key challenges  </a:t>
          </a:r>
          <a:endParaRPr lang="en-US" sz="1100" kern="1200"/>
        </a:p>
      </dsp:txBody>
      <dsp:txXfrm>
        <a:off x="0" y="574846"/>
        <a:ext cx="6172199" cy="286456"/>
      </dsp:txXfrm>
    </dsp:sp>
    <dsp:sp modelId="{B2B0E8C5-9683-4A65-9C20-E4123EAFC2C5}">
      <dsp:nvSpPr>
        <dsp:cNvPr id="0" name=""/>
        <dsp:cNvSpPr/>
      </dsp:nvSpPr>
      <dsp:spPr>
        <a:xfrm>
          <a:off x="0" y="861302"/>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AF1915-2FA0-4A8A-B76D-FBB91C9BFE43}">
      <dsp:nvSpPr>
        <dsp:cNvPr id="0" name=""/>
        <dsp:cNvSpPr/>
      </dsp:nvSpPr>
      <dsp:spPr>
        <a:xfrm>
          <a:off x="0" y="861302"/>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2. </a:t>
          </a:r>
          <a:r>
            <a:rPr lang="en-GB" sz="1100" b="1" kern="1200"/>
            <a:t>Establish a Monitoring &amp; Evaluation Framework </a:t>
          </a:r>
          <a:endParaRPr lang="en-US" sz="1100" kern="1200"/>
        </a:p>
      </dsp:txBody>
      <dsp:txXfrm>
        <a:off x="0" y="861302"/>
        <a:ext cx="6172199" cy="286456"/>
      </dsp:txXfrm>
    </dsp:sp>
    <dsp:sp modelId="{4FA6B38C-F5A8-45EE-BEB6-C0450241AB32}">
      <dsp:nvSpPr>
        <dsp:cNvPr id="0" name=""/>
        <dsp:cNvSpPr/>
      </dsp:nvSpPr>
      <dsp:spPr>
        <a:xfrm>
          <a:off x="0" y="1147758"/>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CB2AA5-DC09-446C-A986-F407611354D5}">
      <dsp:nvSpPr>
        <dsp:cNvPr id="0" name=""/>
        <dsp:cNvSpPr/>
      </dsp:nvSpPr>
      <dsp:spPr>
        <a:xfrm>
          <a:off x="0" y="1147758"/>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 Annual synthesis of quantitative &amp; qualitative data from embassies  </a:t>
          </a:r>
          <a:endParaRPr lang="en-US" sz="1100" kern="1200"/>
        </a:p>
      </dsp:txBody>
      <dsp:txXfrm>
        <a:off x="0" y="1147758"/>
        <a:ext cx="6172199" cy="286456"/>
      </dsp:txXfrm>
    </dsp:sp>
    <dsp:sp modelId="{4E039626-C493-4F68-A036-EB98D9E292AF}">
      <dsp:nvSpPr>
        <dsp:cNvPr id="0" name=""/>
        <dsp:cNvSpPr/>
      </dsp:nvSpPr>
      <dsp:spPr>
        <a:xfrm>
          <a:off x="0" y="1434215"/>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B0F064-D294-4371-9A29-EB5C93B3A1B6}">
      <dsp:nvSpPr>
        <dsp:cNvPr id="0" name=""/>
        <dsp:cNvSpPr/>
      </dsp:nvSpPr>
      <dsp:spPr>
        <a:xfrm>
          <a:off x="0" y="1434215"/>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 Track metrics like research exchanges, collaborative projects, policy influences  </a:t>
          </a:r>
          <a:endParaRPr lang="en-US" sz="1100" kern="1200"/>
        </a:p>
      </dsp:txBody>
      <dsp:txXfrm>
        <a:off x="0" y="1434215"/>
        <a:ext cx="6172199" cy="286456"/>
      </dsp:txXfrm>
    </dsp:sp>
    <dsp:sp modelId="{7DF659AE-8F90-40CB-A3B6-153A278DD78D}">
      <dsp:nvSpPr>
        <dsp:cNvPr id="0" name=""/>
        <dsp:cNvSpPr/>
      </dsp:nvSpPr>
      <dsp:spPr>
        <a:xfrm>
          <a:off x="0" y="1720671"/>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4CD2B-F9DB-4BDE-A854-67BD92EE7859}">
      <dsp:nvSpPr>
        <dsp:cNvPr id="0" name=""/>
        <dsp:cNvSpPr/>
      </dsp:nvSpPr>
      <dsp:spPr>
        <a:xfrm>
          <a:off x="0" y="1720671"/>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3. </a:t>
          </a:r>
          <a:r>
            <a:rPr lang="en-GB" sz="1100" b="1" kern="1200"/>
            <a:t>Leverage International Networks</a:t>
          </a:r>
          <a:endParaRPr lang="en-US" sz="1100" kern="1200"/>
        </a:p>
      </dsp:txBody>
      <dsp:txXfrm>
        <a:off x="0" y="1720671"/>
        <a:ext cx="6172199" cy="286456"/>
      </dsp:txXfrm>
    </dsp:sp>
    <dsp:sp modelId="{4E8BBE2E-CB5B-4567-8155-1496A20221E1}">
      <dsp:nvSpPr>
        <dsp:cNvPr id="0" name=""/>
        <dsp:cNvSpPr/>
      </dsp:nvSpPr>
      <dsp:spPr>
        <a:xfrm>
          <a:off x="0" y="2007127"/>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A6B00E-D8F9-4125-A670-8D0038A216B2}">
      <dsp:nvSpPr>
        <dsp:cNvPr id="0" name=""/>
        <dsp:cNvSpPr/>
      </dsp:nvSpPr>
      <dsp:spPr>
        <a:xfrm>
          <a:off x="0" y="2007127"/>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 Engage the special envoy for Science in INGSA for global knowledge exchange  </a:t>
          </a:r>
          <a:endParaRPr lang="en-US" sz="1100" kern="1200"/>
        </a:p>
      </dsp:txBody>
      <dsp:txXfrm>
        <a:off x="0" y="2007127"/>
        <a:ext cx="6172199" cy="286456"/>
      </dsp:txXfrm>
    </dsp:sp>
    <dsp:sp modelId="{06F62C40-A587-438F-B8AF-77C2D2BDCB92}">
      <dsp:nvSpPr>
        <dsp:cNvPr id="0" name=""/>
        <dsp:cNvSpPr/>
      </dsp:nvSpPr>
      <dsp:spPr>
        <a:xfrm>
          <a:off x="0" y="2293584"/>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B8A195-5350-4A60-92AB-0B2B57053A04}">
      <dsp:nvSpPr>
        <dsp:cNvPr id="0" name=""/>
        <dsp:cNvSpPr/>
      </dsp:nvSpPr>
      <dsp:spPr>
        <a:xfrm>
          <a:off x="0" y="2293584"/>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4. </a:t>
          </a:r>
          <a:r>
            <a:rPr lang="en-GB" sz="1100" b="1" kern="1200"/>
            <a:t>Strengthen Scientific Expertise in Diplomacy</a:t>
          </a:r>
          <a:endParaRPr lang="en-US" sz="1100" kern="1200"/>
        </a:p>
      </dsp:txBody>
      <dsp:txXfrm>
        <a:off x="0" y="2293584"/>
        <a:ext cx="6172199" cy="286456"/>
      </dsp:txXfrm>
    </dsp:sp>
    <dsp:sp modelId="{DD523CBC-EFF4-49C2-9E33-0A3AB6457B7B}">
      <dsp:nvSpPr>
        <dsp:cNvPr id="0" name=""/>
        <dsp:cNvSpPr/>
      </dsp:nvSpPr>
      <dsp:spPr>
        <a:xfrm>
          <a:off x="0" y="2580040"/>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2BDD5F-3F05-4DAE-8B2D-DC9C1C45D4AF}">
      <dsp:nvSpPr>
        <dsp:cNvPr id="0" name=""/>
        <dsp:cNvSpPr/>
      </dsp:nvSpPr>
      <dsp:spPr>
        <a:xfrm>
          <a:off x="0" y="2580040"/>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 Increase science training for diplomats or recruit personnel with scientific expertise  </a:t>
          </a:r>
          <a:endParaRPr lang="en-US" sz="1100" kern="1200"/>
        </a:p>
      </dsp:txBody>
      <dsp:txXfrm>
        <a:off x="0" y="2580040"/>
        <a:ext cx="6172199" cy="286456"/>
      </dsp:txXfrm>
    </dsp:sp>
    <dsp:sp modelId="{67E843A9-FE4F-4696-B29E-AE1AB89C8977}">
      <dsp:nvSpPr>
        <dsp:cNvPr id="0" name=""/>
        <dsp:cNvSpPr/>
      </dsp:nvSpPr>
      <dsp:spPr>
        <a:xfrm>
          <a:off x="0" y="2866497"/>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C3DA24-569E-40FA-9D95-A04C6BABB147}">
      <dsp:nvSpPr>
        <dsp:cNvPr id="0" name=""/>
        <dsp:cNvSpPr/>
      </dsp:nvSpPr>
      <dsp:spPr>
        <a:xfrm>
          <a:off x="0" y="2866497"/>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 Facilitate regular dialogue between diplomats and scientists  </a:t>
          </a:r>
          <a:endParaRPr lang="en-US" sz="1100" kern="1200"/>
        </a:p>
      </dsp:txBody>
      <dsp:txXfrm>
        <a:off x="0" y="2866497"/>
        <a:ext cx="6172199" cy="286456"/>
      </dsp:txXfrm>
    </dsp:sp>
    <dsp:sp modelId="{E667BC4B-FC2B-480A-9BAD-61EC4D6A5248}">
      <dsp:nvSpPr>
        <dsp:cNvPr id="0" name=""/>
        <dsp:cNvSpPr/>
      </dsp:nvSpPr>
      <dsp:spPr>
        <a:xfrm>
          <a:off x="0" y="3152953"/>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9981A5-4CDD-4FF8-A578-9914D2793F44}">
      <dsp:nvSpPr>
        <dsp:cNvPr id="0" name=""/>
        <dsp:cNvSpPr/>
      </dsp:nvSpPr>
      <dsp:spPr>
        <a:xfrm>
          <a:off x="0" y="3152953"/>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5. </a:t>
          </a:r>
          <a:r>
            <a:rPr lang="en-GB" sz="1100" b="1" kern="1200"/>
            <a:t>Institutionalise an Annual Strategy Review</a:t>
          </a:r>
          <a:endParaRPr lang="en-US" sz="1100" kern="1200"/>
        </a:p>
      </dsp:txBody>
      <dsp:txXfrm>
        <a:off x="0" y="3152953"/>
        <a:ext cx="6172199" cy="286456"/>
      </dsp:txXfrm>
    </dsp:sp>
    <dsp:sp modelId="{4654CCD0-4201-48FF-8E60-C83B5A1CF045}">
      <dsp:nvSpPr>
        <dsp:cNvPr id="0" name=""/>
        <dsp:cNvSpPr/>
      </dsp:nvSpPr>
      <dsp:spPr>
        <a:xfrm>
          <a:off x="0" y="3439409"/>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92675F-0F93-456D-9B71-DFA71CFE25E6}">
      <dsp:nvSpPr>
        <dsp:cNvPr id="0" name=""/>
        <dsp:cNvSpPr/>
      </dsp:nvSpPr>
      <dsp:spPr>
        <a:xfrm>
          <a:off x="0" y="3439409"/>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 Organise yearly gatherings to realign orientations and set yearly guidelines  </a:t>
          </a:r>
          <a:endParaRPr lang="en-US" sz="1100" kern="1200"/>
        </a:p>
      </dsp:txBody>
      <dsp:txXfrm>
        <a:off x="0" y="3439409"/>
        <a:ext cx="6172199" cy="286456"/>
      </dsp:txXfrm>
    </dsp:sp>
    <dsp:sp modelId="{3A580700-6ECB-4614-88A6-9AC01B05BBAD}">
      <dsp:nvSpPr>
        <dsp:cNvPr id="0" name=""/>
        <dsp:cNvSpPr/>
      </dsp:nvSpPr>
      <dsp:spPr>
        <a:xfrm>
          <a:off x="0" y="3725866"/>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1A651-02E2-4ED2-851C-C6EA8FE84047}">
      <dsp:nvSpPr>
        <dsp:cNvPr id="0" name=""/>
        <dsp:cNvSpPr/>
      </dsp:nvSpPr>
      <dsp:spPr>
        <a:xfrm>
          <a:off x="0" y="3725866"/>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6. </a:t>
          </a:r>
          <a:r>
            <a:rPr lang="en-GB" sz="1100" b="1" kern="1200"/>
            <a:t>Create a distinct identity for Science Diplomacy</a:t>
          </a:r>
          <a:endParaRPr lang="en-US" sz="1100" kern="1200"/>
        </a:p>
      </dsp:txBody>
      <dsp:txXfrm>
        <a:off x="0" y="3725866"/>
        <a:ext cx="6172199" cy="286456"/>
      </dsp:txXfrm>
    </dsp:sp>
    <dsp:sp modelId="{2B6534D4-8854-4E99-AB91-AB1BD730F124}">
      <dsp:nvSpPr>
        <dsp:cNvPr id="0" name=""/>
        <dsp:cNvSpPr/>
      </dsp:nvSpPr>
      <dsp:spPr>
        <a:xfrm>
          <a:off x="0" y="4012322"/>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BA5EBE-615B-4326-8D71-58B2A514A69B}">
      <dsp:nvSpPr>
        <dsp:cNvPr id="0" name=""/>
        <dsp:cNvSpPr/>
      </dsp:nvSpPr>
      <dsp:spPr>
        <a:xfrm>
          <a:off x="0" y="4012322"/>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 Create an independent science diplomacy identity, as done by the UK, Germany, and Switzerland  </a:t>
          </a:r>
          <a:endParaRPr lang="en-US" sz="1100" kern="1200"/>
        </a:p>
      </dsp:txBody>
      <dsp:txXfrm>
        <a:off x="0" y="4012322"/>
        <a:ext cx="6172199" cy="286456"/>
      </dsp:txXfrm>
    </dsp:sp>
    <dsp:sp modelId="{2DFF065A-3568-4DF6-88BF-D50568636CBC}">
      <dsp:nvSpPr>
        <dsp:cNvPr id="0" name=""/>
        <dsp:cNvSpPr/>
      </dsp:nvSpPr>
      <dsp:spPr>
        <a:xfrm>
          <a:off x="0" y="4298778"/>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D10C25-6884-4F8D-BE70-8331B47B652C}">
      <dsp:nvSpPr>
        <dsp:cNvPr id="0" name=""/>
        <dsp:cNvSpPr/>
      </dsp:nvSpPr>
      <dsp:spPr>
        <a:xfrm>
          <a:off x="0" y="4298778"/>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7. </a:t>
          </a:r>
          <a:r>
            <a:rPr lang="en-GB" sz="1100" b="1" kern="1200"/>
            <a:t>Mobilise France’s Scientific Diaspora</a:t>
          </a:r>
          <a:r>
            <a:rPr lang="en-GB" sz="1100" kern="1200"/>
            <a:t>  </a:t>
          </a:r>
          <a:endParaRPr lang="en-US" sz="1100" kern="1200"/>
        </a:p>
      </dsp:txBody>
      <dsp:txXfrm>
        <a:off x="0" y="4298778"/>
        <a:ext cx="6172199" cy="286456"/>
      </dsp:txXfrm>
    </dsp:sp>
    <dsp:sp modelId="{DEFB6244-4106-479F-B80A-7D76F4B9B923}">
      <dsp:nvSpPr>
        <dsp:cNvPr id="0" name=""/>
        <dsp:cNvSpPr/>
      </dsp:nvSpPr>
      <dsp:spPr>
        <a:xfrm>
          <a:off x="0" y="4585235"/>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E11CA6-B588-4020-9DB1-E0F3FD8A5430}">
      <dsp:nvSpPr>
        <dsp:cNvPr id="0" name=""/>
        <dsp:cNvSpPr/>
      </dsp:nvSpPr>
      <dsp:spPr>
        <a:xfrm>
          <a:off x="0" y="4585235"/>
          <a:ext cx="6172199" cy="286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 Systematically engage French scientists abroad for stronger international influence </a:t>
          </a:r>
          <a:endParaRPr lang="en-US" sz="1100" kern="1200"/>
        </a:p>
      </dsp:txBody>
      <dsp:txXfrm>
        <a:off x="0" y="4585235"/>
        <a:ext cx="6172199" cy="2864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D93F4-1E46-49CC-9FD9-DCE7E7C6E3C7}">
      <dsp:nvSpPr>
        <dsp:cNvPr id="0" name=""/>
        <dsp:cNvSpPr/>
      </dsp:nvSpPr>
      <dsp:spPr>
        <a:xfrm>
          <a:off x="766584" y="578451"/>
          <a:ext cx="811316" cy="8113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115325-3F6F-4C10-A243-6D40635710CC}">
      <dsp:nvSpPr>
        <dsp:cNvPr id="0" name=""/>
        <dsp:cNvSpPr/>
      </dsp:nvSpPr>
      <dsp:spPr>
        <a:xfrm>
          <a:off x="13219" y="1501290"/>
          <a:ext cx="2318046" cy="402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GB" sz="1400" b="1" kern="1200" dirty="0"/>
            <a:t>MEAE Scientific and Technological Network</a:t>
          </a:r>
          <a:endParaRPr lang="en-US" sz="1400" kern="1200" dirty="0"/>
        </a:p>
      </dsp:txBody>
      <dsp:txXfrm>
        <a:off x="13219" y="1501290"/>
        <a:ext cx="2318046" cy="402036"/>
      </dsp:txXfrm>
    </dsp:sp>
    <dsp:sp modelId="{77A2DC4D-C10A-4758-8A2B-48D3DDD7C053}">
      <dsp:nvSpPr>
        <dsp:cNvPr id="0" name=""/>
        <dsp:cNvSpPr/>
      </dsp:nvSpPr>
      <dsp:spPr>
        <a:xfrm>
          <a:off x="13219" y="1955197"/>
          <a:ext cx="2318046" cy="1216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dirty="0"/>
            <a:t>4 Science and Technology Advisors in the US, UK, Japan, and Germany</a:t>
          </a:r>
          <a:endParaRPr lang="en-US" sz="1100" kern="1200" dirty="0"/>
        </a:p>
        <a:p>
          <a:pPr marL="0" lvl="0" indent="0" algn="ctr" defTabSz="488950">
            <a:lnSpc>
              <a:spcPct val="90000"/>
            </a:lnSpc>
            <a:spcBef>
              <a:spcPct val="0"/>
            </a:spcBef>
            <a:spcAft>
              <a:spcPct val="35000"/>
            </a:spcAft>
            <a:buNone/>
          </a:pPr>
          <a:r>
            <a:rPr lang="en-GB" sz="1100" kern="1200"/>
            <a:t>18 Science and Technology Attachés</a:t>
          </a:r>
          <a:endParaRPr lang="en-US" sz="1100" kern="1200"/>
        </a:p>
        <a:p>
          <a:pPr marL="0" lvl="0" indent="0" algn="ctr" defTabSz="488950">
            <a:lnSpc>
              <a:spcPct val="90000"/>
            </a:lnSpc>
            <a:spcBef>
              <a:spcPct val="0"/>
            </a:spcBef>
            <a:spcAft>
              <a:spcPct val="35000"/>
            </a:spcAft>
            <a:buNone/>
          </a:pPr>
          <a:r>
            <a:rPr lang="en-GB" sz="1100" kern="1200"/>
            <a:t>59 Scientific and University Cooperation Attachés</a:t>
          </a:r>
          <a:endParaRPr lang="en-US" sz="1100" kern="1200"/>
        </a:p>
        <a:p>
          <a:pPr marL="0" lvl="0" indent="0" algn="ctr" defTabSz="488950">
            <a:lnSpc>
              <a:spcPct val="90000"/>
            </a:lnSpc>
            <a:spcBef>
              <a:spcPct val="0"/>
            </a:spcBef>
            <a:spcAft>
              <a:spcPct val="35000"/>
            </a:spcAft>
            <a:buNone/>
          </a:pPr>
          <a:r>
            <a:rPr lang="en-GB" sz="1100" kern="1200"/>
            <a:t>20 University Cooperation Attachés</a:t>
          </a:r>
          <a:endParaRPr lang="en-US" sz="1100" kern="1200"/>
        </a:p>
      </dsp:txBody>
      <dsp:txXfrm>
        <a:off x="13219" y="1955197"/>
        <a:ext cx="2318046" cy="1216803"/>
      </dsp:txXfrm>
    </dsp:sp>
    <dsp:sp modelId="{DDF73F9B-7190-408E-97C5-B3253669B6B0}">
      <dsp:nvSpPr>
        <dsp:cNvPr id="0" name=""/>
        <dsp:cNvSpPr/>
      </dsp:nvSpPr>
      <dsp:spPr>
        <a:xfrm>
          <a:off x="3490289" y="578451"/>
          <a:ext cx="811316" cy="8113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C06519-777E-469D-ADC9-B78537C052BB}">
      <dsp:nvSpPr>
        <dsp:cNvPr id="0" name=""/>
        <dsp:cNvSpPr/>
      </dsp:nvSpPr>
      <dsp:spPr>
        <a:xfrm>
          <a:off x="2736924" y="1501290"/>
          <a:ext cx="2318046" cy="402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GB" sz="1400" b="1" kern="1200"/>
            <a:t>Employment and Reporting Structure</a:t>
          </a:r>
          <a:endParaRPr lang="en-US" sz="1400" kern="1200"/>
        </a:p>
      </dsp:txBody>
      <dsp:txXfrm>
        <a:off x="2736924" y="1501290"/>
        <a:ext cx="2318046" cy="402036"/>
      </dsp:txXfrm>
    </dsp:sp>
    <dsp:sp modelId="{B0FE0DF2-27E1-41D8-8430-847D5997F64D}">
      <dsp:nvSpPr>
        <dsp:cNvPr id="0" name=""/>
        <dsp:cNvSpPr/>
      </dsp:nvSpPr>
      <dsp:spPr>
        <a:xfrm>
          <a:off x="2736924" y="1955197"/>
          <a:ext cx="2318046" cy="1216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a:t>Staff employed by MEAE, often seconded from universities or research institutions</a:t>
          </a:r>
          <a:endParaRPr lang="en-US" sz="1100" kern="1200"/>
        </a:p>
        <a:p>
          <a:pPr marL="0" lvl="0" indent="0" algn="ctr" defTabSz="488950">
            <a:lnSpc>
              <a:spcPct val="90000"/>
            </a:lnSpc>
            <a:spcBef>
              <a:spcPct val="0"/>
            </a:spcBef>
            <a:spcAft>
              <a:spcPct val="35000"/>
            </a:spcAft>
            <a:buNone/>
          </a:pPr>
          <a:r>
            <a:rPr lang="en-GB" sz="1100" kern="1200"/>
            <a:t>S&amp;T attachés report directly to MEAE, unlike other attachés</a:t>
          </a:r>
          <a:endParaRPr lang="en-US" sz="1100" kern="1200"/>
        </a:p>
        <a:p>
          <a:pPr marL="0" lvl="0" indent="0" algn="ctr" defTabSz="488950">
            <a:lnSpc>
              <a:spcPct val="90000"/>
            </a:lnSpc>
            <a:spcBef>
              <a:spcPct val="0"/>
            </a:spcBef>
            <a:spcAft>
              <a:spcPct val="35000"/>
            </a:spcAft>
            <a:buNone/>
          </a:pPr>
          <a:r>
            <a:rPr lang="en-GB" sz="1100" kern="1200"/>
            <a:t>Positioned under the cultural sector, reporting to the Cultural Advisor</a:t>
          </a:r>
          <a:endParaRPr lang="en-US" sz="1100" kern="1200"/>
        </a:p>
      </dsp:txBody>
      <dsp:txXfrm>
        <a:off x="2736924" y="1955197"/>
        <a:ext cx="2318046" cy="1216803"/>
      </dsp:txXfrm>
    </dsp:sp>
    <dsp:sp modelId="{B56D075E-5032-401A-8D17-ACD2F41F665D}">
      <dsp:nvSpPr>
        <dsp:cNvPr id="0" name=""/>
        <dsp:cNvSpPr/>
      </dsp:nvSpPr>
      <dsp:spPr>
        <a:xfrm>
          <a:off x="6213994" y="578451"/>
          <a:ext cx="811316" cy="8113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B56004-2EDD-4A3B-B98D-66D85C86D834}">
      <dsp:nvSpPr>
        <dsp:cNvPr id="0" name=""/>
        <dsp:cNvSpPr/>
      </dsp:nvSpPr>
      <dsp:spPr>
        <a:xfrm>
          <a:off x="5460629" y="1501290"/>
          <a:ext cx="2318046" cy="402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GB" sz="1400" b="1" kern="1200"/>
            <a:t>Impact on S&amp;T within MEAE</a:t>
          </a:r>
          <a:endParaRPr lang="en-US" sz="1400" kern="1200"/>
        </a:p>
      </dsp:txBody>
      <dsp:txXfrm>
        <a:off x="5460629" y="1501290"/>
        <a:ext cx="2318046" cy="402036"/>
      </dsp:txXfrm>
    </dsp:sp>
    <dsp:sp modelId="{7412F859-43AA-4C4F-86D3-9119D6563063}">
      <dsp:nvSpPr>
        <dsp:cNvPr id="0" name=""/>
        <dsp:cNvSpPr/>
      </dsp:nvSpPr>
      <dsp:spPr>
        <a:xfrm>
          <a:off x="5460629" y="1955197"/>
          <a:ext cx="2318046" cy="1216803"/>
        </a:xfrm>
        <a:prstGeom prst="rect">
          <a:avLst/>
        </a:prstGeom>
        <a:noFill/>
        <a:ln>
          <a:noFill/>
        </a:ln>
        <a:effectLst/>
      </dsp:spPr>
      <dsp:style>
        <a:lnRef idx="0">
          <a:scrgbClr r="0" g="0" b="0"/>
        </a:lnRef>
        <a:fillRef idx="0">
          <a:scrgbClr r="0" g="0" b="0"/>
        </a:fillRef>
        <a:effectRef idx="0">
          <a:scrgbClr r="0" g="0" b="0"/>
        </a:effectRef>
        <a:fontRef idx="minor"/>
      </dsp:style>
    </dsp:sp>
    <dsp:sp modelId="{0CBD48A4-938A-4FE4-AAAE-8BEF4620F030}">
      <dsp:nvSpPr>
        <dsp:cNvPr id="0" name=""/>
        <dsp:cNvSpPr/>
      </dsp:nvSpPr>
      <dsp:spPr>
        <a:xfrm>
          <a:off x="8937698" y="578451"/>
          <a:ext cx="811316" cy="8113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B7BEB2-E2AC-4672-8CC4-C6EB034FBB18}">
      <dsp:nvSpPr>
        <dsp:cNvPr id="0" name=""/>
        <dsp:cNvSpPr/>
      </dsp:nvSpPr>
      <dsp:spPr>
        <a:xfrm>
          <a:off x="8184333" y="1501290"/>
          <a:ext cx="2318046" cy="402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GB" sz="1400" b="1" kern="1200"/>
            <a:t>Diplomatic and Consular Academy's Role</a:t>
          </a:r>
          <a:endParaRPr lang="en-US" sz="1400" kern="1200"/>
        </a:p>
      </dsp:txBody>
      <dsp:txXfrm>
        <a:off x="8184333" y="1501290"/>
        <a:ext cx="2318046" cy="402036"/>
      </dsp:txXfrm>
    </dsp:sp>
    <dsp:sp modelId="{5C408260-4B05-4801-A023-403C5DF953DC}">
      <dsp:nvSpPr>
        <dsp:cNvPr id="0" name=""/>
        <dsp:cNvSpPr/>
      </dsp:nvSpPr>
      <dsp:spPr>
        <a:xfrm>
          <a:off x="8184333" y="1955197"/>
          <a:ext cx="2318046" cy="121680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98086B-F582-5FDF-CA9E-F422B2130F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U"/>
          </a:p>
        </p:txBody>
      </p:sp>
      <p:sp>
        <p:nvSpPr>
          <p:cNvPr id="3" name="Date Placeholder 2">
            <a:extLst>
              <a:ext uri="{FF2B5EF4-FFF2-40B4-BE49-F238E27FC236}">
                <a16:creationId xmlns:a16="http://schemas.microsoft.com/office/drawing/2014/main" id="{C6D4A648-197F-F187-C262-4ADE333CEC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E19336-2055-7846-9C5E-B5036589211E}" type="datetimeFigureOut">
              <a:rPr lang="en-HU" smtClean="0"/>
              <a:t>11/19/2024</a:t>
            </a:fld>
            <a:endParaRPr lang="en-HU"/>
          </a:p>
        </p:txBody>
      </p:sp>
      <p:sp>
        <p:nvSpPr>
          <p:cNvPr id="4" name="Footer Placeholder 3">
            <a:extLst>
              <a:ext uri="{FF2B5EF4-FFF2-40B4-BE49-F238E27FC236}">
                <a16:creationId xmlns:a16="http://schemas.microsoft.com/office/drawing/2014/main" id="{AD8F5DB0-FCD9-3E21-7999-D84E662270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HU"/>
          </a:p>
        </p:txBody>
      </p:sp>
      <p:sp>
        <p:nvSpPr>
          <p:cNvPr id="5" name="Slide Number Placeholder 4">
            <a:extLst>
              <a:ext uri="{FF2B5EF4-FFF2-40B4-BE49-F238E27FC236}">
                <a16:creationId xmlns:a16="http://schemas.microsoft.com/office/drawing/2014/main" id="{0F8D13D1-9A6F-C489-6B67-ADB5D2CA3F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8D2E56-3731-2547-8743-87068CB9CCA3}" type="slidenum">
              <a:rPr lang="en-HU" smtClean="0"/>
              <a:t>‹#›</a:t>
            </a:fld>
            <a:endParaRPr lang="en-HU"/>
          </a:p>
        </p:txBody>
      </p:sp>
    </p:spTree>
    <p:extLst>
      <p:ext uri="{BB962C8B-B14F-4D97-AF65-F5344CB8AC3E}">
        <p14:creationId xmlns:p14="http://schemas.microsoft.com/office/powerpoint/2010/main" val="2648346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2A1D7-A49D-47A2-97EF-7B0689439D1A}" type="datetimeFigureOut">
              <a:rPr lang="en-GB" smtClean="0"/>
              <a:t>19/11/2024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529E5-386B-4E6E-B3C5-6BDF86A9F54D}" type="slidenum">
              <a:rPr lang="en-GB" smtClean="0"/>
              <a:t>‹#›</a:t>
            </a:fld>
            <a:endParaRPr lang="en-GB"/>
          </a:p>
        </p:txBody>
      </p:sp>
    </p:spTree>
    <p:extLst>
      <p:ext uri="{BB962C8B-B14F-4D97-AF65-F5344CB8AC3E}">
        <p14:creationId xmlns:p14="http://schemas.microsoft.com/office/powerpoint/2010/main" val="3866371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500" dirty="0"/>
              <a:t>France's Science Diplomacy Strategy</a:t>
            </a:r>
          </a:p>
          <a:p>
            <a:pPr lvl="1"/>
            <a:r>
              <a:rPr lang="en-GB" sz="1500" dirty="0"/>
              <a:t>Outlined in the report 'Une </a:t>
            </a:r>
            <a:r>
              <a:rPr lang="en-GB" sz="1500" dirty="0" err="1"/>
              <a:t>diplomatie</a:t>
            </a:r>
            <a:r>
              <a:rPr lang="en-GB" sz="1500" dirty="0"/>
              <a:t> </a:t>
            </a:r>
            <a:r>
              <a:rPr lang="en-GB" sz="1500" dirty="0" err="1"/>
              <a:t>scientifique</a:t>
            </a:r>
            <a:r>
              <a:rPr lang="en-GB" sz="1500" dirty="0"/>
              <a:t> pour la France'</a:t>
            </a:r>
          </a:p>
          <a:p>
            <a:pPr lvl="1"/>
            <a:r>
              <a:rPr lang="en-GB" sz="1500" dirty="0"/>
              <a:t>Published in January 2013 by the French Ministry of Foreign Affairs (MEAE)</a:t>
            </a:r>
          </a:p>
          <a:p>
            <a:r>
              <a:rPr lang="en-GB" sz="1500" dirty="0"/>
              <a:t>Current Status</a:t>
            </a:r>
          </a:p>
          <a:p>
            <a:pPr lvl="1"/>
            <a:r>
              <a:rPr lang="en-GB" sz="1500" dirty="0"/>
              <a:t>Framework is considered outdated</a:t>
            </a:r>
          </a:p>
          <a:p>
            <a:pPr lvl="1"/>
            <a:r>
              <a:rPr lang="en-GB" sz="1500" dirty="0"/>
              <a:t>Consensus on the need for revisions</a:t>
            </a:r>
          </a:p>
          <a:p>
            <a:r>
              <a:rPr lang="en-GB" sz="1500" dirty="0"/>
              <a:t>Active Diplomacy</a:t>
            </a:r>
          </a:p>
          <a:p>
            <a:pPr lvl="1"/>
            <a:r>
              <a:rPr lang="en-GB" sz="1500" dirty="0"/>
              <a:t>France maintains robust and active science diplomacy</a:t>
            </a:r>
          </a:p>
          <a:p>
            <a:pPr lvl="1"/>
            <a:r>
              <a:rPr lang="en-GB" sz="1500" dirty="0"/>
              <a:t>Continues without an updated legislative framework</a:t>
            </a:r>
            <a:endParaRPr lang="en-GB" dirty="0"/>
          </a:p>
        </p:txBody>
      </p:sp>
      <p:sp>
        <p:nvSpPr>
          <p:cNvPr id="4" name="Slide Number Placeholder 3"/>
          <p:cNvSpPr>
            <a:spLocks noGrp="1"/>
          </p:cNvSpPr>
          <p:nvPr>
            <p:ph type="sldNum" sz="quarter" idx="5"/>
          </p:nvPr>
        </p:nvSpPr>
        <p:spPr/>
        <p:txBody>
          <a:bodyPr/>
          <a:lstStyle/>
          <a:p>
            <a:fld id="{B79529E5-386B-4E6E-B3C5-6BDF86A9F54D}" type="slidenum">
              <a:rPr lang="en-GB" smtClean="0"/>
              <a:t>4</a:t>
            </a:fld>
            <a:endParaRPr lang="en-GB"/>
          </a:p>
        </p:txBody>
      </p:sp>
    </p:spTree>
    <p:extLst>
      <p:ext uri="{BB962C8B-B14F-4D97-AF65-F5344CB8AC3E}">
        <p14:creationId xmlns:p14="http://schemas.microsoft.com/office/powerpoint/2010/main" val="3738514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EE767-B404-10DF-B555-629F786B5B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F1C14-631F-EB58-6E1D-C35DF8A4B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0FF8F-7E43-7654-8477-578B603273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France's strategy focuses on environmental sciences, medical and health sciences, computer and information sciences, and social sciences. Key initiatives include the Paris Agreement, partnerships with CIRAD and IRD, and collaborative international research.
Original Content:
The French strategy prioritises a few areas of science and technology. Environmental sciences are a priority, with France showing strong interest in research on climate resilience and biodiversity. This focus is supported by strategic initiatives such as the Paris Agreement and partnerships with institutions like CIRAD and IRD, both dedicated to global sustainability. Medical and health sciences are another area of emphasis, particularly in addressing health disparities and innovating to respond to health crises like COVID-19 through collaborative international research. Computer and information sciences are also important, with France aiming to position itself as a leader in AI and other advanced technology solutions. Additionally, social sciences play a prominent role in French science diplomacy, particularly through Joint Units of French Research Institutes Abroad[1], which focus on fields such as archaeology, history, and ethnology and are strategically located in regions with rich cultural and historical contexts.
</a:t>
            </a:r>
          </a:p>
          <a:p>
            <a:endParaRPr lang="en-GB" dirty="0"/>
          </a:p>
        </p:txBody>
      </p:sp>
      <p:sp>
        <p:nvSpPr>
          <p:cNvPr id="4" name="Slide Number Placeholder 3">
            <a:extLst>
              <a:ext uri="{FF2B5EF4-FFF2-40B4-BE49-F238E27FC236}">
                <a16:creationId xmlns:a16="http://schemas.microsoft.com/office/drawing/2014/main" id="{48CC9898-9B2A-929C-A436-F5B1E96B3BC3}"/>
              </a:ext>
            </a:extLst>
          </p:cNvPr>
          <p:cNvSpPr>
            <a:spLocks noGrp="1"/>
          </p:cNvSpPr>
          <p:nvPr>
            <p:ph type="sldNum" sz="quarter" idx="5"/>
          </p:nvPr>
        </p:nvSpPr>
        <p:spPr/>
        <p:txBody>
          <a:bodyPr/>
          <a:lstStyle/>
          <a:p>
            <a:fld id="{B79529E5-386B-4E6E-B3C5-6BDF86A9F54D}" type="slidenum">
              <a:rPr lang="en-GB" smtClean="0"/>
              <a:t>5</a:t>
            </a:fld>
            <a:endParaRPr lang="en-GB"/>
          </a:p>
        </p:txBody>
      </p:sp>
    </p:spTree>
    <p:extLst>
      <p:ext uri="{BB962C8B-B14F-4D97-AF65-F5344CB8AC3E}">
        <p14:creationId xmlns:p14="http://schemas.microsoft.com/office/powerpoint/2010/main" val="2406174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0197E-4489-793D-E0ED-2FF7B1993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3B397-4498-DD4D-08D8-38B051B353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CF09A-C381-1E5A-E8FD-E24CCA44952E}"/>
              </a:ext>
            </a:extLst>
          </p:cNvPr>
          <p:cNvSpPr>
            <a:spLocks noGrp="1"/>
          </p:cNvSpPr>
          <p:nvPr>
            <p:ph type="body" idx="1"/>
          </p:nvPr>
        </p:nvSpPr>
        <p:spPr/>
        <p:txBody>
          <a:bodyPr/>
          <a:lstStyle/>
          <a:p>
            <a:r>
              <a:rPr lang="en-GB" dirty="0"/>
              <a:t>France’s science diplomacy aims to increase economic competitiveness, use science for soft diplomacy, tackle global challenges, facilitate research cooperation, and develop national R&amp;D capacity. Key initiatives include ‘Welcome to France’, COP21, and Hubert </a:t>
            </a:r>
            <a:r>
              <a:rPr lang="en-GB" dirty="0" err="1"/>
              <a:t>Curien</a:t>
            </a:r>
            <a:r>
              <a:rPr lang="en-GB" dirty="0"/>
              <a:t> programmes.
Original Content:
The core objectives of France’s science diplomacy include:
·         Increasing economic competitiveness: France aims to boost its competitiveness in critical fields such as climate action or digital technology by attracting top science students, researchers and innovators through initiatives like ‘Welcome to France’, the ‘Initiatives of Excellence’ (IDEX) programmes, or the ‘French Tech Ticket’ with the aim of positioning itself as a leader in these areas.
·         Soft diplomacy: France leverages science as a strategic tool to advance its diplomatic ambitions, promoting influence and visibility globally. This includes supporting international development, particularly in its former colonies, by identifying areas of excellence and fostering collaborative opportunities. With embassy support, the France Alumni digital platform helps maintain connections with foreign students who studied in the French higher education system, reinforcing these ties over time.
·         Tackling global societal challenges: France actively mobilises its scientific, economic, and political resources to engage on global issues like climate change, public health, and sustainable development. Initiatives like the COP21 conference and the 2022 One Ocean Summit in Marseille exemplify France’s commitment to environmental protection, where it not only participates but also assumes a leadership role, rallying international support and building a shared narrative around urgent environmental concerns.
·         Facilitating research cooperation: Central to French science diplomacy is the support for scientific projects and collaborations, both regionally (such as through the EU) and bilaterally. For example, the Hubert </a:t>
            </a:r>
            <a:r>
              <a:rPr lang="en-GB" dirty="0" err="1"/>
              <a:t>Curien</a:t>
            </a:r>
            <a:r>
              <a:rPr lang="en-GB" dirty="0"/>
              <a:t> programmes are bilateral partnerships that foster scientific cooperation between France and other countries by providing funding for joint research projects, particularly in science and technology.
·         Developing national research &amp; development capacity: France’s scientific culture values independence, resulting in a more fragmented scientific landscape compared to other countries. Against this background, French science diplomacy seeks to harmonise and formalise dialogue between scientists and policymakers. Additionally, France aims to further internationalise its research institutions, expanding their global reach and collaboration.
</a:t>
            </a:r>
          </a:p>
        </p:txBody>
      </p:sp>
      <p:sp>
        <p:nvSpPr>
          <p:cNvPr id="4" name="Slide Number Placeholder 3">
            <a:extLst>
              <a:ext uri="{FF2B5EF4-FFF2-40B4-BE49-F238E27FC236}">
                <a16:creationId xmlns:a16="http://schemas.microsoft.com/office/drawing/2014/main" id="{067BB053-6AEC-92C4-6EDC-140A5D5D2C64}"/>
              </a:ext>
            </a:extLst>
          </p:cNvPr>
          <p:cNvSpPr>
            <a:spLocks noGrp="1"/>
          </p:cNvSpPr>
          <p:nvPr>
            <p:ph type="sldNum" sz="quarter" idx="5"/>
          </p:nvPr>
        </p:nvSpPr>
        <p:spPr/>
        <p:txBody>
          <a:bodyPr/>
          <a:lstStyle/>
          <a:p>
            <a:fld id="{B79529E5-386B-4E6E-B3C5-6BDF86A9F54D}" type="slidenum">
              <a:rPr lang="en-GB" smtClean="0"/>
              <a:t>7</a:t>
            </a:fld>
            <a:endParaRPr lang="en-GB"/>
          </a:p>
        </p:txBody>
      </p:sp>
    </p:spTree>
    <p:extLst>
      <p:ext uri="{BB962C8B-B14F-4D97-AF65-F5344CB8AC3E}">
        <p14:creationId xmlns:p14="http://schemas.microsoft.com/office/powerpoint/2010/main" val="210941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France participates in global science initiatives, hosts research facilities, supports alumni networks, and has campuses abroad. Public-private partnerships and accountability mechanisms are also key aspects of its science diplomacy.
Original Content:
·         Multilateral S&amp;T Initiatives
France is an active participant in multilateral organisations that influence global science policy, such as UNESCO and the European Union’s Horizon Europe programme. Further, France actively contributes to multilateral scientific initiatives, such as the European Space Agency (ESA) and the International Thermonuclear Experimental Reactor (ITER). These high-profile collaborations position France at the core of global scientific and technological innovation.
·         Strategic Research Infrastructure Hosting
France hosts several international research facilities and consortia, including the European Synchrotron Radiation Facility (ESRF) in Grenoble. By hosting these facilities, France attracts top global talent and facilitates international scientific cooperation.
·         A national alumni network
While most academic institutions maintain their own networks, France seeks to support a broader alumni policy for all those who have studied in the country. To this end, a digital database was established last year to help maintain connections with alumni. The facilitation of this alumni network is also a responsibility of French embassies.
·         French University Campuses Abroad
French university campuses abroad, such as Sorbonne University Abu Dhabi, is also a tool of France’s science diplomacy. These campuses provide local access to French higher education and foster intellectual and cultural exchange, attracting talented students and researchers in host countries. By offering French academic programmes internationally, these campuses strengthen France’s influence in education and research while building long-term ties with local academic communities. Additionally, they promote the French language and culture, enhancing France’s soft power and reinforcing its global reputation for academic excellence.
·         Public-private partnerships
Initiatives like French Tech foster collaboration between the public sector and innovative start-ups, supporting technological advancements that align with France’s diplomatic priorities, particularly in emerging fields such as artificial intelligence and digital technology.
There is currently no formal accountability mechanism specifically dedicated to science diplomacy. However, the MEAE follows standard public policy evaluation procedures, which include reporting for parliamentary budget accountability and to the Court of Auditors. This process focuses largely on justifying costs: for each project, summary sheets must be completed, and any request for funds must include anticipated uses. Once funds are allocated, their actual use must be documented. Additionally, the General Inspectorate scrutinises all embassies, while the MEAE’s Directorate for Planning and Strategy oversees this reporting, ensuring adherence to official monitoring procedures.
Section 2. Actions and Tools to Implement the Strategies
Actions and policy tools
France has established a number of tools and mechanisms in support of its strategy, comprising:
·         An extensive network of S&amp;T advisors attached to embassies
France has maintained an envied network of scientific attachés since the 1960s, with, as of 2023, 4 science and technology advisors directly reporting to the French ambassadors in the US, UK, Japan and Germany; 18 science and technology attachés reporting to the cultural advisor; 59 scientific and university cooperation attachés, and 20 university cooperation attachés. The Attachés can be supported by International Volunteers in Administration (VIA), a remnant of the former military service. These are young graduates from higher education institutions with scientific expertise. This network helps identify opportunities for collaboration and monitor local scientific advancements. It also promotes France’s scientific achievements.
·         A special envoy for science and technology
France previously had an ambassador for science and technology, Catherine </a:t>
            </a:r>
            <a:r>
              <a:rPr lang="en-GB" dirty="0" err="1"/>
              <a:t>Bréchignac</a:t>
            </a:r>
            <a:r>
              <a:rPr lang="en-GB" dirty="0"/>
              <a:t>, whose role was to foster international scientific collaborations and represent France's scientific interests abroad. This role used to report solely to the MEAE. However, in September 2024, a new position of special envoy for science, technology, and innovation was created, reporting to both the MEAE and the MESR. This change reflects a strengthened collaboration between the two ministries in coordinating France’s science diplomacy efforts. The responsibilities of this special envoy is to represent France in international scientific forums, foster partnerships with foreign research institutions, and advise on integrating science and technology into France’s foreign policy.
·         An extensive network of research organisations
France has a network of influential research institutes that play a key role in international scientific collaboration. As of 2012, 27 French institutes in the humanities and social sciences supported 146 researchers, 161 archaeological missions abroad, and nearly 100 MAE-funded cooperation programmes. Major institutions include the Centre National de la Recherche </a:t>
            </a:r>
            <a:r>
              <a:rPr lang="en-GB" dirty="0" err="1"/>
              <a:t>Scientifique</a:t>
            </a:r>
            <a:r>
              <a:rPr lang="en-GB" dirty="0"/>
              <a:t> (CNRS), </a:t>
            </a:r>
            <a:r>
              <a:rPr lang="en-GB" dirty="0" err="1"/>
              <a:t>Institut</a:t>
            </a:r>
            <a:r>
              <a:rPr lang="en-GB" dirty="0"/>
              <a:t> National de la Recherche </a:t>
            </a:r>
            <a:r>
              <a:rPr lang="en-GB" dirty="0" err="1"/>
              <a:t>Agronomique</a:t>
            </a:r>
            <a:r>
              <a:rPr lang="en-GB" dirty="0"/>
              <a:t> (INRA), and </a:t>
            </a:r>
            <a:r>
              <a:rPr lang="en-GB" dirty="0" err="1"/>
              <a:t>Institut</a:t>
            </a:r>
            <a:r>
              <a:rPr lang="en-GB" dirty="0"/>
              <a:t> National de la Santé et de la Recherche </a:t>
            </a:r>
            <a:r>
              <a:rPr lang="en-GB" dirty="0" err="1"/>
              <a:t>Médicale</a:t>
            </a:r>
            <a:r>
              <a:rPr lang="en-GB" dirty="0"/>
              <a:t> (INSERM). Additionally, the </a:t>
            </a:r>
            <a:r>
              <a:rPr lang="en-GB" dirty="0" err="1"/>
              <a:t>Institut</a:t>
            </a:r>
            <a:r>
              <a:rPr lang="en-GB" dirty="0"/>
              <a:t> de Recherche pour le </a:t>
            </a:r>
            <a:r>
              <a:rPr lang="en-GB" dirty="0" err="1"/>
              <a:t>Développement</a:t>
            </a:r>
            <a:r>
              <a:rPr lang="en-GB" dirty="0"/>
              <a:t> (IRD) and the Centre de </a:t>
            </a:r>
            <a:r>
              <a:rPr lang="en-GB" dirty="0" err="1"/>
              <a:t>Coopération</a:t>
            </a:r>
            <a:r>
              <a:rPr lang="en-GB" dirty="0"/>
              <a:t> Internationale </a:t>
            </a:r>
            <a:r>
              <a:rPr lang="en-GB" dirty="0" err="1"/>
              <a:t>en</a:t>
            </a:r>
            <a:r>
              <a:rPr lang="en-GB" dirty="0"/>
              <a:t> Recherche </a:t>
            </a:r>
            <a:r>
              <a:rPr lang="en-GB" dirty="0" err="1"/>
              <a:t>Agronomique</a:t>
            </a:r>
            <a:r>
              <a:rPr lang="en-GB" dirty="0"/>
              <a:t> pour le </a:t>
            </a:r>
            <a:r>
              <a:rPr lang="en-GB" dirty="0" err="1"/>
              <a:t>Développement</a:t>
            </a:r>
            <a:r>
              <a:rPr lang="en-GB" dirty="0"/>
              <a:t> (CIRAD), co-supervised by the MEAE, focus on partnerships with developing countries. Over the past 20 years, these institutes have established international research labs based on bilateral partnerships. Although smaller in scale, these labs act as effective tools for collaborative science and respected "mini-models" of international cooperation.
·         Schemes to attract scientific talents
A key instrument of French science diplomacy is attracting international talent through scholarships, visas, and support networks. The MEAE offers resources including scholarships, funding for research institutes, and exchange programmes such as the Africa-France Academic Partnership. Visa options include student visas and the "talent passport," which provides 3-4 year visas to support students pursuing intellectual projects in France. Programmes like PAUSE specifically assist refugee students and researchers. Uniquely, French embassies advise and manage mobility applications for international students, with Campus France desks providing both in-person and online support via the "Welcome to France" platform for those interested in studying or conducting research in France.
·         Bilateral S&amp;T Cooperation Agreements
As aforementioned, France is working with its main scientific country partners bilaterally though regular COMIX. These committees agree on a scientific cooperation roadmap with the partner, defining themes for cooperation and identifying potential funding sources. Furthermore, the Hubert </a:t>
            </a:r>
            <a:r>
              <a:rPr lang="en-GB" dirty="0" err="1"/>
              <a:t>Curien</a:t>
            </a:r>
            <a:r>
              <a:rPr lang="en-GB" dirty="0"/>
              <a:t> Partnerships are bilateral scientific cooperation programmes designed to foster joint research projects and researcher mobility between France and other countries. They help to strengthen bilateral relations and support research collaborations in fields of mutual interest.
</a:t>
            </a:r>
          </a:p>
          <a:p>
            <a:endParaRPr lang="en-GB" dirty="0"/>
          </a:p>
        </p:txBody>
      </p:sp>
      <p:sp>
        <p:nvSpPr>
          <p:cNvPr id="4" name="Slide Number Placeholder 3"/>
          <p:cNvSpPr>
            <a:spLocks noGrp="1"/>
          </p:cNvSpPr>
          <p:nvPr>
            <p:ph type="sldNum" sz="quarter" idx="5"/>
          </p:nvPr>
        </p:nvSpPr>
        <p:spPr/>
        <p:txBody>
          <a:bodyPr/>
          <a:lstStyle/>
          <a:p>
            <a:fld id="{B79529E5-386B-4E6E-B3C5-6BDF86A9F54D}" type="slidenum">
              <a:rPr lang="en-GB" smtClean="0"/>
              <a:t>8</a:t>
            </a:fld>
            <a:endParaRPr lang="en-GB"/>
          </a:p>
        </p:txBody>
      </p:sp>
    </p:spTree>
    <p:extLst>
      <p:ext uri="{BB962C8B-B14F-4D97-AF65-F5344CB8AC3E}">
        <p14:creationId xmlns:p14="http://schemas.microsoft.com/office/powerpoint/2010/main" val="4213141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41A7A-3C97-2023-52AE-455721160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82EA6D-85FD-F38B-EB78-A826871AD3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669796-45FA-4F27-8471-A30D9987C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5541413-4C2A-3F8E-B809-50604B0778E1}"/>
              </a:ext>
            </a:extLst>
          </p:cNvPr>
          <p:cNvSpPr>
            <a:spLocks noGrp="1"/>
          </p:cNvSpPr>
          <p:nvPr>
            <p:ph type="sldNum" sz="quarter" idx="5"/>
          </p:nvPr>
        </p:nvSpPr>
        <p:spPr/>
        <p:txBody>
          <a:bodyPr/>
          <a:lstStyle/>
          <a:p>
            <a:fld id="{B79529E5-386B-4E6E-B3C5-6BDF86A9F54D}" type="slidenum">
              <a:rPr lang="en-GB" smtClean="0"/>
              <a:t>9</a:t>
            </a:fld>
            <a:endParaRPr lang="en-GB"/>
          </a:p>
        </p:txBody>
      </p:sp>
    </p:spTree>
    <p:extLst>
      <p:ext uri="{BB962C8B-B14F-4D97-AF65-F5344CB8AC3E}">
        <p14:creationId xmlns:p14="http://schemas.microsoft.com/office/powerpoint/2010/main" val="3498473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B3AA9-A21B-D79D-BE09-FA739484F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34B94-3F11-642C-9870-A5CCCA6684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7752B-C2BC-502B-0AED-1785B2DF87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France participates in global science initiatives, hosts research facilities, supports alumni networks, and has campuses abroad. Public-private partnerships and accountability mechanisms are also key aspects of its science diplomacy.
Original Content:
·         Multilateral S&amp;T Initiatives
France is an active participant in multilateral organisations that influence global science policy, such as UNESCO and the European Union’s Horizon Europe programme. Further, France actively contributes to multilateral scientific initiatives, such as the European Space Agency (ESA) and the International Thermonuclear Experimental Reactor (ITER). These high-profile collaborations position France at the core of global scientific and technological innovation.
·         Strategic Research Infrastructure Hosting
France hosts several international research facilities and consortia, including the European Synchrotron Radiation Facility (ESRF) in Grenoble. By hosting these facilities, France attracts top global talent and facilitates international scientific cooperation.
·         A national alumni network
While most academic institutions maintain their own networks, France seeks to support a broader alumni policy for all those who have studied in the country. To this end, a digital database was established last year to help maintain connections with alumni. The facilitation of this alumni network is also a responsibility of French embassies.
·         French University Campuses Abroad
French university campuses abroad, such as Sorbonne University Abu Dhabi, is also a tool of France’s science diplomacy. These campuses provide local access to French higher education and foster intellectual and cultural exchange, attracting talented students and researchers in host countries. By offering French academic programmes internationally, these campuses strengthen France’s influence in education and research while building long-term ties with local academic communities. Additionally, they promote the French language and culture, enhancing France’s soft power and reinforcing its global reputation for academic excellence.
·         Public-private partnerships
Initiatives like French Tech foster collaboration between the public sector and innovative start-ups, supporting technological advancements that align with France’s diplomatic priorities, particularly in emerging fields such as artificial intelligence and digital technology.
There is currently no formal accountability mechanism specifically dedicated to science diplomacy. However, the MEAE follows standard public policy evaluation procedures, which include reporting for parliamentary budget accountability and to the Court of Auditors. This process focuses largely on justifying costs: for each project, summary sheets must be completed, and any request for funds must include anticipated uses. Once funds are allocated, their actual use must be documented. Additionally, the General Inspectorate scrutinises all embassies, while the MEAE’s Directorate for Planning and Strategy oversees this reporting, ensuring adherence to official monitoring procedures.
Section 2. Actions and Tools to Implement the Strategies
Actions and policy tools
France has established a number of tools and mechanisms in support of its strategy, comprising:
·         An extensive network of S&amp;T advisors attached to embassies
France has maintained an envied network of scientific attachés since the 1960s, with, as of 2023, 4 science and technology advisors directly reporting to the French ambassadors in the US, UK, Japan and Germany; 18 science and technology attachés reporting to the cultural advisor; 59 scientific and university cooperation attachés, and 20 university cooperation attachés. The Attachés can be supported by International Volunteers in Administration (VIA), a remnant of the former military service. These are young graduates from higher education institutions with scientific expertise. This network helps identify opportunities for collaboration and monitor local scientific advancements. It also promotes France’s scientific achievements.
·         A special envoy for science and technology
France previously had an ambassador for science and technology, Catherine </a:t>
            </a:r>
            <a:r>
              <a:rPr lang="en-GB" dirty="0" err="1"/>
              <a:t>Bréchignac</a:t>
            </a:r>
            <a:r>
              <a:rPr lang="en-GB" dirty="0"/>
              <a:t>, whose role was to foster international scientific collaborations and represent France's scientific interests abroad. This role used to report solely to the MEAE. However, in September 2024, a new position of special envoy for science, technology, and innovation was created, reporting to both the MEAE and the MESR. This change reflects a strengthened collaboration between the two ministries in coordinating France’s science diplomacy efforts. The responsibilities of this special envoy is to represent France in international scientific forums, foster partnerships with foreign research institutions, and advise on integrating science and technology into France’s foreign policy.
·         An extensive network of research organisations
France has a network of influential research institutes that play a key role in international scientific collaboration. As of 2012, 27 French institutes in the humanities and social sciences supported 146 researchers, 161 archaeological missions abroad, and nearly 100 MAE-funded cooperation programmes. Major institutions include the Centre National de la Recherche </a:t>
            </a:r>
            <a:r>
              <a:rPr lang="en-GB" dirty="0" err="1"/>
              <a:t>Scientifique</a:t>
            </a:r>
            <a:r>
              <a:rPr lang="en-GB" dirty="0"/>
              <a:t> (CNRS), </a:t>
            </a:r>
            <a:r>
              <a:rPr lang="en-GB" dirty="0" err="1"/>
              <a:t>Institut</a:t>
            </a:r>
            <a:r>
              <a:rPr lang="en-GB" dirty="0"/>
              <a:t> National de la Recherche </a:t>
            </a:r>
            <a:r>
              <a:rPr lang="en-GB" dirty="0" err="1"/>
              <a:t>Agronomique</a:t>
            </a:r>
            <a:r>
              <a:rPr lang="en-GB" dirty="0"/>
              <a:t> (INRA), and </a:t>
            </a:r>
            <a:r>
              <a:rPr lang="en-GB" dirty="0" err="1"/>
              <a:t>Institut</a:t>
            </a:r>
            <a:r>
              <a:rPr lang="en-GB" dirty="0"/>
              <a:t> National de la Santé et de la Recherche </a:t>
            </a:r>
            <a:r>
              <a:rPr lang="en-GB" dirty="0" err="1"/>
              <a:t>Médicale</a:t>
            </a:r>
            <a:r>
              <a:rPr lang="en-GB" dirty="0"/>
              <a:t> (INSERM). Additionally, the </a:t>
            </a:r>
            <a:r>
              <a:rPr lang="en-GB" dirty="0" err="1"/>
              <a:t>Institut</a:t>
            </a:r>
            <a:r>
              <a:rPr lang="en-GB" dirty="0"/>
              <a:t> de Recherche pour le </a:t>
            </a:r>
            <a:r>
              <a:rPr lang="en-GB" dirty="0" err="1"/>
              <a:t>Développement</a:t>
            </a:r>
            <a:r>
              <a:rPr lang="en-GB" dirty="0"/>
              <a:t> (IRD) and the Centre de </a:t>
            </a:r>
            <a:r>
              <a:rPr lang="en-GB" dirty="0" err="1"/>
              <a:t>Coopération</a:t>
            </a:r>
            <a:r>
              <a:rPr lang="en-GB" dirty="0"/>
              <a:t> Internationale </a:t>
            </a:r>
            <a:r>
              <a:rPr lang="en-GB" dirty="0" err="1"/>
              <a:t>en</a:t>
            </a:r>
            <a:r>
              <a:rPr lang="en-GB" dirty="0"/>
              <a:t> Recherche </a:t>
            </a:r>
            <a:r>
              <a:rPr lang="en-GB" dirty="0" err="1"/>
              <a:t>Agronomique</a:t>
            </a:r>
            <a:r>
              <a:rPr lang="en-GB" dirty="0"/>
              <a:t> pour le </a:t>
            </a:r>
            <a:r>
              <a:rPr lang="en-GB" dirty="0" err="1"/>
              <a:t>Développement</a:t>
            </a:r>
            <a:r>
              <a:rPr lang="en-GB" dirty="0"/>
              <a:t> (CIRAD), co-supervised by the MEAE, focus on partnerships with developing countries. Over the past 20 years, these institutes have established international research labs based on bilateral partnerships. Although smaller in scale, these labs act as effective tools for collaborative science and respected "mini-models" of international cooperation.
·         Schemes to attract scientific talents
A key instrument of French science diplomacy is attracting international talent through scholarships, visas, and support networks. The MEAE offers resources including scholarships, funding for research institutes, and exchange programmes such as the Africa-France Academic Partnership. Visa options include student visas and the "talent passport," which provides 3-4 year visas to support students pursuing intellectual projects in France. Programmes like PAUSE specifically assist refugee students and researchers. Uniquely, French embassies advise and manage mobility applications for international students, with Campus France desks providing both in-person and online support via the "Welcome to France" platform for those interested in studying or conducting research in France.
·         Bilateral S&amp;T Cooperation Agreements
As aforementioned, France is working with its main scientific country partners bilaterally though regular COMIX. These committees agree on a scientific cooperation roadmap with the partner, defining themes for cooperation and identifying potential funding sources. Furthermore, the Hubert </a:t>
            </a:r>
            <a:r>
              <a:rPr lang="en-GB" dirty="0" err="1"/>
              <a:t>Curien</a:t>
            </a:r>
            <a:r>
              <a:rPr lang="en-GB" dirty="0"/>
              <a:t> Partnerships are bilateral scientific cooperation programmes designed to foster joint research projects and researcher mobility between France and other countries. They help to strengthen bilateral relations and support research collaborations in fields of mutual interest.
</a:t>
            </a:r>
          </a:p>
          <a:p>
            <a:endParaRPr lang="en-GB" dirty="0"/>
          </a:p>
        </p:txBody>
      </p:sp>
      <p:sp>
        <p:nvSpPr>
          <p:cNvPr id="4" name="Slide Number Placeholder 3">
            <a:extLst>
              <a:ext uri="{FF2B5EF4-FFF2-40B4-BE49-F238E27FC236}">
                <a16:creationId xmlns:a16="http://schemas.microsoft.com/office/drawing/2014/main" id="{4CB06BC4-0780-0797-2ECC-DC930ECDAFDF}"/>
              </a:ext>
            </a:extLst>
          </p:cNvPr>
          <p:cNvSpPr>
            <a:spLocks noGrp="1"/>
          </p:cNvSpPr>
          <p:nvPr>
            <p:ph type="sldNum" sz="quarter" idx="5"/>
          </p:nvPr>
        </p:nvSpPr>
        <p:spPr/>
        <p:txBody>
          <a:bodyPr/>
          <a:lstStyle/>
          <a:p>
            <a:fld id="{B79529E5-386B-4E6E-B3C5-6BDF86A9F54D}" type="slidenum">
              <a:rPr lang="en-GB" smtClean="0"/>
              <a:t>10</a:t>
            </a:fld>
            <a:endParaRPr lang="en-GB"/>
          </a:p>
        </p:txBody>
      </p:sp>
    </p:spTree>
    <p:extLst>
      <p:ext uri="{BB962C8B-B14F-4D97-AF65-F5344CB8AC3E}">
        <p14:creationId xmlns:p14="http://schemas.microsoft.com/office/powerpoint/2010/main" val="3859872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517FE-A989-6B91-5B8E-C376A88EF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C1AB3-97A3-2AF7-64AB-C00527FAE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CC989A-98E0-DF47-5EB7-209A9DBE12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France's science diplomacy involves MEAE and MESR, academic institutions, industry, civil society, and the scientific diaspora. MEAE leads strategy, while MESR supports funding. Universities and research institutes establish global partnerships. Industry's role is limited but significant in projects like SKAO. Civil society contributes to global issues, and the scientific diaspora maintains international ties.
Original Content:
Stakeholders
In France, the MEAE, particularly its Research and Scientific Exchanges sub-directorate (RES sub-directorate), leads on the science and technology diplomacy, in close collaboration with the Ministry of Higher Education and Research (MESR), and more specifically its directorate for European and International Affairs (DAEI). The MEAE leads on the strategy, leveraging the intelligence it gathers via its diplomatic network, and deciding on the geographical priorities, while MESR plays a supporting role through funding and providing support to international bottom-up research cooperation. While both ministries are actively involved, internal and external observers recognise there is an opportunity to strengthen coordination between them to further streamline efforts and maximise the impact of France’s science diplomacy approach
Academic institutions such as universities and France’s leading research institutes, such as CNRS, the Institute Pasteur, </a:t>
            </a:r>
            <a:r>
              <a:rPr lang="en-GB" dirty="0" err="1"/>
              <a:t>Inserm</a:t>
            </a:r>
            <a:r>
              <a:rPr lang="en-GB" dirty="0"/>
              <a:t>, IRD, and CIRAD, directly contribute to science diplomacy efforts. Universities play a role by establishing bilateral campuses and forming degree recognition agreements, which strengthen academic ties and expand France’s educational influence internationally. Research institutes contribute by setting up representative offices, establishing partnerships, and facilitating the exchange of expertise on a global scale.
The role of industry in France’s science diplomacy is limited and less formalised than in other countries, with partnerships often emerging on a case-by-case basis rather than through national coordinated initiatives. Industry generally participates in larger investment projects in fields like astronomy, astrophysics, and renewable energy. One such example is the Square Kilometre Array Observatory (SKAO), an international astronomy project in which French industry contributes technical expertise
Civil society is only marginally active in France’s science diplomacy. It tends to contribute to larger international efforts on global issues like climate and biodiversity. During COP21, France made a notable effort to create space for both industry and civil society to contribute to climate solutions through the “Agenda des Solutions” (Solutions Agenda), allowing non-state actors to engage alongside official negotiations. The scientific diaspora has also contributed in times of political strain, as seen during Brexit, when French researchers maintained ties with the UK, leading to the establishment of the French Education and Research Network (FERN). Supported by both French and UK funding, FERN now helps sustain bilateral collaborations.
</a:t>
            </a:r>
          </a:p>
          <a:p>
            <a:endParaRPr lang="en-GB" dirty="0"/>
          </a:p>
        </p:txBody>
      </p:sp>
      <p:sp>
        <p:nvSpPr>
          <p:cNvPr id="4" name="Slide Number Placeholder 3">
            <a:extLst>
              <a:ext uri="{FF2B5EF4-FFF2-40B4-BE49-F238E27FC236}">
                <a16:creationId xmlns:a16="http://schemas.microsoft.com/office/drawing/2014/main" id="{FB75C9CC-C25C-D28E-ACD7-9634B300A900}"/>
              </a:ext>
            </a:extLst>
          </p:cNvPr>
          <p:cNvSpPr>
            <a:spLocks noGrp="1"/>
          </p:cNvSpPr>
          <p:nvPr>
            <p:ph type="sldNum" sz="quarter" idx="5"/>
          </p:nvPr>
        </p:nvSpPr>
        <p:spPr/>
        <p:txBody>
          <a:bodyPr/>
          <a:lstStyle/>
          <a:p>
            <a:fld id="{B79529E5-386B-4E6E-B3C5-6BDF86A9F54D}" type="slidenum">
              <a:rPr lang="en-GB" smtClean="0"/>
              <a:t>12</a:t>
            </a:fld>
            <a:endParaRPr lang="en-GB"/>
          </a:p>
        </p:txBody>
      </p:sp>
    </p:spTree>
    <p:extLst>
      <p:ext uri="{BB962C8B-B14F-4D97-AF65-F5344CB8AC3E}">
        <p14:creationId xmlns:p14="http://schemas.microsoft.com/office/powerpoint/2010/main" val="4242385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18AA7-9A75-4347-A92A-74BA1A363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92F43-EE84-5304-0302-87B1917E5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5E78B-B2FE-12EC-B402-C8D7C0E24D16}"/>
              </a:ext>
            </a:extLst>
          </p:cNvPr>
          <p:cNvSpPr>
            <a:spLocks noGrp="1"/>
          </p:cNvSpPr>
          <p:nvPr>
            <p:ph type="body" idx="1"/>
          </p:nvPr>
        </p:nvSpPr>
        <p:spPr/>
        <p:txBody>
          <a:bodyPr/>
          <a:lstStyle/>
          <a:p>
            <a:r>
              <a:rPr lang="en-GB" dirty="0"/>
              <a:t>The MEAE and RES sub-directorate coordinate French science diplomacy, working with MESR. Annual Ambassadors' Conferences set priorities, including scientific diplomacy. France participates in international S&amp;T diplomacy and global platforms like IPCC and IPBES. Bilateral cooperation involves joint committees with partner countries. Grassroot networks like CNRS and </a:t>
            </a:r>
            <a:r>
              <a:rPr lang="en-GB" dirty="0" err="1"/>
              <a:t>Inserm</a:t>
            </a:r>
            <a:r>
              <a:rPr lang="en-GB" dirty="0"/>
              <a:t> drive international partnerships.
Original Content:
Coordination Mechanisms
In France, the MEAE, and within it the RES sub-directorate, is responsible for coordinating science diplomacy, closely working with the MESR. The RES sub-directorate is made of about 30 staff focusing on issues related to science, technology, higher education and research; and overseeing all science diplomacy activities, in concert with other ministerial directorates for matters pertaining to the economy, development, or global public goods. The sub-directorate coordinates the network of scientific counsellors and attachés posted in French embassies.
Each year, the MEAE organises an Ambassadors' Conference to set foreign policy priorities, including scientific and cultural diplomacy, often introduced by the President. A separate “network” meeting with the MESR addresses key geographic collaboration priorities, and regional meetings for Scientific Attachés are held as needed. For major events—such as the Climate COPs, France's EU Presidency, and large international conferences like the UN Ocean Conference in Nice (July 2025)—the MEAE provides central coordination to ensure a cohesive French presence.
France participates actively in international S&amp;T diplomacy initiatives, often collaborating with the EU and various multinational frameworks. For instance, France is involved in the EU’s Horizon Europe programme, and the EU Science Diplomacy alliance.
France also contributes to the global science diplomacy discourse through platforms such as the Intergovernmental Panel on Climate Change (IPCC) and the Intergovernmental Science-Policy Platform on Biodiversity and Ecosystem Services (IPBES). In addition, France plays a central role in large-scale multi-country international research infrastructures like CERN (the European Organization for Nuclear Research) and ITER (the International Thermonuclear Experimental Reactor).
At the bilateral level, France is working closely with the MESR, to hold scientific and technological joint committees (COMIX) between France and about 15-20 major scientific partner countries every 2-3 years. These committees agree on a scientific cooperation roadmap with the partner, defining themes for cooperation and identifying potential funding sources.
Coordination also relies heavily on the grassroot networks of researchers and institutions, such as CNRS and </a:t>
            </a:r>
            <a:r>
              <a:rPr lang="en-GB" dirty="0" err="1"/>
              <a:t>Inserm</a:t>
            </a:r>
            <a:r>
              <a:rPr lang="en-GB" dirty="0"/>
              <a:t>, which structure international partnerships based on their research priorities. These institutions often sign agreements with universities abroad, sometimes formalised with the assistance of French embassies, but largely driven by the researchers themselves. It is worth noting the MEAE is represented in the decision-making bodies of research institutes and  international research infrastructures where France is involved.
</a:t>
            </a:r>
          </a:p>
        </p:txBody>
      </p:sp>
      <p:sp>
        <p:nvSpPr>
          <p:cNvPr id="4" name="Slide Number Placeholder 3">
            <a:extLst>
              <a:ext uri="{FF2B5EF4-FFF2-40B4-BE49-F238E27FC236}">
                <a16:creationId xmlns:a16="http://schemas.microsoft.com/office/drawing/2014/main" id="{19D4A650-FECD-BE3F-8C67-8E6C56798AA2}"/>
              </a:ext>
            </a:extLst>
          </p:cNvPr>
          <p:cNvSpPr>
            <a:spLocks noGrp="1"/>
          </p:cNvSpPr>
          <p:nvPr>
            <p:ph type="sldNum" sz="quarter" idx="5"/>
          </p:nvPr>
        </p:nvSpPr>
        <p:spPr/>
        <p:txBody>
          <a:bodyPr/>
          <a:lstStyle/>
          <a:p>
            <a:fld id="{B79529E5-386B-4E6E-B3C5-6BDF86A9F54D}" type="slidenum">
              <a:rPr lang="en-GB" smtClean="0"/>
              <a:t>13</a:t>
            </a:fld>
            <a:endParaRPr lang="en-GB"/>
          </a:p>
        </p:txBody>
      </p:sp>
    </p:spTree>
    <p:extLst>
      <p:ext uri="{BB962C8B-B14F-4D97-AF65-F5344CB8AC3E}">
        <p14:creationId xmlns:p14="http://schemas.microsoft.com/office/powerpoint/2010/main" val="4211547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0C963-38F4-C0BE-EA83-2DC2C8E96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B2714-3CBF-8F31-A8E2-F789D2D625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779C77-FD6F-9B01-004C-4EFEEA37B6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France participates in global science initiatives, hosts research facilities, supports alumni networks, and has campuses abroad. Public-private partnerships and accountability mechanisms are also key aspects of its science diplomacy.
Original Content:
·         Multilateral S&amp;T Initiatives
France is an active participant in multilateral organisations that influence global science policy, such as UNESCO and the European Union’s Horizon Europe programme. Further, France actively contributes to multilateral scientific initiatives, such as the European Space Agency (ESA) and the International Thermonuclear Experimental Reactor (ITER). These high-profile collaborations position France at the core of global scientific and technological innovation.
·         Strategic Research Infrastructure Hosting
France hosts several international research facilities and consortia, including the European Synchrotron Radiation Facility (ESRF) in Grenoble. By hosting these facilities, France attracts top global talent and facilitates international scientific cooperation.
·         A national alumni network
While most academic institutions maintain their own networks, France seeks to support a broader alumni policy for all those who have studied in the country. To this end, a digital database was established last year to help maintain connections with alumni. The facilitation of this alumni network is also a responsibility of French embassies.
·         French University Campuses Abroad
French university campuses abroad, such as Sorbonne University Abu Dhabi, is also a tool of France’s science diplomacy. These campuses provide local access to French higher education and foster intellectual and cultural exchange, attracting talented students and researchers in host countries. By offering French academic programmes internationally, these campuses strengthen France’s influence in education and research while building long-term ties with local academic communities. Additionally, they promote the French language and culture, enhancing France’s soft power and reinforcing its global reputation for academic excellence.
·         Public-private partnerships
Initiatives like French Tech foster collaboration between the public sector and innovative start-ups, supporting technological advancements that align with France’s diplomatic priorities, particularly in emerging fields such as artificial intelligence and digital technology.
There is currently no formal accountability mechanism specifically dedicated to science diplomacy. However, the MEAE follows standard public policy evaluation procedures, which include reporting for parliamentary budget accountability and to the Court of Auditors. This process focuses largely on justifying costs: for each project, summary sheets must be completed, and any request for funds must include anticipated uses. Once funds are allocated, their actual use must be documented. Additionally, the General Inspectorate scrutinises all embassies, while the MEAE’s Directorate for Planning and Strategy oversees this reporting, ensuring adherence to official monitoring procedures.
Section 2. Actions and Tools to Implement the Strategies
Actions and policy tools
France has established a number of tools and mechanisms in support of its strategy, comprising:
·         An extensive network of S&amp;T advisors attached to embassies
France has maintained an envied network of scientific attachés since the 1960s, with, as of 2023, 4 science and technology advisors directly reporting to the French ambassadors in the US, UK, Japan and Germany; 18 science and technology attachés reporting to the cultural advisor; 59 scientific and university cooperation attachés, and 20 university cooperation attachés. The Attachés can be supported by International Volunteers in Administration (VIA), a remnant of the former military service. These are young graduates from higher education institutions with scientific expertise. This network helps identify opportunities for collaboration and monitor local scientific advancements. It also promotes France’s scientific achievements.
·         A special envoy for science and technology
France previously had an ambassador for science and technology, Catherine </a:t>
            </a:r>
            <a:r>
              <a:rPr lang="en-GB" dirty="0" err="1"/>
              <a:t>Bréchignac</a:t>
            </a:r>
            <a:r>
              <a:rPr lang="en-GB" dirty="0"/>
              <a:t>, whose role was to foster international scientific collaborations and represent France's scientific interests abroad. This role used to report solely to the MEAE. However, in September 2024, a new position of special envoy for science, technology, and innovation was created, reporting to both the MEAE and the MESR. This change reflects a strengthened collaboration between the two ministries in coordinating France’s science diplomacy efforts. The responsibilities of this special envoy is to represent France in international scientific forums, foster partnerships with foreign research institutions, and advise on integrating science and technology into France’s foreign policy.
·         An extensive network of research organisations
France has a network of influential research institutes that play a key role in international scientific collaboration. As of 2012, 27 French institutes in the humanities and social sciences supported 146 researchers, 161 archaeological missions abroad, and nearly 100 MAE-funded cooperation programmes. Major institutions include the Centre National de la Recherche </a:t>
            </a:r>
            <a:r>
              <a:rPr lang="en-GB" dirty="0" err="1"/>
              <a:t>Scientifique</a:t>
            </a:r>
            <a:r>
              <a:rPr lang="en-GB" dirty="0"/>
              <a:t> (CNRS), </a:t>
            </a:r>
            <a:r>
              <a:rPr lang="en-GB" dirty="0" err="1"/>
              <a:t>Institut</a:t>
            </a:r>
            <a:r>
              <a:rPr lang="en-GB" dirty="0"/>
              <a:t> National de la Recherche </a:t>
            </a:r>
            <a:r>
              <a:rPr lang="en-GB" dirty="0" err="1"/>
              <a:t>Agronomique</a:t>
            </a:r>
            <a:r>
              <a:rPr lang="en-GB" dirty="0"/>
              <a:t> (INRA), and </a:t>
            </a:r>
            <a:r>
              <a:rPr lang="en-GB" dirty="0" err="1"/>
              <a:t>Institut</a:t>
            </a:r>
            <a:r>
              <a:rPr lang="en-GB" dirty="0"/>
              <a:t> National de la Santé et de la Recherche </a:t>
            </a:r>
            <a:r>
              <a:rPr lang="en-GB" dirty="0" err="1"/>
              <a:t>Médicale</a:t>
            </a:r>
            <a:r>
              <a:rPr lang="en-GB" dirty="0"/>
              <a:t> (INSERM). Additionally, the </a:t>
            </a:r>
            <a:r>
              <a:rPr lang="en-GB" dirty="0" err="1"/>
              <a:t>Institut</a:t>
            </a:r>
            <a:r>
              <a:rPr lang="en-GB" dirty="0"/>
              <a:t> de Recherche pour le </a:t>
            </a:r>
            <a:r>
              <a:rPr lang="en-GB" dirty="0" err="1"/>
              <a:t>Développement</a:t>
            </a:r>
            <a:r>
              <a:rPr lang="en-GB" dirty="0"/>
              <a:t> (IRD) and the Centre de </a:t>
            </a:r>
            <a:r>
              <a:rPr lang="en-GB" dirty="0" err="1"/>
              <a:t>Coopération</a:t>
            </a:r>
            <a:r>
              <a:rPr lang="en-GB" dirty="0"/>
              <a:t> Internationale </a:t>
            </a:r>
            <a:r>
              <a:rPr lang="en-GB" dirty="0" err="1"/>
              <a:t>en</a:t>
            </a:r>
            <a:r>
              <a:rPr lang="en-GB" dirty="0"/>
              <a:t> Recherche </a:t>
            </a:r>
            <a:r>
              <a:rPr lang="en-GB" dirty="0" err="1"/>
              <a:t>Agronomique</a:t>
            </a:r>
            <a:r>
              <a:rPr lang="en-GB" dirty="0"/>
              <a:t> pour le </a:t>
            </a:r>
            <a:r>
              <a:rPr lang="en-GB" dirty="0" err="1"/>
              <a:t>Développement</a:t>
            </a:r>
            <a:r>
              <a:rPr lang="en-GB" dirty="0"/>
              <a:t> (CIRAD), co-supervised by the MEAE, focus on partnerships with developing countries. Over the past 20 years, these institutes have established international research labs based on bilateral partnerships. Although smaller in scale, these labs act as effective tools for collaborative science and respected "mini-models" of international cooperation.
·         Schemes to attract scientific talents
A key instrument of French science diplomacy is attracting international talent through scholarships, visas, and support networks. The MEAE offers resources including scholarships, funding for research institutes, and exchange programmes such as the Africa-France Academic Partnership. Visa options include student visas and the "talent passport," which provides 3-4 year visas to support students pursuing intellectual projects in France. Programmes like PAUSE specifically assist refugee students and researchers. Uniquely, French embassies advise and manage mobility applications for international students, with Campus France desks providing both in-person and online support via the "Welcome to France" platform for those interested in studying or conducting research in France.
·         Bilateral S&amp;T Cooperation Agreements
As aforementioned, France is working with its main scientific country partners bilaterally though regular COMIX. These committees agree on a scientific cooperation roadmap with the partner, defining themes for cooperation and identifying potential funding sources. Furthermore, the Hubert </a:t>
            </a:r>
            <a:r>
              <a:rPr lang="en-GB" dirty="0" err="1"/>
              <a:t>Curien</a:t>
            </a:r>
            <a:r>
              <a:rPr lang="en-GB" dirty="0"/>
              <a:t> Partnerships are bilateral scientific cooperation programmes designed to foster joint research projects and researcher mobility between France and other countries. They help to strengthen bilateral relations and support research collaborations in fields of mutual interest.
</a:t>
            </a:r>
          </a:p>
          <a:p>
            <a:endParaRPr lang="en-GB" dirty="0"/>
          </a:p>
        </p:txBody>
      </p:sp>
      <p:sp>
        <p:nvSpPr>
          <p:cNvPr id="4" name="Slide Number Placeholder 3">
            <a:extLst>
              <a:ext uri="{FF2B5EF4-FFF2-40B4-BE49-F238E27FC236}">
                <a16:creationId xmlns:a16="http://schemas.microsoft.com/office/drawing/2014/main" id="{E53F73D0-2E0C-C61E-5F8D-6B101BDA37BD}"/>
              </a:ext>
            </a:extLst>
          </p:cNvPr>
          <p:cNvSpPr>
            <a:spLocks noGrp="1"/>
          </p:cNvSpPr>
          <p:nvPr>
            <p:ph type="sldNum" sz="quarter" idx="5"/>
          </p:nvPr>
        </p:nvSpPr>
        <p:spPr/>
        <p:txBody>
          <a:bodyPr/>
          <a:lstStyle/>
          <a:p>
            <a:fld id="{B79529E5-386B-4E6E-B3C5-6BDF86A9F54D}" type="slidenum">
              <a:rPr lang="en-GB" smtClean="0"/>
              <a:t>14</a:t>
            </a:fld>
            <a:endParaRPr lang="en-GB"/>
          </a:p>
        </p:txBody>
      </p:sp>
    </p:spTree>
    <p:extLst>
      <p:ext uri="{BB962C8B-B14F-4D97-AF65-F5344CB8AC3E}">
        <p14:creationId xmlns:p14="http://schemas.microsoft.com/office/powerpoint/2010/main" val="4064215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heme">
    <p:spTree>
      <p:nvGrpSpPr>
        <p:cNvPr id="1" name=""/>
        <p:cNvGrpSpPr/>
        <p:nvPr/>
      </p:nvGrpSpPr>
      <p:grpSpPr>
        <a:xfrm>
          <a:off x="0" y="0"/>
          <a:ext cx="0" cy="0"/>
          <a:chOff x="0" y="0"/>
          <a:chExt cx="0" cy="0"/>
        </a:xfrm>
      </p:grpSpPr>
      <p:pic>
        <p:nvPicPr>
          <p:cNvPr id="16" name="Picture 15" descr="A black background with white text&#10;&#10;Description automatically generated">
            <a:extLst>
              <a:ext uri="{FF2B5EF4-FFF2-40B4-BE49-F238E27FC236}">
                <a16:creationId xmlns:a16="http://schemas.microsoft.com/office/drawing/2014/main" id="{406FA47B-CA89-5514-E82E-AFEF51FCE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4020" y="6088388"/>
            <a:ext cx="2390284" cy="510565"/>
          </a:xfrm>
          <a:prstGeom prst="rect">
            <a:avLst/>
          </a:prstGeom>
        </p:spPr>
      </p:pic>
      <p:pic>
        <p:nvPicPr>
          <p:cNvPr id="18" name="Picture 17" descr="A black and white text on a black background&#10;&#10;Description automatically generated">
            <a:extLst>
              <a:ext uri="{FF2B5EF4-FFF2-40B4-BE49-F238E27FC236}">
                <a16:creationId xmlns:a16="http://schemas.microsoft.com/office/drawing/2014/main" id="{4993FA0B-79E7-D5FD-CDD9-FDC032ECB6A9}"/>
              </a:ext>
            </a:extLst>
          </p:cNvPr>
          <p:cNvPicPr>
            <a:picLocks noChangeAspect="1"/>
          </p:cNvPicPr>
          <p:nvPr userDrawn="1"/>
        </p:nvPicPr>
        <p:blipFill>
          <a:blip r:embed="rId3"/>
          <a:stretch>
            <a:fillRect/>
          </a:stretch>
        </p:blipFill>
        <p:spPr>
          <a:xfrm>
            <a:off x="1219010" y="1941339"/>
            <a:ext cx="5879954" cy="3407901"/>
          </a:xfrm>
          <a:prstGeom prst="rect">
            <a:avLst/>
          </a:prstGeom>
        </p:spPr>
      </p:pic>
    </p:spTree>
    <p:extLst>
      <p:ext uri="{BB962C8B-B14F-4D97-AF65-F5344CB8AC3E}">
        <p14:creationId xmlns:p14="http://schemas.microsoft.com/office/powerpoint/2010/main" val="186491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9332-938B-23CA-B1B3-86FCAC7F1758}"/>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HU"/>
          </a:p>
        </p:txBody>
      </p:sp>
      <p:sp>
        <p:nvSpPr>
          <p:cNvPr id="3" name="Text Placeholder 2">
            <a:extLst>
              <a:ext uri="{FF2B5EF4-FFF2-40B4-BE49-F238E27FC236}">
                <a16:creationId xmlns:a16="http://schemas.microsoft.com/office/drawing/2014/main" id="{F1D420F1-43B2-9766-CB41-92B937CE935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E7429C7-1942-C73E-3F19-9E5B6B417E12}"/>
              </a:ext>
            </a:extLst>
          </p:cNvPr>
          <p:cNvSpPr>
            <a:spLocks noGrp="1"/>
          </p:cNvSpPr>
          <p:nvPr>
            <p:ph sz="half" idx="2"/>
          </p:nvPr>
        </p:nvSpPr>
        <p:spPr>
          <a:xfrm>
            <a:off x="839788" y="2505075"/>
            <a:ext cx="5157787" cy="347510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5" name="Text Placeholder 4">
            <a:extLst>
              <a:ext uri="{FF2B5EF4-FFF2-40B4-BE49-F238E27FC236}">
                <a16:creationId xmlns:a16="http://schemas.microsoft.com/office/drawing/2014/main" id="{51EF72DD-63CC-953F-ECD6-C2A64BFBE3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70E67C0-C452-38D8-D9A5-DEEB33673883}"/>
              </a:ext>
            </a:extLst>
          </p:cNvPr>
          <p:cNvSpPr>
            <a:spLocks noGrp="1"/>
          </p:cNvSpPr>
          <p:nvPr>
            <p:ph sz="quarter" idx="4"/>
          </p:nvPr>
        </p:nvSpPr>
        <p:spPr>
          <a:xfrm>
            <a:off x="6172200" y="2505075"/>
            <a:ext cx="5183188" cy="347510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pic>
        <p:nvPicPr>
          <p:cNvPr id="17" name="Picture 16" descr="A black background with a black square&#10;&#10;Description automatically generated with medium confidence">
            <a:extLst>
              <a:ext uri="{FF2B5EF4-FFF2-40B4-BE49-F238E27FC236}">
                <a16:creationId xmlns:a16="http://schemas.microsoft.com/office/drawing/2014/main" id="{FF5FEE1A-EC8C-1AF4-4414-143E039CCCC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pic>
        <p:nvPicPr>
          <p:cNvPr id="18" name="Picture 17">
            <a:extLst>
              <a:ext uri="{FF2B5EF4-FFF2-40B4-BE49-F238E27FC236}">
                <a16:creationId xmlns:a16="http://schemas.microsoft.com/office/drawing/2014/main" id="{595125AB-BC8E-71B8-FFF4-8A1F19C307CB}"/>
              </a:ext>
            </a:extLst>
          </p:cNvPr>
          <p:cNvPicPr>
            <a:picLocks noChangeAspect="1"/>
          </p:cNvPicPr>
          <p:nvPr userDrawn="1"/>
        </p:nvPicPr>
        <p:blipFill>
          <a:blip r:embed="rId3">
            <a:alphaModFix amt="70000"/>
          </a:blip>
          <a:srcRect/>
          <a:stretch/>
        </p:blipFill>
        <p:spPr>
          <a:xfrm>
            <a:off x="8752719" y="6319374"/>
            <a:ext cx="816092" cy="289040"/>
          </a:xfrm>
          <a:prstGeom prst="rect">
            <a:avLst/>
          </a:prstGeom>
        </p:spPr>
      </p:pic>
      <p:pic>
        <p:nvPicPr>
          <p:cNvPr id="19" name="Picture 18">
            <a:extLst>
              <a:ext uri="{FF2B5EF4-FFF2-40B4-BE49-F238E27FC236}">
                <a16:creationId xmlns:a16="http://schemas.microsoft.com/office/drawing/2014/main" id="{7306FD1E-4BBD-94DD-1FDE-D90E8A3DBD1C}"/>
              </a:ext>
            </a:extLst>
          </p:cNvPr>
          <p:cNvPicPr>
            <a:picLocks noChangeAspect="1"/>
          </p:cNvPicPr>
          <p:nvPr userDrawn="1"/>
        </p:nvPicPr>
        <p:blipFill>
          <a:blip r:embed="rId4">
            <a:alphaModFix amt="70000"/>
          </a:blip>
          <a:srcRect/>
          <a:stretch/>
        </p:blipFill>
        <p:spPr>
          <a:xfrm>
            <a:off x="10446252" y="6355446"/>
            <a:ext cx="528482" cy="263532"/>
          </a:xfrm>
          <a:prstGeom prst="rect">
            <a:avLst/>
          </a:prstGeom>
        </p:spPr>
      </p:pic>
      <p:pic>
        <p:nvPicPr>
          <p:cNvPr id="20" name="Picture 19">
            <a:extLst>
              <a:ext uri="{FF2B5EF4-FFF2-40B4-BE49-F238E27FC236}">
                <a16:creationId xmlns:a16="http://schemas.microsoft.com/office/drawing/2014/main" id="{6F22A48F-BCCE-83A3-88B4-12F9CA61DD7C}"/>
              </a:ext>
            </a:extLst>
          </p:cNvPr>
          <p:cNvPicPr>
            <a:picLocks noChangeAspect="1"/>
          </p:cNvPicPr>
          <p:nvPr userDrawn="1"/>
        </p:nvPicPr>
        <p:blipFill>
          <a:blip r:embed="rId5">
            <a:alphaModFix amt="70000"/>
          </a:blip>
          <a:srcRect/>
          <a:stretch/>
        </p:blipFill>
        <p:spPr>
          <a:xfrm>
            <a:off x="7896613" y="6382878"/>
            <a:ext cx="640159" cy="162032"/>
          </a:xfrm>
          <a:prstGeom prst="rect">
            <a:avLst/>
          </a:prstGeom>
        </p:spPr>
      </p:pic>
      <p:pic>
        <p:nvPicPr>
          <p:cNvPr id="21" name="Picture 20">
            <a:extLst>
              <a:ext uri="{FF2B5EF4-FFF2-40B4-BE49-F238E27FC236}">
                <a16:creationId xmlns:a16="http://schemas.microsoft.com/office/drawing/2014/main" id="{726BC31E-A61D-EB9B-0D50-B57BDAFFC56C}"/>
              </a:ext>
            </a:extLst>
          </p:cNvPr>
          <p:cNvPicPr>
            <a:picLocks noChangeAspect="1"/>
          </p:cNvPicPr>
          <p:nvPr userDrawn="1"/>
        </p:nvPicPr>
        <p:blipFill>
          <a:blip r:embed="rId6">
            <a:alphaModFix amt="70000"/>
          </a:blip>
          <a:srcRect/>
          <a:stretch/>
        </p:blipFill>
        <p:spPr>
          <a:xfrm>
            <a:off x="9784758" y="6352862"/>
            <a:ext cx="408970" cy="185489"/>
          </a:xfrm>
          <a:prstGeom prst="rect">
            <a:avLst/>
          </a:prstGeom>
        </p:spPr>
      </p:pic>
      <p:pic>
        <p:nvPicPr>
          <p:cNvPr id="22" name="Picture 21">
            <a:extLst>
              <a:ext uri="{FF2B5EF4-FFF2-40B4-BE49-F238E27FC236}">
                <a16:creationId xmlns:a16="http://schemas.microsoft.com/office/drawing/2014/main" id="{C4C0A594-2258-F825-7592-1CC1E6C6C4DA}"/>
              </a:ext>
            </a:extLst>
          </p:cNvPr>
          <p:cNvPicPr>
            <a:picLocks noChangeAspect="1"/>
          </p:cNvPicPr>
          <p:nvPr userDrawn="1"/>
        </p:nvPicPr>
        <p:blipFill>
          <a:blip r:embed="rId7">
            <a:alphaModFix amt="70000"/>
          </a:blip>
          <a:srcRect/>
          <a:stretch/>
        </p:blipFill>
        <p:spPr>
          <a:xfrm>
            <a:off x="6911655" y="6382878"/>
            <a:ext cx="769011" cy="162032"/>
          </a:xfrm>
          <a:prstGeom prst="rect">
            <a:avLst/>
          </a:prstGeom>
        </p:spPr>
      </p:pic>
      <p:pic>
        <p:nvPicPr>
          <p:cNvPr id="23" name="Picture 22">
            <a:extLst>
              <a:ext uri="{FF2B5EF4-FFF2-40B4-BE49-F238E27FC236}">
                <a16:creationId xmlns:a16="http://schemas.microsoft.com/office/drawing/2014/main" id="{E6CE1C6B-27B7-A92A-2E5F-AA4E314716D2}"/>
              </a:ext>
            </a:extLst>
          </p:cNvPr>
          <p:cNvPicPr>
            <a:picLocks noChangeAspect="1"/>
          </p:cNvPicPr>
          <p:nvPr userDrawn="1"/>
        </p:nvPicPr>
        <p:blipFill>
          <a:blip r:embed="rId8">
            <a:alphaModFix amt="70000"/>
          </a:blip>
          <a:srcRect/>
          <a:stretch/>
        </p:blipFill>
        <p:spPr>
          <a:xfrm>
            <a:off x="11211148" y="6343047"/>
            <a:ext cx="525497" cy="259982"/>
          </a:xfrm>
          <a:prstGeom prst="rect">
            <a:avLst/>
          </a:prstGeom>
        </p:spPr>
      </p:pic>
    </p:spTree>
    <p:extLst>
      <p:ext uri="{BB962C8B-B14F-4D97-AF65-F5344CB8AC3E}">
        <p14:creationId xmlns:p14="http://schemas.microsoft.com/office/powerpoint/2010/main" val="3003486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007D-71F5-61C1-75C6-1F5CAA374DEC}"/>
              </a:ext>
            </a:extLst>
          </p:cNvPr>
          <p:cNvSpPr>
            <a:spLocks noGrp="1"/>
          </p:cNvSpPr>
          <p:nvPr>
            <p:ph type="title"/>
          </p:nvPr>
        </p:nvSpPr>
        <p:spPr>
          <a:xfrm>
            <a:off x="839788" y="987424"/>
            <a:ext cx="3932237" cy="1243310"/>
          </a:xfrm>
          <a:prstGeom prst="rect">
            <a:avLst/>
          </a:prstGeom>
        </p:spPr>
        <p:txBody>
          <a:bodyPr anchor="t" anchorCtr="0"/>
          <a:lstStyle>
            <a:lvl1pPr fontAlgn="t">
              <a:defRPr sz="3200"/>
            </a:lvl1pPr>
          </a:lstStyle>
          <a:p>
            <a:r>
              <a:rPr lang="en-GB" dirty="0"/>
              <a:t>Click to edit Master title style</a:t>
            </a:r>
            <a:endParaRPr lang="en-HU" dirty="0"/>
          </a:p>
        </p:txBody>
      </p:sp>
      <p:sp>
        <p:nvSpPr>
          <p:cNvPr id="3" name="Content Placeholder 2">
            <a:extLst>
              <a:ext uri="{FF2B5EF4-FFF2-40B4-BE49-F238E27FC236}">
                <a16:creationId xmlns:a16="http://schemas.microsoft.com/office/drawing/2014/main" id="{5EFFC4F1-8DEE-215F-6627-39F78A6835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4" name="Text Placeholder 3">
            <a:extLst>
              <a:ext uri="{FF2B5EF4-FFF2-40B4-BE49-F238E27FC236}">
                <a16:creationId xmlns:a16="http://schemas.microsoft.com/office/drawing/2014/main" id="{EBE5CE17-4476-1456-0F08-BF5B7554E0B5}"/>
              </a:ext>
            </a:extLst>
          </p:cNvPr>
          <p:cNvSpPr>
            <a:spLocks noGrp="1"/>
          </p:cNvSpPr>
          <p:nvPr>
            <p:ph type="body" sz="half" idx="2"/>
          </p:nvPr>
        </p:nvSpPr>
        <p:spPr>
          <a:xfrm>
            <a:off x="839788" y="2230734"/>
            <a:ext cx="3932237" cy="363825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9" name="Picture 8">
            <a:extLst>
              <a:ext uri="{FF2B5EF4-FFF2-40B4-BE49-F238E27FC236}">
                <a16:creationId xmlns:a16="http://schemas.microsoft.com/office/drawing/2014/main" id="{BE63CFB4-59D8-4139-D48B-D2BFC011B3AD}"/>
              </a:ext>
            </a:extLst>
          </p:cNvPr>
          <p:cNvPicPr>
            <a:picLocks noChangeAspect="1"/>
          </p:cNvPicPr>
          <p:nvPr userDrawn="1"/>
        </p:nvPicPr>
        <p:blipFill>
          <a:blip r:embed="rId2">
            <a:alphaModFix amt="70000"/>
          </a:blip>
          <a:srcRect/>
          <a:stretch/>
        </p:blipFill>
        <p:spPr>
          <a:xfrm>
            <a:off x="8752719" y="6319374"/>
            <a:ext cx="816092" cy="289040"/>
          </a:xfrm>
          <a:prstGeom prst="rect">
            <a:avLst/>
          </a:prstGeom>
        </p:spPr>
      </p:pic>
      <p:pic>
        <p:nvPicPr>
          <p:cNvPr id="10" name="Picture 9">
            <a:extLst>
              <a:ext uri="{FF2B5EF4-FFF2-40B4-BE49-F238E27FC236}">
                <a16:creationId xmlns:a16="http://schemas.microsoft.com/office/drawing/2014/main" id="{9700C60C-E61D-FB60-2388-F6060A6EA3F0}"/>
              </a:ext>
            </a:extLst>
          </p:cNvPr>
          <p:cNvPicPr>
            <a:picLocks noChangeAspect="1"/>
          </p:cNvPicPr>
          <p:nvPr userDrawn="1"/>
        </p:nvPicPr>
        <p:blipFill>
          <a:blip r:embed="rId3">
            <a:alphaModFix amt="70000"/>
          </a:blip>
          <a:srcRect/>
          <a:stretch/>
        </p:blipFill>
        <p:spPr>
          <a:xfrm>
            <a:off x="10446252" y="6355446"/>
            <a:ext cx="528482" cy="263532"/>
          </a:xfrm>
          <a:prstGeom prst="rect">
            <a:avLst/>
          </a:prstGeom>
        </p:spPr>
      </p:pic>
      <p:pic>
        <p:nvPicPr>
          <p:cNvPr id="11" name="Picture 10">
            <a:extLst>
              <a:ext uri="{FF2B5EF4-FFF2-40B4-BE49-F238E27FC236}">
                <a16:creationId xmlns:a16="http://schemas.microsoft.com/office/drawing/2014/main" id="{DF1CCDF7-F7E4-4EA9-3EDC-F7C1A7CFE7F9}"/>
              </a:ext>
            </a:extLst>
          </p:cNvPr>
          <p:cNvPicPr>
            <a:picLocks noChangeAspect="1"/>
          </p:cNvPicPr>
          <p:nvPr userDrawn="1"/>
        </p:nvPicPr>
        <p:blipFill>
          <a:blip r:embed="rId4">
            <a:alphaModFix amt="70000"/>
          </a:blip>
          <a:srcRect/>
          <a:stretch/>
        </p:blipFill>
        <p:spPr>
          <a:xfrm>
            <a:off x="7896613" y="6382878"/>
            <a:ext cx="640159" cy="162032"/>
          </a:xfrm>
          <a:prstGeom prst="rect">
            <a:avLst/>
          </a:prstGeom>
        </p:spPr>
      </p:pic>
      <p:pic>
        <p:nvPicPr>
          <p:cNvPr id="12" name="Picture 11">
            <a:extLst>
              <a:ext uri="{FF2B5EF4-FFF2-40B4-BE49-F238E27FC236}">
                <a16:creationId xmlns:a16="http://schemas.microsoft.com/office/drawing/2014/main" id="{15C04AAC-F880-BB54-C66D-6FDA6D9E13A5}"/>
              </a:ext>
            </a:extLst>
          </p:cNvPr>
          <p:cNvPicPr>
            <a:picLocks noChangeAspect="1"/>
          </p:cNvPicPr>
          <p:nvPr userDrawn="1"/>
        </p:nvPicPr>
        <p:blipFill>
          <a:blip r:embed="rId5">
            <a:alphaModFix amt="70000"/>
          </a:blip>
          <a:srcRect/>
          <a:stretch/>
        </p:blipFill>
        <p:spPr>
          <a:xfrm>
            <a:off x="9784758" y="6352862"/>
            <a:ext cx="408970" cy="185489"/>
          </a:xfrm>
          <a:prstGeom prst="rect">
            <a:avLst/>
          </a:prstGeom>
        </p:spPr>
      </p:pic>
      <p:pic>
        <p:nvPicPr>
          <p:cNvPr id="13" name="Picture 12">
            <a:extLst>
              <a:ext uri="{FF2B5EF4-FFF2-40B4-BE49-F238E27FC236}">
                <a16:creationId xmlns:a16="http://schemas.microsoft.com/office/drawing/2014/main" id="{DB231BBA-3DBE-86F9-BED3-89102176C678}"/>
              </a:ext>
            </a:extLst>
          </p:cNvPr>
          <p:cNvPicPr>
            <a:picLocks noChangeAspect="1"/>
          </p:cNvPicPr>
          <p:nvPr userDrawn="1"/>
        </p:nvPicPr>
        <p:blipFill>
          <a:blip r:embed="rId6">
            <a:alphaModFix amt="70000"/>
          </a:blip>
          <a:srcRect/>
          <a:stretch/>
        </p:blipFill>
        <p:spPr>
          <a:xfrm>
            <a:off x="6911655" y="6382878"/>
            <a:ext cx="769011" cy="162032"/>
          </a:xfrm>
          <a:prstGeom prst="rect">
            <a:avLst/>
          </a:prstGeom>
        </p:spPr>
      </p:pic>
      <p:pic>
        <p:nvPicPr>
          <p:cNvPr id="14" name="Picture 13">
            <a:extLst>
              <a:ext uri="{FF2B5EF4-FFF2-40B4-BE49-F238E27FC236}">
                <a16:creationId xmlns:a16="http://schemas.microsoft.com/office/drawing/2014/main" id="{BC1E4542-ACE4-9AD0-3E86-0B684CB73A71}"/>
              </a:ext>
            </a:extLst>
          </p:cNvPr>
          <p:cNvPicPr>
            <a:picLocks noChangeAspect="1"/>
          </p:cNvPicPr>
          <p:nvPr userDrawn="1"/>
        </p:nvPicPr>
        <p:blipFill>
          <a:blip r:embed="rId7">
            <a:alphaModFix amt="70000"/>
          </a:blip>
          <a:srcRect/>
          <a:stretch/>
        </p:blipFill>
        <p:spPr>
          <a:xfrm>
            <a:off x="11211148" y="6343047"/>
            <a:ext cx="525497" cy="259982"/>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412EA013-EFDC-F506-23BC-4721383C9A44}"/>
              </a:ext>
            </a:extLst>
          </p:cNvPr>
          <p:cNvPicPr>
            <a:picLocks noChangeAspect="1"/>
          </p:cNvPicPr>
          <p:nvPr userDrawn="1"/>
        </p:nvPicPr>
        <p:blipFill>
          <a:blip r:embed="rId8">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spTree>
    <p:extLst>
      <p:ext uri="{BB962C8B-B14F-4D97-AF65-F5344CB8AC3E}">
        <p14:creationId xmlns:p14="http://schemas.microsoft.com/office/powerpoint/2010/main" val="372711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The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74F6-984E-6DC3-4061-ABBDF503B4E0}"/>
              </a:ext>
            </a:extLst>
          </p:cNvPr>
          <p:cNvSpPr>
            <a:spLocks noGrp="1"/>
          </p:cNvSpPr>
          <p:nvPr>
            <p:ph type="title" hasCustomPrompt="1"/>
          </p:nvPr>
        </p:nvSpPr>
        <p:spPr>
          <a:xfrm>
            <a:off x="838200" y="2825552"/>
            <a:ext cx="10515600" cy="713867"/>
          </a:xfrm>
          <a:prstGeom prst="rect">
            <a:avLst/>
          </a:prstGeom>
        </p:spPr>
        <p:txBody>
          <a:bodyPr/>
          <a:lstStyle>
            <a:lvl1pPr>
              <a:defRPr b="1" i="0" baseline="0"/>
            </a:lvl1pPr>
          </a:lstStyle>
          <a:p>
            <a:r>
              <a:rPr lang="en-GB" dirty="0"/>
              <a:t>Click to edit section title</a:t>
            </a:r>
            <a:endParaRPr lang="en-HU" dirty="0"/>
          </a:p>
        </p:txBody>
      </p:sp>
      <p:sp>
        <p:nvSpPr>
          <p:cNvPr id="3" name="Content Placeholder 2">
            <a:extLst>
              <a:ext uri="{FF2B5EF4-FFF2-40B4-BE49-F238E27FC236}">
                <a16:creationId xmlns:a16="http://schemas.microsoft.com/office/drawing/2014/main" id="{51830489-2087-6512-1A22-135B46524CA6}"/>
              </a:ext>
            </a:extLst>
          </p:cNvPr>
          <p:cNvSpPr>
            <a:spLocks noGrp="1"/>
          </p:cNvSpPr>
          <p:nvPr>
            <p:ph idx="1" hasCustomPrompt="1"/>
          </p:nvPr>
        </p:nvSpPr>
        <p:spPr>
          <a:xfrm>
            <a:off x="838200" y="3675514"/>
            <a:ext cx="10515600" cy="808583"/>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subtitle text style</a:t>
            </a:r>
          </a:p>
        </p:txBody>
      </p:sp>
      <p:sp>
        <p:nvSpPr>
          <p:cNvPr id="8" name="Content Placeholder 2">
            <a:extLst>
              <a:ext uri="{FF2B5EF4-FFF2-40B4-BE49-F238E27FC236}">
                <a16:creationId xmlns:a16="http://schemas.microsoft.com/office/drawing/2014/main" id="{082B4DA3-1338-675B-2D77-2175F2F24EE2}"/>
              </a:ext>
            </a:extLst>
          </p:cNvPr>
          <p:cNvSpPr>
            <a:spLocks noGrp="1"/>
          </p:cNvSpPr>
          <p:nvPr>
            <p:ph idx="13" hasCustomPrompt="1"/>
          </p:nvPr>
        </p:nvSpPr>
        <p:spPr>
          <a:xfrm>
            <a:off x="838200" y="5722909"/>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put logo</a:t>
            </a:r>
          </a:p>
        </p:txBody>
      </p:sp>
      <p:sp>
        <p:nvSpPr>
          <p:cNvPr id="13" name="Content Placeholder 2">
            <a:extLst>
              <a:ext uri="{FF2B5EF4-FFF2-40B4-BE49-F238E27FC236}">
                <a16:creationId xmlns:a16="http://schemas.microsoft.com/office/drawing/2014/main" id="{F470AD1D-7D0B-0A4C-0C2C-78D5162BF826}"/>
              </a:ext>
            </a:extLst>
          </p:cNvPr>
          <p:cNvSpPr>
            <a:spLocks noGrp="1"/>
          </p:cNvSpPr>
          <p:nvPr>
            <p:ph idx="14" hasCustomPrompt="1"/>
          </p:nvPr>
        </p:nvSpPr>
        <p:spPr>
          <a:xfrm>
            <a:off x="1996440" y="5722909"/>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put logo</a:t>
            </a:r>
          </a:p>
        </p:txBody>
      </p:sp>
      <p:sp>
        <p:nvSpPr>
          <p:cNvPr id="14" name="Content Placeholder 2">
            <a:extLst>
              <a:ext uri="{FF2B5EF4-FFF2-40B4-BE49-F238E27FC236}">
                <a16:creationId xmlns:a16="http://schemas.microsoft.com/office/drawing/2014/main" id="{CA96CDCC-9F7E-1EDD-F671-6483005787A6}"/>
              </a:ext>
            </a:extLst>
          </p:cNvPr>
          <p:cNvSpPr>
            <a:spLocks noGrp="1"/>
          </p:cNvSpPr>
          <p:nvPr>
            <p:ph idx="15" hasCustomPrompt="1"/>
          </p:nvPr>
        </p:nvSpPr>
        <p:spPr>
          <a:xfrm>
            <a:off x="3154680" y="5722909"/>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put logo</a:t>
            </a:r>
          </a:p>
        </p:txBody>
      </p:sp>
      <p:sp>
        <p:nvSpPr>
          <p:cNvPr id="15" name="Content Placeholder 2">
            <a:extLst>
              <a:ext uri="{FF2B5EF4-FFF2-40B4-BE49-F238E27FC236}">
                <a16:creationId xmlns:a16="http://schemas.microsoft.com/office/drawing/2014/main" id="{8E4CD4F8-2D13-A603-AF06-F388DC7163D4}"/>
              </a:ext>
            </a:extLst>
          </p:cNvPr>
          <p:cNvSpPr>
            <a:spLocks noGrp="1"/>
          </p:cNvSpPr>
          <p:nvPr>
            <p:ph idx="16" hasCustomPrompt="1"/>
          </p:nvPr>
        </p:nvSpPr>
        <p:spPr>
          <a:xfrm>
            <a:off x="4297746" y="5722909"/>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put logo</a:t>
            </a:r>
          </a:p>
        </p:txBody>
      </p:sp>
      <p:pic>
        <p:nvPicPr>
          <p:cNvPr id="16" name="Picture 15" descr="A black background with white text&#10;&#10;Description automatically generated">
            <a:extLst>
              <a:ext uri="{FF2B5EF4-FFF2-40B4-BE49-F238E27FC236}">
                <a16:creationId xmlns:a16="http://schemas.microsoft.com/office/drawing/2014/main" id="{406FA47B-CA89-5514-E82E-AFEF51FCE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4020" y="6088388"/>
            <a:ext cx="2390284" cy="510565"/>
          </a:xfrm>
          <a:prstGeom prst="rect">
            <a:avLst/>
          </a:prstGeom>
        </p:spPr>
      </p:pic>
    </p:spTree>
    <p:extLst>
      <p:ext uri="{BB962C8B-B14F-4D97-AF65-F5344CB8AC3E}">
        <p14:creationId xmlns:p14="http://schemas.microsoft.com/office/powerpoint/2010/main" val="1008681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ection The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74F6-984E-6DC3-4061-ABBDF503B4E0}"/>
              </a:ext>
            </a:extLst>
          </p:cNvPr>
          <p:cNvSpPr>
            <a:spLocks noGrp="1"/>
          </p:cNvSpPr>
          <p:nvPr>
            <p:ph type="title" hasCustomPrompt="1"/>
          </p:nvPr>
        </p:nvSpPr>
        <p:spPr>
          <a:xfrm>
            <a:off x="838200" y="2825552"/>
            <a:ext cx="10515600" cy="713867"/>
          </a:xfrm>
          <a:prstGeom prst="rect">
            <a:avLst/>
          </a:prstGeom>
        </p:spPr>
        <p:txBody>
          <a:bodyPr/>
          <a:lstStyle>
            <a:lvl1pPr>
              <a:defRPr b="1" i="0" baseline="0"/>
            </a:lvl1pPr>
          </a:lstStyle>
          <a:p>
            <a:r>
              <a:rPr lang="en-GB" dirty="0"/>
              <a:t>Click to edit section title</a:t>
            </a:r>
            <a:endParaRPr lang="en-HU" dirty="0"/>
          </a:p>
        </p:txBody>
      </p:sp>
      <p:sp>
        <p:nvSpPr>
          <p:cNvPr id="3" name="Content Placeholder 2">
            <a:extLst>
              <a:ext uri="{FF2B5EF4-FFF2-40B4-BE49-F238E27FC236}">
                <a16:creationId xmlns:a16="http://schemas.microsoft.com/office/drawing/2014/main" id="{51830489-2087-6512-1A22-135B46524CA6}"/>
              </a:ext>
            </a:extLst>
          </p:cNvPr>
          <p:cNvSpPr>
            <a:spLocks noGrp="1"/>
          </p:cNvSpPr>
          <p:nvPr>
            <p:ph idx="1" hasCustomPrompt="1"/>
          </p:nvPr>
        </p:nvSpPr>
        <p:spPr>
          <a:xfrm>
            <a:off x="838200" y="3675514"/>
            <a:ext cx="10515600" cy="808583"/>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subtitle text style</a:t>
            </a:r>
          </a:p>
        </p:txBody>
      </p:sp>
      <p:pic>
        <p:nvPicPr>
          <p:cNvPr id="16" name="Picture 15" descr="A black background with white text&#10;&#10;Description automatically generated">
            <a:extLst>
              <a:ext uri="{FF2B5EF4-FFF2-40B4-BE49-F238E27FC236}">
                <a16:creationId xmlns:a16="http://schemas.microsoft.com/office/drawing/2014/main" id="{406FA47B-CA89-5514-E82E-AFEF51FCE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4020" y="6179828"/>
            <a:ext cx="2390284" cy="510565"/>
          </a:xfrm>
          <a:prstGeom prst="rect">
            <a:avLst/>
          </a:prstGeom>
        </p:spPr>
      </p:pic>
      <p:pic>
        <p:nvPicPr>
          <p:cNvPr id="5" name="Picture 4" descr="A black and white logo&#10;&#10;Description automatically generated">
            <a:extLst>
              <a:ext uri="{FF2B5EF4-FFF2-40B4-BE49-F238E27FC236}">
                <a16:creationId xmlns:a16="http://schemas.microsoft.com/office/drawing/2014/main" id="{98A09D55-86C3-55FE-6995-2196E8FA07FF}"/>
              </a:ext>
            </a:extLst>
          </p:cNvPr>
          <p:cNvPicPr>
            <a:picLocks noChangeAspect="1"/>
          </p:cNvPicPr>
          <p:nvPr userDrawn="1"/>
        </p:nvPicPr>
        <p:blipFill>
          <a:blip r:embed="rId3"/>
          <a:stretch>
            <a:fillRect/>
          </a:stretch>
        </p:blipFill>
        <p:spPr>
          <a:xfrm>
            <a:off x="3245815" y="6219131"/>
            <a:ext cx="1169245" cy="414119"/>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5EE3C509-7259-CE8B-443E-22FCB0CD16A6}"/>
              </a:ext>
            </a:extLst>
          </p:cNvPr>
          <p:cNvPicPr>
            <a:picLocks noChangeAspect="1"/>
          </p:cNvPicPr>
          <p:nvPr userDrawn="1"/>
        </p:nvPicPr>
        <p:blipFill>
          <a:blip r:embed="rId4"/>
          <a:stretch>
            <a:fillRect/>
          </a:stretch>
        </p:blipFill>
        <p:spPr>
          <a:xfrm>
            <a:off x="5249417" y="6181070"/>
            <a:ext cx="943711" cy="498342"/>
          </a:xfrm>
          <a:prstGeom prst="rect">
            <a:avLst/>
          </a:prstGeom>
        </p:spPr>
      </p:pic>
      <p:pic>
        <p:nvPicPr>
          <p:cNvPr id="18" name="Picture 17" descr="A black background with white text&#10;&#10;Description automatically generated">
            <a:extLst>
              <a:ext uri="{FF2B5EF4-FFF2-40B4-BE49-F238E27FC236}">
                <a16:creationId xmlns:a16="http://schemas.microsoft.com/office/drawing/2014/main" id="{903E319D-866A-6BE4-308B-8338FC0BB9EE}"/>
              </a:ext>
            </a:extLst>
          </p:cNvPr>
          <p:cNvPicPr>
            <a:picLocks noChangeAspect="1"/>
          </p:cNvPicPr>
          <p:nvPr userDrawn="1"/>
        </p:nvPicPr>
        <p:blipFill>
          <a:blip r:embed="rId5"/>
          <a:stretch>
            <a:fillRect/>
          </a:stretch>
        </p:blipFill>
        <p:spPr>
          <a:xfrm>
            <a:off x="2126423" y="6282366"/>
            <a:ext cx="917182" cy="232149"/>
          </a:xfrm>
          <a:prstGeom prst="rect">
            <a:avLst/>
          </a:prstGeom>
        </p:spPr>
      </p:pic>
      <p:pic>
        <p:nvPicPr>
          <p:cNvPr id="20" name="Picture 19" descr="A white letter on a black background&#10;&#10;Description automatically generated">
            <a:extLst>
              <a:ext uri="{FF2B5EF4-FFF2-40B4-BE49-F238E27FC236}">
                <a16:creationId xmlns:a16="http://schemas.microsoft.com/office/drawing/2014/main" id="{E4EDCCC8-C7F2-D6E5-AA76-AF922E1D9008}"/>
              </a:ext>
            </a:extLst>
          </p:cNvPr>
          <p:cNvPicPr>
            <a:picLocks noChangeAspect="1"/>
          </p:cNvPicPr>
          <p:nvPr userDrawn="1"/>
        </p:nvPicPr>
        <p:blipFill>
          <a:blip r:embed="rId6"/>
          <a:stretch>
            <a:fillRect/>
          </a:stretch>
        </p:blipFill>
        <p:spPr>
          <a:xfrm>
            <a:off x="4516405" y="6248758"/>
            <a:ext cx="585947" cy="265757"/>
          </a:xfrm>
          <a:prstGeom prst="rect">
            <a:avLst/>
          </a:prstGeom>
        </p:spPr>
      </p:pic>
      <p:pic>
        <p:nvPicPr>
          <p:cNvPr id="22" name="Picture 21" descr="A black and white logo&#10;&#10;Description automatically generated">
            <a:extLst>
              <a:ext uri="{FF2B5EF4-FFF2-40B4-BE49-F238E27FC236}">
                <a16:creationId xmlns:a16="http://schemas.microsoft.com/office/drawing/2014/main" id="{3ED8E60F-6FEB-D6BC-04E3-3934EFEF9B1D}"/>
              </a:ext>
            </a:extLst>
          </p:cNvPr>
          <p:cNvPicPr>
            <a:picLocks noChangeAspect="1"/>
          </p:cNvPicPr>
          <p:nvPr userDrawn="1"/>
        </p:nvPicPr>
        <p:blipFill>
          <a:blip r:embed="rId7"/>
          <a:stretch>
            <a:fillRect/>
          </a:stretch>
        </p:blipFill>
        <p:spPr>
          <a:xfrm>
            <a:off x="858999" y="6282366"/>
            <a:ext cx="1101790" cy="232150"/>
          </a:xfrm>
          <a:prstGeom prst="rect">
            <a:avLst/>
          </a:prstGeom>
        </p:spPr>
      </p:pic>
      <p:pic>
        <p:nvPicPr>
          <p:cNvPr id="24" name="Picture 23" descr="A black and white sign with white text&#10;&#10;Description automatically generated">
            <a:extLst>
              <a:ext uri="{FF2B5EF4-FFF2-40B4-BE49-F238E27FC236}">
                <a16:creationId xmlns:a16="http://schemas.microsoft.com/office/drawing/2014/main" id="{16C48849-CD9B-EB42-0046-F587D9454FA0}"/>
              </a:ext>
            </a:extLst>
          </p:cNvPr>
          <p:cNvPicPr>
            <a:picLocks noChangeAspect="1"/>
          </p:cNvPicPr>
          <p:nvPr userDrawn="1"/>
        </p:nvPicPr>
        <p:blipFill>
          <a:blip r:embed="rId8"/>
          <a:stretch>
            <a:fillRect/>
          </a:stretch>
        </p:blipFill>
        <p:spPr>
          <a:xfrm>
            <a:off x="6329450" y="6260762"/>
            <a:ext cx="752899" cy="372487"/>
          </a:xfrm>
          <a:prstGeom prst="rect">
            <a:avLst/>
          </a:prstGeom>
        </p:spPr>
      </p:pic>
    </p:spTree>
    <p:extLst>
      <p:ext uri="{BB962C8B-B14F-4D97-AF65-F5344CB8AC3E}">
        <p14:creationId xmlns:p14="http://schemas.microsoft.com/office/powerpoint/2010/main" val="1854221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nal Them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830489-2087-6512-1A22-135B46524CA6}"/>
              </a:ext>
            </a:extLst>
          </p:cNvPr>
          <p:cNvSpPr>
            <a:spLocks noGrp="1"/>
          </p:cNvSpPr>
          <p:nvPr>
            <p:ph idx="1" hasCustomPrompt="1"/>
          </p:nvPr>
        </p:nvSpPr>
        <p:spPr>
          <a:xfrm>
            <a:off x="838200" y="2349662"/>
            <a:ext cx="10515600" cy="2134436"/>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subtitle text style</a:t>
            </a:r>
          </a:p>
        </p:txBody>
      </p:sp>
      <p:pic>
        <p:nvPicPr>
          <p:cNvPr id="16" name="Picture 15" descr="A black background with white text&#10;&#10;Description automatically generated">
            <a:extLst>
              <a:ext uri="{FF2B5EF4-FFF2-40B4-BE49-F238E27FC236}">
                <a16:creationId xmlns:a16="http://schemas.microsoft.com/office/drawing/2014/main" id="{406FA47B-CA89-5514-E82E-AFEF51FCE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4020" y="6179828"/>
            <a:ext cx="2390284" cy="510565"/>
          </a:xfrm>
          <a:prstGeom prst="rect">
            <a:avLst/>
          </a:prstGeom>
        </p:spPr>
      </p:pic>
      <p:pic>
        <p:nvPicPr>
          <p:cNvPr id="5" name="Picture 4" descr="A black and white logo&#10;&#10;Description automatically generated">
            <a:extLst>
              <a:ext uri="{FF2B5EF4-FFF2-40B4-BE49-F238E27FC236}">
                <a16:creationId xmlns:a16="http://schemas.microsoft.com/office/drawing/2014/main" id="{98A09D55-86C3-55FE-6995-2196E8FA07FF}"/>
              </a:ext>
            </a:extLst>
          </p:cNvPr>
          <p:cNvPicPr>
            <a:picLocks noChangeAspect="1"/>
          </p:cNvPicPr>
          <p:nvPr userDrawn="1"/>
        </p:nvPicPr>
        <p:blipFill>
          <a:blip r:embed="rId3"/>
          <a:stretch>
            <a:fillRect/>
          </a:stretch>
        </p:blipFill>
        <p:spPr>
          <a:xfrm>
            <a:off x="3245815" y="6219131"/>
            <a:ext cx="1169245" cy="414119"/>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5EE3C509-7259-CE8B-443E-22FCB0CD16A6}"/>
              </a:ext>
            </a:extLst>
          </p:cNvPr>
          <p:cNvPicPr>
            <a:picLocks noChangeAspect="1"/>
          </p:cNvPicPr>
          <p:nvPr userDrawn="1"/>
        </p:nvPicPr>
        <p:blipFill>
          <a:blip r:embed="rId4"/>
          <a:stretch>
            <a:fillRect/>
          </a:stretch>
        </p:blipFill>
        <p:spPr>
          <a:xfrm>
            <a:off x="5249417" y="6181070"/>
            <a:ext cx="943711" cy="498342"/>
          </a:xfrm>
          <a:prstGeom prst="rect">
            <a:avLst/>
          </a:prstGeom>
        </p:spPr>
      </p:pic>
      <p:pic>
        <p:nvPicPr>
          <p:cNvPr id="18" name="Picture 17" descr="A black background with white text&#10;&#10;Description automatically generated">
            <a:extLst>
              <a:ext uri="{FF2B5EF4-FFF2-40B4-BE49-F238E27FC236}">
                <a16:creationId xmlns:a16="http://schemas.microsoft.com/office/drawing/2014/main" id="{903E319D-866A-6BE4-308B-8338FC0BB9EE}"/>
              </a:ext>
            </a:extLst>
          </p:cNvPr>
          <p:cNvPicPr>
            <a:picLocks noChangeAspect="1"/>
          </p:cNvPicPr>
          <p:nvPr userDrawn="1"/>
        </p:nvPicPr>
        <p:blipFill>
          <a:blip r:embed="rId5"/>
          <a:stretch>
            <a:fillRect/>
          </a:stretch>
        </p:blipFill>
        <p:spPr>
          <a:xfrm>
            <a:off x="2126423" y="6282366"/>
            <a:ext cx="917182" cy="232149"/>
          </a:xfrm>
          <a:prstGeom prst="rect">
            <a:avLst/>
          </a:prstGeom>
        </p:spPr>
      </p:pic>
      <p:pic>
        <p:nvPicPr>
          <p:cNvPr id="20" name="Picture 19" descr="A white letter on a black background&#10;&#10;Description automatically generated">
            <a:extLst>
              <a:ext uri="{FF2B5EF4-FFF2-40B4-BE49-F238E27FC236}">
                <a16:creationId xmlns:a16="http://schemas.microsoft.com/office/drawing/2014/main" id="{E4EDCCC8-C7F2-D6E5-AA76-AF922E1D9008}"/>
              </a:ext>
            </a:extLst>
          </p:cNvPr>
          <p:cNvPicPr>
            <a:picLocks noChangeAspect="1"/>
          </p:cNvPicPr>
          <p:nvPr userDrawn="1"/>
        </p:nvPicPr>
        <p:blipFill>
          <a:blip r:embed="rId6"/>
          <a:stretch>
            <a:fillRect/>
          </a:stretch>
        </p:blipFill>
        <p:spPr>
          <a:xfrm>
            <a:off x="4516405" y="6248758"/>
            <a:ext cx="585947" cy="265757"/>
          </a:xfrm>
          <a:prstGeom prst="rect">
            <a:avLst/>
          </a:prstGeom>
        </p:spPr>
      </p:pic>
      <p:pic>
        <p:nvPicPr>
          <p:cNvPr id="22" name="Picture 21" descr="A black and white logo&#10;&#10;Description automatically generated">
            <a:extLst>
              <a:ext uri="{FF2B5EF4-FFF2-40B4-BE49-F238E27FC236}">
                <a16:creationId xmlns:a16="http://schemas.microsoft.com/office/drawing/2014/main" id="{3ED8E60F-6FEB-D6BC-04E3-3934EFEF9B1D}"/>
              </a:ext>
            </a:extLst>
          </p:cNvPr>
          <p:cNvPicPr>
            <a:picLocks noChangeAspect="1"/>
          </p:cNvPicPr>
          <p:nvPr userDrawn="1"/>
        </p:nvPicPr>
        <p:blipFill>
          <a:blip r:embed="rId7"/>
          <a:stretch>
            <a:fillRect/>
          </a:stretch>
        </p:blipFill>
        <p:spPr>
          <a:xfrm>
            <a:off x="858999" y="6282366"/>
            <a:ext cx="1101790" cy="232150"/>
          </a:xfrm>
          <a:prstGeom prst="rect">
            <a:avLst/>
          </a:prstGeom>
        </p:spPr>
      </p:pic>
      <p:pic>
        <p:nvPicPr>
          <p:cNvPr id="24" name="Picture 23" descr="A black and white sign with white text&#10;&#10;Description automatically generated">
            <a:extLst>
              <a:ext uri="{FF2B5EF4-FFF2-40B4-BE49-F238E27FC236}">
                <a16:creationId xmlns:a16="http://schemas.microsoft.com/office/drawing/2014/main" id="{16C48849-CD9B-EB42-0046-F587D9454FA0}"/>
              </a:ext>
            </a:extLst>
          </p:cNvPr>
          <p:cNvPicPr>
            <a:picLocks noChangeAspect="1"/>
          </p:cNvPicPr>
          <p:nvPr userDrawn="1"/>
        </p:nvPicPr>
        <p:blipFill>
          <a:blip r:embed="rId8"/>
          <a:stretch>
            <a:fillRect/>
          </a:stretch>
        </p:blipFill>
        <p:spPr>
          <a:xfrm>
            <a:off x="6329450" y="6260762"/>
            <a:ext cx="752899" cy="372487"/>
          </a:xfrm>
          <a:prstGeom prst="rect">
            <a:avLst/>
          </a:prstGeom>
        </p:spPr>
      </p:pic>
    </p:spTree>
    <p:extLst>
      <p:ext uri="{BB962C8B-B14F-4D97-AF65-F5344CB8AC3E}">
        <p14:creationId xmlns:p14="http://schemas.microsoft.com/office/powerpoint/2010/main" val="2729140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F339-3BAC-965A-E810-7CA8F87F8170}"/>
              </a:ext>
            </a:extLst>
          </p:cNvPr>
          <p:cNvSpPr>
            <a:spLocks noGrp="1"/>
          </p:cNvSpPr>
          <p:nvPr>
            <p:ph type="ctrTitle"/>
          </p:nvPr>
        </p:nvSpPr>
        <p:spPr>
          <a:xfrm>
            <a:off x="838200" y="1122363"/>
            <a:ext cx="10515600" cy="2387600"/>
          </a:xfrm>
          <a:prstGeom prst="rect">
            <a:avLst/>
          </a:prstGeom>
        </p:spPr>
        <p:txBody>
          <a:bodyPr anchor="b"/>
          <a:lstStyle>
            <a:lvl1pPr algn="ctr">
              <a:defRPr sz="5000" baseline="0"/>
            </a:lvl1pPr>
          </a:lstStyle>
          <a:p>
            <a:r>
              <a:rPr lang="en-GB" dirty="0"/>
              <a:t>Click to edit Master title style</a:t>
            </a:r>
            <a:endParaRPr lang="en-HU" dirty="0"/>
          </a:p>
        </p:txBody>
      </p:sp>
      <p:sp>
        <p:nvSpPr>
          <p:cNvPr id="3" name="Subtitle 2">
            <a:extLst>
              <a:ext uri="{FF2B5EF4-FFF2-40B4-BE49-F238E27FC236}">
                <a16:creationId xmlns:a16="http://schemas.microsoft.com/office/drawing/2014/main" id="{AC4A37D1-4448-83E1-BB7F-D1D262DE9462}"/>
              </a:ext>
            </a:extLst>
          </p:cNvPr>
          <p:cNvSpPr>
            <a:spLocks noGrp="1"/>
          </p:cNvSpPr>
          <p:nvPr>
            <p:ph type="subTitle" idx="1"/>
          </p:nvPr>
        </p:nvSpPr>
        <p:spPr>
          <a:xfrm>
            <a:off x="835152" y="3586227"/>
            <a:ext cx="105156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HU"/>
          </a:p>
        </p:txBody>
      </p:sp>
      <p:sp>
        <p:nvSpPr>
          <p:cNvPr id="8" name="Content Placeholder 2">
            <a:extLst>
              <a:ext uri="{FF2B5EF4-FFF2-40B4-BE49-F238E27FC236}">
                <a16:creationId xmlns:a16="http://schemas.microsoft.com/office/drawing/2014/main" id="{B2913413-02B8-6BFD-BAD9-72EDB32ADEA1}"/>
              </a:ext>
            </a:extLst>
          </p:cNvPr>
          <p:cNvSpPr>
            <a:spLocks noGrp="1"/>
          </p:cNvSpPr>
          <p:nvPr>
            <p:ph idx="13" hasCustomPrompt="1"/>
          </p:nvPr>
        </p:nvSpPr>
        <p:spPr>
          <a:xfrm>
            <a:off x="733348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9" name="Content Placeholder 2">
            <a:extLst>
              <a:ext uri="{FF2B5EF4-FFF2-40B4-BE49-F238E27FC236}">
                <a16:creationId xmlns:a16="http://schemas.microsoft.com/office/drawing/2014/main" id="{5F52661C-81C8-BCAB-D703-370AACEA63E2}"/>
              </a:ext>
            </a:extLst>
          </p:cNvPr>
          <p:cNvSpPr>
            <a:spLocks noGrp="1"/>
          </p:cNvSpPr>
          <p:nvPr>
            <p:ph idx="14" hasCustomPrompt="1"/>
          </p:nvPr>
        </p:nvSpPr>
        <p:spPr>
          <a:xfrm>
            <a:off x="849172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10" name="Content Placeholder 2">
            <a:extLst>
              <a:ext uri="{FF2B5EF4-FFF2-40B4-BE49-F238E27FC236}">
                <a16:creationId xmlns:a16="http://schemas.microsoft.com/office/drawing/2014/main" id="{AC7D9BC6-E802-35DD-72FA-8D82653171D5}"/>
              </a:ext>
            </a:extLst>
          </p:cNvPr>
          <p:cNvSpPr>
            <a:spLocks noGrp="1"/>
          </p:cNvSpPr>
          <p:nvPr>
            <p:ph idx="15" hasCustomPrompt="1"/>
          </p:nvPr>
        </p:nvSpPr>
        <p:spPr>
          <a:xfrm>
            <a:off x="964996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11" name="Content Placeholder 2">
            <a:extLst>
              <a:ext uri="{FF2B5EF4-FFF2-40B4-BE49-F238E27FC236}">
                <a16:creationId xmlns:a16="http://schemas.microsoft.com/office/drawing/2014/main" id="{32689276-02A0-5124-9AB1-959F6F4AACB1}"/>
              </a:ext>
            </a:extLst>
          </p:cNvPr>
          <p:cNvSpPr>
            <a:spLocks noGrp="1"/>
          </p:cNvSpPr>
          <p:nvPr>
            <p:ph idx="16" hasCustomPrompt="1"/>
          </p:nvPr>
        </p:nvSpPr>
        <p:spPr>
          <a:xfrm>
            <a:off x="1080820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8BF86417-6BFF-B6B6-CB0D-5E41EBCB9F6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spTree>
    <p:extLst>
      <p:ext uri="{BB962C8B-B14F-4D97-AF65-F5344CB8AC3E}">
        <p14:creationId xmlns:p14="http://schemas.microsoft.com/office/powerpoint/2010/main" val="1546139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F339-3BAC-965A-E810-7CA8F87F8170}"/>
              </a:ext>
            </a:extLst>
          </p:cNvPr>
          <p:cNvSpPr>
            <a:spLocks noGrp="1"/>
          </p:cNvSpPr>
          <p:nvPr>
            <p:ph type="ctrTitle"/>
          </p:nvPr>
        </p:nvSpPr>
        <p:spPr>
          <a:xfrm>
            <a:off x="847344" y="820611"/>
            <a:ext cx="10515600" cy="944181"/>
          </a:xfrm>
          <a:prstGeom prst="rect">
            <a:avLst/>
          </a:prstGeom>
        </p:spPr>
        <p:txBody>
          <a:bodyPr anchor="t" anchorCtr="0"/>
          <a:lstStyle>
            <a:lvl1pPr algn="l">
              <a:defRPr sz="4500" baseline="0"/>
            </a:lvl1pPr>
          </a:lstStyle>
          <a:p>
            <a:r>
              <a:rPr lang="en-GB" dirty="0"/>
              <a:t>Click to edit Master title style</a:t>
            </a:r>
            <a:endParaRPr lang="en-HU" dirty="0"/>
          </a:p>
        </p:txBody>
      </p:sp>
      <p:sp>
        <p:nvSpPr>
          <p:cNvPr id="3" name="Subtitle 2">
            <a:extLst>
              <a:ext uri="{FF2B5EF4-FFF2-40B4-BE49-F238E27FC236}">
                <a16:creationId xmlns:a16="http://schemas.microsoft.com/office/drawing/2014/main" id="{AC4A37D1-4448-83E1-BB7F-D1D262DE9462}"/>
              </a:ext>
            </a:extLst>
          </p:cNvPr>
          <p:cNvSpPr>
            <a:spLocks noGrp="1"/>
          </p:cNvSpPr>
          <p:nvPr>
            <p:ph type="subTitle" idx="1" hasCustomPrompt="1"/>
          </p:nvPr>
        </p:nvSpPr>
        <p:spPr>
          <a:xfrm>
            <a:off x="838200" y="1764792"/>
            <a:ext cx="10515600" cy="3493008"/>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text style</a:t>
            </a:r>
            <a:endParaRPr lang="en-HU" dirty="0"/>
          </a:p>
        </p:txBody>
      </p:sp>
      <p:sp>
        <p:nvSpPr>
          <p:cNvPr id="8" name="Content Placeholder 2">
            <a:extLst>
              <a:ext uri="{FF2B5EF4-FFF2-40B4-BE49-F238E27FC236}">
                <a16:creationId xmlns:a16="http://schemas.microsoft.com/office/drawing/2014/main" id="{B2913413-02B8-6BFD-BAD9-72EDB32ADEA1}"/>
              </a:ext>
            </a:extLst>
          </p:cNvPr>
          <p:cNvSpPr>
            <a:spLocks noGrp="1"/>
          </p:cNvSpPr>
          <p:nvPr>
            <p:ph idx="13" hasCustomPrompt="1"/>
          </p:nvPr>
        </p:nvSpPr>
        <p:spPr>
          <a:xfrm>
            <a:off x="733348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9" name="Content Placeholder 2">
            <a:extLst>
              <a:ext uri="{FF2B5EF4-FFF2-40B4-BE49-F238E27FC236}">
                <a16:creationId xmlns:a16="http://schemas.microsoft.com/office/drawing/2014/main" id="{5F52661C-81C8-BCAB-D703-370AACEA63E2}"/>
              </a:ext>
            </a:extLst>
          </p:cNvPr>
          <p:cNvSpPr>
            <a:spLocks noGrp="1"/>
          </p:cNvSpPr>
          <p:nvPr>
            <p:ph idx="14" hasCustomPrompt="1"/>
          </p:nvPr>
        </p:nvSpPr>
        <p:spPr>
          <a:xfrm>
            <a:off x="849172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10" name="Content Placeholder 2">
            <a:extLst>
              <a:ext uri="{FF2B5EF4-FFF2-40B4-BE49-F238E27FC236}">
                <a16:creationId xmlns:a16="http://schemas.microsoft.com/office/drawing/2014/main" id="{AC7D9BC6-E802-35DD-72FA-8D82653171D5}"/>
              </a:ext>
            </a:extLst>
          </p:cNvPr>
          <p:cNvSpPr>
            <a:spLocks noGrp="1"/>
          </p:cNvSpPr>
          <p:nvPr>
            <p:ph idx="15" hasCustomPrompt="1"/>
          </p:nvPr>
        </p:nvSpPr>
        <p:spPr>
          <a:xfrm>
            <a:off x="964996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11" name="Content Placeholder 2">
            <a:extLst>
              <a:ext uri="{FF2B5EF4-FFF2-40B4-BE49-F238E27FC236}">
                <a16:creationId xmlns:a16="http://schemas.microsoft.com/office/drawing/2014/main" id="{32689276-02A0-5124-9AB1-959F6F4AACB1}"/>
              </a:ext>
            </a:extLst>
          </p:cNvPr>
          <p:cNvSpPr>
            <a:spLocks noGrp="1"/>
          </p:cNvSpPr>
          <p:nvPr>
            <p:ph idx="16" hasCustomPrompt="1"/>
          </p:nvPr>
        </p:nvSpPr>
        <p:spPr>
          <a:xfrm>
            <a:off x="1080820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83C4C206-E686-3BCB-76E6-4C7A067BCB30}"/>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spTree>
    <p:extLst>
      <p:ext uri="{BB962C8B-B14F-4D97-AF65-F5344CB8AC3E}">
        <p14:creationId xmlns:p14="http://schemas.microsoft.com/office/powerpoint/2010/main" val="3398956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F339-3BAC-965A-E810-7CA8F87F8170}"/>
              </a:ext>
            </a:extLst>
          </p:cNvPr>
          <p:cNvSpPr>
            <a:spLocks noGrp="1"/>
          </p:cNvSpPr>
          <p:nvPr>
            <p:ph type="ctrTitle"/>
          </p:nvPr>
        </p:nvSpPr>
        <p:spPr>
          <a:xfrm>
            <a:off x="838200" y="793179"/>
            <a:ext cx="10515600" cy="944181"/>
          </a:xfrm>
          <a:prstGeom prst="rect">
            <a:avLst/>
          </a:prstGeom>
        </p:spPr>
        <p:txBody>
          <a:bodyPr anchor="t" anchorCtr="0"/>
          <a:lstStyle>
            <a:lvl1pPr algn="l">
              <a:defRPr sz="4500" baseline="0"/>
            </a:lvl1pPr>
          </a:lstStyle>
          <a:p>
            <a:r>
              <a:rPr lang="en-GB" dirty="0"/>
              <a:t>Click to edit Master title style</a:t>
            </a:r>
            <a:endParaRPr lang="en-HU" dirty="0"/>
          </a:p>
        </p:txBody>
      </p:sp>
      <p:sp>
        <p:nvSpPr>
          <p:cNvPr id="3" name="Subtitle 2">
            <a:extLst>
              <a:ext uri="{FF2B5EF4-FFF2-40B4-BE49-F238E27FC236}">
                <a16:creationId xmlns:a16="http://schemas.microsoft.com/office/drawing/2014/main" id="{AC4A37D1-4448-83E1-BB7F-D1D262DE9462}"/>
              </a:ext>
            </a:extLst>
          </p:cNvPr>
          <p:cNvSpPr>
            <a:spLocks noGrp="1"/>
          </p:cNvSpPr>
          <p:nvPr>
            <p:ph type="subTitle" idx="1"/>
          </p:nvPr>
        </p:nvSpPr>
        <p:spPr>
          <a:xfrm>
            <a:off x="838200" y="1737360"/>
            <a:ext cx="10515600" cy="4242816"/>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HU" dirty="0"/>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0ACB6A6C-CEB9-EC25-7D8B-AC63A9435FF4}"/>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pic>
        <p:nvPicPr>
          <p:cNvPr id="17" name="Picture 16">
            <a:extLst>
              <a:ext uri="{FF2B5EF4-FFF2-40B4-BE49-F238E27FC236}">
                <a16:creationId xmlns:a16="http://schemas.microsoft.com/office/drawing/2014/main" id="{B7E3F387-E0A8-32E5-364D-16AB7EB63192}"/>
              </a:ext>
            </a:extLst>
          </p:cNvPr>
          <p:cNvPicPr>
            <a:picLocks noChangeAspect="1"/>
          </p:cNvPicPr>
          <p:nvPr userDrawn="1"/>
        </p:nvPicPr>
        <p:blipFill>
          <a:blip r:embed="rId3">
            <a:alphaModFix amt="70000"/>
          </a:blip>
          <a:srcRect/>
          <a:stretch/>
        </p:blipFill>
        <p:spPr>
          <a:xfrm>
            <a:off x="8752719" y="6319374"/>
            <a:ext cx="816092" cy="289040"/>
          </a:xfrm>
          <a:prstGeom prst="rect">
            <a:avLst/>
          </a:prstGeom>
        </p:spPr>
      </p:pic>
      <p:pic>
        <p:nvPicPr>
          <p:cNvPr id="18" name="Picture 17">
            <a:extLst>
              <a:ext uri="{FF2B5EF4-FFF2-40B4-BE49-F238E27FC236}">
                <a16:creationId xmlns:a16="http://schemas.microsoft.com/office/drawing/2014/main" id="{C4AEB169-F935-B7D4-56B4-DE364854E020}"/>
              </a:ext>
            </a:extLst>
          </p:cNvPr>
          <p:cNvPicPr>
            <a:picLocks noChangeAspect="1"/>
          </p:cNvPicPr>
          <p:nvPr userDrawn="1"/>
        </p:nvPicPr>
        <p:blipFill>
          <a:blip r:embed="rId4">
            <a:alphaModFix amt="70000"/>
          </a:blip>
          <a:srcRect/>
          <a:stretch/>
        </p:blipFill>
        <p:spPr>
          <a:xfrm>
            <a:off x="10446252" y="6355446"/>
            <a:ext cx="528482" cy="263532"/>
          </a:xfrm>
          <a:prstGeom prst="rect">
            <a:avLst/>
          </a:prstGeom>
        </p:spPr>
      </p:pic>
      <p:pic>
        <p:nvPicPr>
          <p:cNvPr id="19" name="Picture 18">
            <a:extLst>
              <a:ext uri="{FF2B5EF4-FFF2-40B4-BE49-F238E27FC236}">
                <a16:creationId xmlns:a16="http://schemas.microsoft.com/office/drawing/2014/main" id="{54A37136-B1B7-D919-1D96-9480AC534E5D}"/>
              </a:ext>
            </a:extLst>
          </p:cNvPr>
          <p:cNvPicPr>
            <a:picLocks noChangeAspect="1"/>
          </p:cNvPicPr>
          <p:nvPr userDrawn="1"/>
        </p:nvPicPr>
        <p:blipFill>
          <a:blip r:embed="rId5">
            <a:alphaModFix amt="70000"/>
          </a:blip>
          <a:srcRect/>
          <a:stretch/>
        </p:blipFill>
        <p:spPr>
          <a:xfrm>
            <a:off x="7896613" y="6382878"/>
            <a:ext cx="640159" cy="162032"/>
          </a:xfrm>
          <a:prstGeom prst="rect">
            <a:avLst/>
          </a:prstGeom>
        </p:spPr>
      </p:pic>
      <p:pic>
        <p:nvPicPr>
          <p:cNvPr id="20" name="Picture 19">
            <a:extLst>
              <a:ext uri="{FF2B5EF4-FFF2-40B4-BE49-F238E27FC236}">
                <a16:creationId xmlns:a16="http://schemas.microsoft.com/office/drawing/2014/main" id="{2D092408-EE7C-17A8-99B5-12692240F22C}"/>
              </a:ext>
            </a:extLst>
          </p:cNvPr>
          <p:cNvPicPr>
            <a:picLocks noChangeAspect="1"/>
          </p:cNvPicPr>
          <p:nvPr userDrawn="1"/>
        </p:nvPicPr>
        <p:blipFill>
          <a:blip r:embed="rId6">
            <a:alphaModFix amt="70000"/>
          </a:blip>
          <a:srcRect/>
          <a:stretch/>
        </p:blipFill>
        <p:spPr>
          <a:xfrm>
            <a:off x="9784758" y="6352862"/>
            <a:ext cx="408970" cy="185489"/>
          </a:xfrm>
          <a:prstGeom prst="rect">
            <a:avLst/>
          </a:prstGeom>
        </p:spPr>
      </p:pic>
      <p:pic>
        <p:nvPicPr>
          <p:cNvPr id="21" name="Picture 20">
            <a:extLst>
              <a:ext uri="{FF2B5EF4-FFF2-40B4-BE49-F238E27FC236}">
                <a16:creationId xmlns:a16="http://schemas.microsoft.com/office/drawing/2014/main" id="{C55111BE-FB2D-3C70-1A70-CF5F22B382AE}"/>
              </a:ext>
            </a:extLst>
          </p:cNvPr>
          <p:cNvPicPr>
            <a:picLocks noChangeAspect="1"/>
          </p:cNvPicPr>
          <p:nvPr userDrawn="1"/>
        </p:nvPicPr>
        <p:blipFill>
          <a:blip r:embed="rId7">
            <a:alphaModFix amt="70000"/>
          </a:blip>
          <a:srcRect/>
          <a:stretch/>
        </p:blipFill>
        <p:spPr>
          <a:xfrm>
            <a:off x="6911655" y="6382878"/>
            <a:ext cx="769011" cy="162032"/>
          </a:xfrm>
          <a:prstGeom prst="rect">
            <a:avLst/>
          </a:prstGeom>
        </p:spPr>
      </p:pic>
      <p:pic>
        <p:nvPicPr>
          <p:cNvPr id="22" name="Picture 21">
            <a:extLst>
              <a:ext uri="{FF2B5EF4-FFF2-40B4-BE49-F238E27FC236}">
                <a16:creationId xmlns:a16="http://schemas.microsoft.com/office/drawing/2014/main" id="{4E5A4ECE-B604-C4C1-7F79-63CBE90FC597}"/>
              </a:ext>
            </a:extLst>
          </p:cNvPr>
          <p:cNvPicPr>
            <a:picLocks noChangeAspect="1"/>
          </p:cNvPicPr>
          <p:nvPr userDrawn="1"/>
        </p:nvPicPr>
        <p:blipFill>
          <a:blip r:embed="rId8">
            <a:alphaModFix amt="70000"/>
          </a:blip>
          <a:srcRect/>
          <a:stretch/>
        </p:blipFill>
        <p:spPr>
          <a:xfrm>
            <a:off x="11211148" y="6343047"/>
            <a:ext cx="525497" cy="259982"/>
          </a:xfrm>
          <a:prstGeom prst="rect">
            <a:avLst/>
          </a:prstGeom>
        </p:spPr>
      </p:pic>
    </p:spTree>
    <p:extLst>
      <p:ext uri="{BB962C8B-B14F-4D97-AF65-F5344CB8AC3E}">
        <p14:creationId xmlns:p14="http://schemas.microsoft.com/office/powerpoint/2010/main" val="1388502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74F6-984E-6DC3-4061-ABBDF503B4E0}"/>
              </a:ext>
            </a:extLst>
          </p:cNvPr>
          <p:cNvSpPr>
            <a:spLocks noGrp="1"/>
          </p:cNvSpPr>
          <p:nvPr>
            <p:ph type="title"/>
          </p:nvPr>
        </p:nvSpPr>
        <p:spPr>
          <a:xfrm>
            <a:off x="838200" y="365125"/>
            <a:ext cx="7946268" cy="1325563"/>
          </a:xfrm>
          <a:prstGeom prst="rect">
            <a:avLst/>
          </a:prstGeom>
        </p:spPr>
        <p:txBody>
          <a:bodyPr/>
          <a:lstStyle/>
          <a:p>
            <a:r>
              <a:rPr lang="en-GB"/>
              <a:t>Click to edit Master title style</a:t>
            </a:r>
            <a:endParaRPr lang="en-HU"/>
          </a:p>
        </p:txBody>
      </p:sp>
      <p:sp>
        <p:nvSpPr>
          <p:cNvPr id="3" name="Content Placeholder 2">
            <a:extLst>
              <a:ext uri="{FF2B5EF4-FFF2-40B4-BE49-F238E27FC236}">
                <a16:creationId xmlns:a16="http://schemas.microsoft.com/office/drawing/2014/main" id="{51830489-2087-6512-1A22-135B46524CA6}"/>
              </a:ext>
            </a:extLst>
          </p:cNvPr>
          <p:cNvSpPr>
            <a:spLocks noGrp="1"/>
          </p:cNvSpPr>
          <p:nvPr>
            <p:ph idx="1"/>
          </p:nvPr>
        </p:nvSpPr>
        <p:spPr>
          <a:xfrm>
            <a:off x="838200" y="1825625"/>
            <a:ext cx="10515600" cy="3750452"/>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HU" dirty="0"/>
          </a:p>
        </p:txBody>
      </p:sp>
      <p:sp>
        <p:nvSpPr>
          <p:cNvPr id="5" name="Footer Placeholder 4">
            <a:extLst>
              <a:ext uri="{FF2B5EF4-FFF2-40B4-BE49-F238E27FC236}">
                <a16:creationId xmlns:a16="http://schemas.microsoft.com/office/drawing/2014/main" id="{90E0C71C-410C-09C7-3757-AEC921CA6B36}"/>
              </a:ext>
            </a:extLst>
          </p:cNvPr>
          <p:cNvSpPr>
            <a:spLocks noGrp="1"/>
          </p:cNvSpPr>
          <p:nvPr>
            <p:ph type="ftr" sz="quarter" idx="11"/>
          </p:nvPr>
        </p:nvSpPr>
        <p:spPr>
          <a:xfrm>
            <a:off x="838200" y="5765163"/>
            <a:ext cx="10515600" cy="365125"/>
          </a:xfrm>
          <a:prstGeom prst="rect">
            <a:avLst/>
          </a:prstGeom>
        </p:spPr>
        <p:txBody>
          <a:bodyPr/>
          <a:lstStyle/>
          <a:p>
            <a:endParaRPr lang="en-HU" dirty="0"/>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F6EDB719-F163-4350-FFB9-3069854DAC94}"/>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pic>
        <p:nvPicPr>
          <p:cNvPr id="22" name="Picture 21">
            <a:extLst>
              <a:ext uri="{FF2B5EF4-FFF2-40B4-BE49-F238E27FC236}">
                <a16:creationId xmlns:a16="http://schemas.microsoft.com/office/drawing/2014/main" id="{8E6EE84F-90E3-4ACB-7309-E5685BEFF1FB}"/>
              </a:ext>
            </a:extLst>
          </p:cNvPr>
          <p:cNvPicPr>
            <a:picLocks noChangeAspect="1"/>
          </p:cNvPicPr>
          <p:nvPr userDrawn="1"/>
        </p:nvPicPr>
        <p:blipFill>
          <a:blip r:embed="rId3">
            <a:alphaModFix amt="70000"/>
          </a:blip>
          <a:srcRect/>
          <a:stretch/>
        </p:blipFill>
        <p:spPr>
          <a:xfrm>
            <a:off x="8752719" y="6319374"/>
            <a:ext cx="816092" cy="289040"/>
          </a:xfrm>
          <a:prstGeom prst="rect">
            <a:avLst/>
          </a:prstGeom>
        </p:spPr>
      </p:pic>
      <p:pic>
        <p:nvPicPr>
          <p:cNvPr id="23" name="Picture 22">
            <a:extLst>
              <a:ext uri="{FF2B5EF4-FFF2-40B4-BE49-F238E27FC236}">
                <a16:creationId xmlns:a16="http://schemas.microsoft.com/office/drawing/2014/main" id="{20F987EC-8C53-CB2E-B978-2D0E83232E39}"/>
              </a:ext>
            </a:extLst>
          </p:cNvPr>
          <p:cNvPicPr>
            <a:picLocks noChangeAspect="1"/>
          </p:cNvPicPr>
          <p:nvPr userDrawn="1"/>
        </p:nvPicPr>
        <p:blipFill>
          <a:blip r:embed="rId4">
            <a:alphaModFix amt="70000"/>
          </a:blip>
          <a:srcRect/>
          <a:stretch/>
        </p:blipFill>
        <p:spPr>
          <a:xfrm>
            <a:off x="10446252" y="6355446"/>
            <a:ext cx="528482" cy="263532"/>
          </a:xfrm>
          <a:prstGeom prst="rect">
            <a:avLst/>
          </a:prstGeom>
        </p:spPr>
      </p:pic>
      <p:pic>
        <p:nvPicPr>
          <p:cNvPr id="24" name="Picture 23">
            <a:extLst>
              <a:ext uri="{FF2B5EF4-FFF2-40B4-BE49-F238E27FC236}">
                <a16:creationId xmlns:a16="http://schemas.microsoft.com/office/drawing/2014/main" id="{5836C96A-638F-EE39-3B7F-D79054570DBA}"/>
              </a:ext>
            </a:extLst>
          </p:cNvPr>
          <p:cNvPicPr>
            <a:picLocks noChangeAspect="1"/>
          </p:cNvPicPr>
          <p:nvPr userDrawn="1"/>
        </p:nvPicPr>
        <p:blipFill>
          <a:blip r:embed="rId5">
            <a:alphaModFix amt="70000"/>
          </a:blip>
          <a:srcRect/>
          <a:stretch/>
        </p:blipFill>
        <p:spPr>
          <a:xfrm>
            <a:off x="7896613" y="6382878"/>
            <a:ext cx="640159" cy="162032"/>
          </a:xfrm>
          <a:prstGeom prst="rect">
            <a:avLst/>
          </a:prstGeom>
        </p:spPr>
      </p:pic>
      <p:pic>
        <p:nvPicPr>
          <p:cNvPr id="25" name="Picture 24">
            <a:extLst>
              <a:ext uri="{FF2B5EF4-FFF2-40B4-BE49-F238E27FC236}">
                <a16:creationId xmlns:a16="http://schemas.microsoft.com/office/drawing/2014/main" id="{816840B6-307C-9767-61B8-E1F906356BF1}"/>
              </a:ext>
            </a:extLst>
          </p:cNvPr>
          <p:cNvPicPr>
            <a:picLocks noChangeAspect="1"/>
          </p:cNvPicPr>
          <p:nvPr userDrawn="1"/>
        </p:nvPicPr>
        <p:blipFill>
          <a:blip r:embed="rId6">
            <a:alphaModFix amt="70000"/>
          </a:blip>
          <a:srcRect/>
          <a:stretch/>
        </p:blipFill>
        <p:spPr>
          <a:xfrm>
            <a:off x="9784758" y="6352862"/>
            <a:ext cx="408970" cy="185489"/>
          </a:xfrm>
          <a:prstGeom prst="rect">
            <a:avLst/>
          </a:prstGeom>
        </p:spPr>
      </p:pic>
      <p:pic>
        <p:nvPicPr>
          <p:cNvPr id="26" name="Picture 25">
            <a:extLst>
              <a:ext uri="{FF2B5EF4-FFF2-40B4-BE49-F238E27FC236}">
                <a16:creationId xmlns:a16="http://schemas.microsoft.com/office/drawing/2014/main" id="{D0D3D74F-C6CA-050C-CCE6-3F6937086FA1}"/>
              </a:ext>
            </a:extLst>
          </p:cNvPr>
          <p:cNvPicPr>
            <a:picLocks noChangeAspect="1"/>
          </p:cNvPicPr>
          <p:nvPr userDrawn="1"/>
        </p:nvPicPr>
        <p:blipFill>
          <a:blip r:embed="rId7">
            <a:alphaModFix amt="70000"/>
          </a:blip>
          <a:srcRect/>
          <a:stretch/>
        </p:blipFill>
        <p:spPr>
          <a:xfrm>
            <a:off x="6911655" y="6382878"/>
            <a:ext cx="769011" cy="162032"/>
          </a:xfrm>
          <a:prstGeom prst="rect">
            <a:avLst/>
          </a:prstGeom>
        </p:spPr>
      </p:pic>
      <p:pic>
        <p:nvPicPr>
          <p:cNvPr id="27" name="Picture 26">
            <a:extLst>
              <a:ext uri="{FF2B5EF4-FFF2-40B4-BE49-F238E27FC236}">
                <a16:creationId xmlns:a16="http://schemas.microsoft.com/office/drawing/2014/main" id="{9634BD1E-429D-2DF5-64DD-302924C95822}"/>
              </a:ext>
            </a:extLst>
          </p:cNvPr>
          <p:cNvPicPr>
            <a:picLocks noChangeAspect="1"/>
          </p:cNvPicPr>
          <p:nvPr userDrawn="1"/>
        </p:nvPicPr>
        <p:blipFill>
          <a:blip r:embed="rId8">
            <a:alphaModFix amt="70000"/>
          </a:blip>
          <a:srcRect/>
          <a:stretch/>
        </p:blipFill>
        <p:spPr>
          <a:xfrm>
            <a:off x="11211148" y="6343047"/>
            <a:ext cx="525497" cy="259982"/>
          </a:xfrm>
          <a:prstGeom prst="rect">
            <a:avLst/>
          </a:prstGeom>
        </p:spPr>
      </p:pic>
    </p:spTree>
    <p:extLst>
      <p:ext uri="{BB962C8B-B14F-4D97-AF65-F5344CB8AC3E}">
        <p14:creationId xmlns:p14="http://schemas.microsoft.com/office/powerpoint/2010/main" val="399756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DAD-F2DE-68CB-9575-1C2E9CFAC111}"/>
              </a:ext>
            </a:extLst>
          </p:cNvPr>
          <p:cNvSpPr>
            <a:spLocks noGrp="1"/>
          </p:cNvSpPr>
          <p:nvPr>
            <p:ph type="title"/>
          </p:nvPr>
        </p:nvSpPr>
        <p:spPr>
          <a:xfrm>
            <a:off x="838200" y="365125"/>
            <a:ext cx="7946268" cy="1325563"/>
          </a:xfrm>
          <a:prstGeom prst="rect">
            <a:avLst/>
          </a:prstGeom>
        </p:spPr>
        <p:txBody>
          <a:bodyPr/>
          <a:lstStyle/>
          <a:p>
            <a:r>
              <a:rPr lang="en-GB"/>
              <a:t>Click to edit Master title style</a:t>
            </a:r>
            <a:endParaRPr lang="en-HU"/>
          </a:p>
        </p:txBody>
      </p:sp>
      <p:sp>
        <p:nvSpPr>
          <p:cNvPr id="3" name="Content Placeholder 2">
            <a:extLst>
              <a:ext uri="{FF2B5EF4-FFF2-40B4-BE49-F238E27FC236}">
                <a16:creationId xmlns:a16="http://schemas.microsoft.com/office/drawing/2014/main" id="{A1C20D75-6847-35BA-18A6-984BE0A4261C}"/>
              </a:ext>
            </a:extLst>
          </p:cNvPr>
          <p:cNvSpPr>
            <a:spLocks noGrp="1"/>
          </p:cNvSpPr>
          <p:nvPr>
            <p:ph sz="half" idx="1"/>
          </p:nvPr>
        </p:nvSpPr>
        <p:spPr>
          <a:xfrm>
            <a:off x="838200" y="1825625"/>
            <a:ext cx="5181600" cy="401739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4" name="Content Placeholder 3">
            <a:extLst>
              <a:ext uri="{FF2B5EF4-FFF2-40B4-BE49-F238E27FC236}">
                <a16:creationId xmlns:a16="http://schemas.microsoft.com/office/drawing/2014/main" id="{FD3A0011-88AC-7FF0-5A44-F27F49B7A0F8}"/>
              </a:ext>
            </a:extLst>
          </p:cNvPr>
          <p:cNvSpPr>
            <a:spLocks noGrp="1"/>
          </p:cNvSpPr>
          <p:nvPr>
            <p:ph sz="half" idx="2"/>
          </p:nvPr>
        </p:nvSpPr>
        <p:spPr>
          <a:xfrm>
            <a:off x="6172200" y="1825625"/>
            <a:ext cx="5181600" cy="401739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A656B81E-029F-17E3-A8B3-CB6B5A4C4909}"/>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pic>
        <p:nvPicPr>
          <p:cNvPr id="16" name="Picture 15">
            <a:extLst>
              <a:ext uri="{FF2B5EF4-FFF2-40B4-BE49-F238E27FC236}">
                <a16:creationId xmlns:a16="http://schemas.microsoft.com/office/drawing/2014/main" id="{F861DC55-1240-5FB6-3852-44DC43D2CFC3}"/>
              </a:ext>
            </a:extLst>
          </p:cNvPr>
          <p:cNvPicPr>
            <a:picLocks noChangeAspect="1"/>
          </p:cNvPicPr>
          <p:nvPr userDrawn="1"/>
        </p:nvPicPr>
        <p:blipFill>
          <a:blip r:embed="rId3">
            <a:alphaModFix amt="70000"/>
          </a:blip>
          <a:srcRect/>
          <a:stretch/>
        </p:blipFill>
        <p:spPr>
          <a:xfrm>
            <a:off x="8752719" y="6319374"/>
            <a:ext cx="816092" cy="289040"/>
          </a:xfrm>
          <a:prstGeom prst="rect">
            <a:avLst/>
          </a:prstGeom>
        </p:spPr>
      </p:pic>
      <p:pic>
        <p:nvPicPr>
          <p:cNvPr id="17" name="Picture 16">
            <a:extLst>
              <a:ext uri="{FF2B5EF4-FFF2-40B4-BE49-F238E27FC236}">
                <a16:creationId xmlns:a16="http://schemas.microsoft.com/office/drawing/2014/main" id="{43EDF9E9-DF0F-BD6F-7FC7-097E41A3646F}"/>
              </a:ext>
            </a:extLst>
          </p:cNvPr>
          <p:cNvPicPr>
            <a:picLocks noChangeAspect="1"/>
          </p:cNvPicPr>
          <p:nvPr userDrawn="1"/>
        </p:nvPicPr>
        <p:blipFill>
          <a:blip r:embed="rId4">
            <a:alphaModFix amt="70000"/>
          </a:blip>
          <a:srcRect/>
          <a:stretch/>
        </p:blipFill>
        <p:spPr>
          <a:xfrm>
            <a:off x="10446252" y="6355446"/>
            <a:ext cx="528482" cy="263532"/>
          </a:xfrm>
          <a:prstGeom prst="rect">
            <a:avLst/>
          </a:prstGeom>
        </p:spPr>
      </p:pic>
      <p:pic>
        <p:nvPicPr>
          <p:cNvPr id="18" name="Picture 17">
            <a:extLst>
              <a:ext uri="{FF2B5EF4-FFF2-40B4-BE49-F238E27FC236}">
                <a16:creationId xmlns:a16="http://schemas.microsoft.com/office/drawing/2014/main" id="{737F4218-500D-FB9A-407B-7EA1A68C0AE0}"/>
              </a:ext>
            </a:extLst>
          </p:cNvPr>
          <p:cNvPicPr>
            <a:picLocks noChangeAspect="1"/>
          </p:cNvPicPr>
          <p:nvPr userDrawn="1"/>
        </p:nvPicPr>
        <p:blipFill>
          <a:blip r:embed="rId5">
            <a:alphaModFix amt="70000"/>
          </a:blip>
          <a:srcRect/>
          <a:stretch/>
        </p:blipFill>
        <p:spPr>
          <a:xfrm>
            <a:off x="7896613" y="6382878"/>
            <a:ext cx="640159" cy="162032"/>
          </a:xfrm>
          <a:prstGeom prst="rect">
            <a:avLst/>
          </a:prstGeom>
        </p:spPr>
      </p:pic>
      <p:pic>
        <p:nvPicPr>
          <p:cNvPr id="19" name="Picture 18">
            <a:extLst>
              <a:ext uri="{FF2B5EF4-FFF2-40B4-BE49-F238E27FC236}">
                <a16:creationId xmlns:a16="http://schemas.microsoft.com/office/drawing/2014/main" id="{DE528E64-2B98-B2F3-8466-36EBD5690428}"/>
              </a:ext>
            </a:extLst>
          </p:cNvPr>
          <p:cNvPicPr>
            <a:picLocks noChangeAspect="1"/>
          </p:cNvPicPr>
          <p:nvPr userDrawn="1"/>
        </p:nvPicPr>
        <p:blipFill>
          <a:blip r:embed="rId6">
            <a:alphaModFix amt="70000"/>
          </a:blip>
          <a:srcRect/>
          <a:stretch/>
        </p:blipFill>
        <p:spPr>
          <a:xfrm>
            <a:off x="9784758" y="6352862"/>
            <a:ext cx="408970" cy="185489"/>
          </a:xfrm>
          <a:prstGeom prst="rect">
            <a:avLst/>
          </a:prstGeom>
        </p:spPr>
      </p:pic>
      <p:pic>
        <p:nvPicPr>
          <p:cNvPr id="20" name="Picture 19">
            <a:extLst>
              <a:ext uri="{FF2B5EF4-FFF2-40B4-BE49-F238E27FC236}">
                <a16:creationId xmlns:a16="http://schemas.microsoft.com/office/drawing/2014/main" id="{4054CD13-1BB4-8E53-6A0A-0BD586FE633F}"/>
              </a:ext>
            </a:extLst>
          </p:cNvPr>
          <p:cNvPicPr>
            <a:picLocks noChangeAspect="1"/>
          </p:cNvPicPr>
          <p:nvPr userDrawn="1"/>
        </p:nvPicPr>
        <p:blipFill>
          <a:blip r:embed="rId7">
            <a:alphaModFix amt="70000"/>
          </a:blip>
          <a:srcRect/>
          <a:stretch/>
        </p:blipFill>
        <p:spPr>
          <a:xfrm>
            <a:off x="6911655" y="6382878"/>
            <a:ext cx="769011" cy="162032"/>
          </a:xfrm>
          <a:prstGeom prst="rect">
            <a:avLst/>
          </a:prstGeom>
        </p:spPr>
      </p:pic>
      <p:pic>
        <p:nvPicPr>
          <p:cNvPr id="21" name="Picture 20">
            <a:extLst>
              <a:ext uri="{FF2B5EF4-FFF2-40B4-BE49-F238E27FC236}">
                <a16:creationId xmlns:a16="http://schemas.microsoft.com/office/drawing/2014/main" id="{D3F1D06B-A63A-7DC2-A036-010CB8813E57}"/>
              </a:ext>
            </a:extLst>
          </p:cNvPr>
          <p:cNvPicPr>
            <a:picLocks noChangeAspect="1"/>
          </p:cNvPicPr>
          <p:nvPr userDrawn="1"/>
        </p:nvPicPr>
        <p:blipFill>
          <a:blip r:embed="rId8">
            <a:alphaModFix amt="70000"/>
          </a:blip>
          <a:srcRect/>
          <a:stretch/>
        </p:blipFill>
        <p:spPr>
          <a:xfrm>
            <a:off x="11211148" y="6343047"/>
            <a:ext cx="525497" cy="259982"/>
          </a:xfrm>
          <a:prstGeom prst="rect">
            <a:avLst/>
          </a:prstGeom>
        </p:spPr>
      </p:pic>
    </p:spTree>
    <p:extLst>
      <p:ext uri="{BB962C8B-B14F-4D97-AF65-F5344CB8AC3E}">
        <p14:creationId xmlns:p14="http://schemas.microsoft.com/office/powerpoint/2010/main" val="29944295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11.png"/><Relationship Id="rId4" Type="http://schemas.openxmlformats.org/officeDocument/2006/relationships/slideLayout" Target="../slideLayouts/slideLayout8.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olorful networked landscape&#10;&#10;Description automatically generated with low confidence">
            <a:extLst>
              <a:ext uri="{FF2B5EF4-FFF2-40B4-BE49-F238E27FC236}">
                <a16:creationId xmlns:a16="http://schemas.microsoft.com/office/drawing/2014/main" id="{4E68DAFD-EA5A-7214-FD53-AE0BA183F359}"/>
              </a:ext>
            </a:extLst>
          </p:cNvPr>
          <p:cNvPicPr>
            <a:picLocks noChangeAspect="1"/>
          </p:cNvPicPr>
          <p:nvPr userDrawn="1"/>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436820933"/>
      </p:ext>
    </p:extLst>
  </p:cSld>
  <p:clrMap bg1="lt1" tx1="dk1" bg2="lt2" tx2="dk2" accent1="accent1" accent2="accent2" accent3="accent3" accent4="accent4" accent5="accent5" accent6="accent6" hlink="hlink" folHlink="folHlink"/>
  <p:sldLayoutIdLst>
    <p:sldLayoutId id="2147483672" r:id="rId1"/>
    <p:sldLayoutId id="2147483677" r:id="rId2"/>
    <p:sldLayoutId id="2147483674" r:id="rId3"/>
    <p:sldLayoutId id="2147483682" r:id="rId4"/>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B0FD462-FA43-6843-E8A2-5F67167CFEC2}"/>
              </a:ext>
            </a:extLst>
          </p:cNvPr>
          <p:cNvSpPr>
            <a:spLocks noGrp="1"/>
          </p:cNvSpPr>
          <p:nvPr>
            <p:ph type="sldNum" sz="quarter" idx="4"/>
          </p:nvPr>
        </p:nvSpPr>
        <p:spPr>
          <a:xfrm>
            <a:off x="8427720" y="741705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C9B02A-078B-6C4E-8C38-1CB97BB16E0F}" type="slidenum">
              <a:rPr lang="en-HU" smtClean="0"/>
              <a:t>‹#›</a:t>
            </a:fld>
            <a:endParaRPr lang="en-HU"/>
          </a:p>
        </p:txBody>
      </p:sp>
      <p:pic>
        <p:nvPicPr>
          <p:cNvPr id="11" name="Picture 10" descr="A white surface with a black border&#10;&#10;Description automatically generated with medium confidence">
            <a:extLst>
              <a:ext uri="{FF2B5EF4-FFF2-40B4-BE49-F238E27FC236}">
                <a16:creationId xmlns:a16="http://schemas.microsoft.com/office/drawing/2014/main" id="{55554913-1F46-1FFD-4C9E-B0DF549FB634}"/>
              </a:ext>
            </a:extLst>
          </p:cNvPr>
          <p:cNvPicPr>
            <a:picLocks noChangeAspect="1"/>
          </p:cNvPicPr>
          <p:nvPr userDrawn="1"/>
        </p:nvPicPr>
        <p:blipFill>
          <a:blip r:embed="rId9"/>
          <a:stretch>
            <a:fillRect/>
          </a:stretch>
        </p:blipFill>
        <p:spPr>
          <a:xfrm>
            <a:off x="0" y="0"/>
            <a:ext cx="12192000" cy="6858000"/>
          </a:xfrm>
          <a:prstGeom prst="rect">
            <a:avLst/>
          </a:prstGeom>
        </p:spPr>
      </p:pic>
      <p:pic>
        <p:nvPicPr>
          <p:cNvPr id="13" name="Picture 12" descr="A blue and green wavy lines and dots&#10;&#10;Description automatically generated">
            <a:extLst>
              <a:ext uri="{FF2B5EF4-FFF2-40B4-BE49-F238E27FC236}">
                <a16:creationId xmlns:a16="http://schemas.microsoft.com/office/drawing/2014/main" id="{EF9697EC-BD0F-4492-1F40-D26A4D12FEFA}"/>
              </a:ext>
            </a:extLst>
          </p:cNvPr>
          <p:cNvPicPr>
            <a:picLocks noChangeAspect="1"/>
          </p:cNvPicPr>
          <p:nvPr userDrawn="1"/>
        </p:nvPicPr>
        <p:blipFill>
          <a:blip r:embed="rId10"/>
          <a:stretch>
            <a:fillRect/>
          </a:stretch>
        </p:blipFill>
        <p:spPr>
          <a:xfrm>
            <a:off x="247650" y="139303"/>
            <a:ext cx="11696699" cy="6579393"/>
          </a:xfrm>
          <a:prstGeom prst="rect">
            <a:avLst/>
          </a:prstGeom>
        </p:spPr>
      </p:pic>
    </p:spTree>
    <p:extLst>
      <p:ext uri="{BB962C8B-B14F-4D97-AF65-F5344CB8AC3E}">
        <p14:creationId xmlns:p14="http://schemas.microsoft.com/office/powerpoint/2010/main" val="172609657"/>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6" r:id="rId3"/>
    <p:sldLayoutId id="2147483662" r:id="rId4"/>
    <p:sldLayoutId id="2147483664" r:id="rId5"/>
    <p:sldLayoutId id="2147483665" r:id="rId6"/>
    <p:sldLayoutId id="214748366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306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229BE-A115-7C02-5BC3-E586AC145D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37F544-3708-00FD-CFE4-BF3ECB762C8D}"/>
              </a:ext>
            </a:extLst>
          </p:cNvPr>
          <p:cNvSpPr>
            <a:spLocks noGrp="1"/>
          </p:cNvSpPr>
          <p:nvPr>
            <p:ph type="title"/>
          </p:nvPr>
        </p:nvSpPr>
        <p:spPr>
          <a:xfrm>
            <a:off x="839788" y="987424"/>
            <a:ext cx="3932237" cy="1243310"/>
          </a:xfrm>
        </p:spPr>
        <p:txBody>
          <a:bodyPr anchor="t">
            <a:normAutofit/>
          </a:bodyPr>
          <a:lstStyle/>
          <a:p>
            <a:r>
              <a:rPr lang="en-US" dirty="0"/>
              <a:t>R</a:t>
            </a:r>
            <a:r>
              <a:rPr lang="en-GB" dirty="0" err="1"/>
              <a:t>ecommendations</a:t>
            </a:r>
            <a:endParaRPr lang="en-HU" dirty="0"/>
          </a:p>
        </p:txBody>
      </p:sp>
      <p:graphicFrame>
        <p:nvGraphicFramePr>
          <p:cNvPr id="5" name="Content Placeholder 2">
            <a:extLst>
              <a:ext uri="{FF2B5EF4-FFF2-40B4-BE49-F238E27FC236}">
                <a16:creationId xmlns:a16="http://schemas.microsoft.com/office/drawing/2014/main" id="{F1113CD7-15A1-F7CA-4504-E4EB7A94DE48}"/>
              </a:ext>
            </a:extLst>
          </p:cNvPr>
          <p:cNvGraphicFramePr>
            <a:graphicFrameLocks noGrp="1"/>
          </p:cNvGraphicFramePr>
          <p:nvPr>
            <p:ph idx="1"/>
            <p:extLst>
              <p:ext uri="{D42A27DB-BD31-4B8C-83A1-F6EECF244321}">
                <p14:modId xmlns:p14="http://schemas.microsoft.com/office/powerpoint/2010/main" val="4242545310"/>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shadow of a large radio antenna">
            <a:extLst>
              <a:ext uri="{FF2B5EF4-FFF2-40B4-BE49-F238E27FC236}">
                <a16:creationId xmlns:a16="http://schemas.microsoft.com/office/drawing/2014/main" id="{821B1191-49A1-7F85-E84D-5EB3D2EE03A4}"/>
              </a:ext>
            </a:extLst>
          </p:cNvPr>
          <p:cNvPicPr>
            <a:picLocks noChangeAspect="1"/>
          </p:cNvPicPr>
          <p:nvPr/>
        </p:nvPicPr>
        <p:blipFill>
          <a:blip r:embed="rId8"/>
          <a:stretch>
            <a:fillRect/>
          </a:stretch>
        </p:blipFill>
        <p:spPr>
          <a:xfrm>
            <a:off x="428625" y="2230734"/>
            <a:ext cx="4103131" cy="2754312"/>
          </a:xfrm>
          <a:prstGeom prst="rect">
            <a:avLst/>
          </a:prstGeom>
        </p:spPr>
      </p:pic>
    </p:spTree>
    <p:extLst>
      <p:ext uri="{BB962C8B-B14F-4D97-AF65-F5344CB8AC3E}">
        <p14:creationId xmlns:p14="http://schemas.microsoft.com/office/powerpoint/2010/main" val="2206266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EF86CA-7E8A-0048-F166-593FCB1377D5}"/>
              </a:ext>
            </a:extLst>
          </p:cNvPr>
          <p:cNvSpPr>
            <a:spLocks noGrp="1"/>
          </p:cNvSpPr>
          <p:nvPr>
            <p:ph idx="1"/>
          </p:nvPr>
        </p:nvSpPr>
        <p:spPr/>
        <p:txBody>
          <a:bodyPr/>
          <a:lstStyle/>
          <a:p>
            <a:r>
              <a:rPr lang="en-US" sz="6000" dirty="0"/>
              <a:t>Thank you for your attention!</a:t>
            </a:r>
            <a:endParaRPr lang="en-HU" sz="6000" dirty="0"/>
          </a:p>
        </p:txBody>
      </p:sp>
    </p:spTree>
    <p:extLst>
      <p:ext uri="{BB962C8B-B14F-4D97-AF65-F5344CB8AC3E}">
        <p14:creationId xmlns:p14="http://schemas.microsoft.com/office/powerpoint/2010/main" val="1065945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B88A3EE-6FEE-3693-5D23-406C3FB0D5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7EC59B-4AEE-A4FA-C806-70ABE019E449}"/>
              </a:ext>
            </a:extLst>
          </p:cNvPr>
          <p:cNvSpPr>
            <a:spLocks noGrp="1"/>
          </p:cNvSpPr>
          <p:nvPr>
            <p:ph type="ctrTitle"/>
          </p:nvPr>
        </p:nvSpPr>
        <p:spPr/>
        <p:txBody>
          <a:bodyPr/>
          <a:lstStyle/>
          <a:p>
            <a:r>
              <a:rPr lang="en-GB" sz="4800" dirty="0"/>
              <a:t>Key stakeholders</a:t>
            </a:r>
            <a:endParaRPr lang="en-HU" dirty="0"/>
          </a:p>
        </p:txBody>
      </p:sp>
      <p:sp>
        <p:nvSpPr>
          <p:cNvPr id="3" name="Subtitle 2">
            <a:extLst>
              <a:ext uri="{FF2B5EF4-FFF2-40B4-BE49-F238E27FC236}">
                <a16:creationId xmlns:a16="http://schemas.microsoft.com/office/drawing/2014/main" id="{074E5B5C-E2B6-82A2-DAF2-7C6B2C0A0FF2}"/>
              </a:ext>
            </a:extLst>
          </p:cNvPr>
          <p:cNvSpPr>
            <a:spLocks noGrp="1"/>
          </p:cNvSpPr>
          <p:nvPr>
            <p:ph type="subTitle" idx="1"/>
          </p:nvPr>
        </p:nvSpPr>
        <p:spPr>
          <a:xfrm>
            <a:off x="1001830" y="1737360"/>
            <a:ext cx="10515600" cy="4242816"/>
          </a:xfrm>
        </p:spPr>
        <p:txBody>
          <a:bodyPr/>
          <a:lstStyle/>
          <a:p>
            <a:r>
              <a:rPr lang="en-GB" sz="1300" b="1" dirty="0"/>
              <a:t>MEAE and MESR Collaboration</a:t>
            </a:r>
          </a:p>
          <a:p>
            <a:pPr marL="742950" lvl="1" indent="-285750" algn="l">
              <a:buFont typeface="Arial" panose="020B0604020202020204" pitchFamily="34" charset="0"/>
              <a:buChar char="•"/>
            </a:pPr>
            <a:r>
              <a:rPr lang="en-GB" sz="1300" dirty="0"/>
              <a:t>MEAE leads on strategy and geographical priorities</a:t>
            </a:r>
          </a:p>
          <a:p>
            <a:pPr marL="742950" lvl="1" indent="-285750" algn="l">
              <a:buFont typeface="Arial" panose="020B0604020202020204" pitchFamily="34" charset="0"/>
              <a:buChar char="•"/>
            </a:pPr>
            <a:r>
              <a:rPr lang="en-GB" sz="1300" dirty="0"/>
              <a:t>MESR supports through funding and international research cooperation</a:t>
            </a:r>
          </a:p>
          <a:p>
            <a:pPr marL="742950" lvl="1" indent="-285750" algn="l">
              <a:buFont typeface="Arial" panose="020B0604020202020204" pitchFamily="34" charset="0"/>
              <a:buChar char="•"/>
            </a:pPr>
            <a:r>
              <a:rPr lang="en-GB" sz="1300" dirty="0"/>
              <a:t>Opportunity to strengthen coordination between the two ministries</a:t>
            </a:r>
          </a:p>
          <a:p>
            <a:pPr marL="742950" lvl="1" indent="-285750" algn="l">
              <a:buFont typeface="Arial" panose="020B0604020202020204" pitchFamily="34" charset="0"/>
              <a:buChar char="•"/>
            </a:pPr>
            <a:endParaRPr lang="en-GB" sz="1300" dirty="0"/>
          </a:p>
          <a:p>
            <a:r>
              <a:rPr lang="en-GB" sz="1300" b="1" dirty="0"/>
              <a:t>Academic Institutions' Contribution</a:t>
            </a:r>
          </a:p>
          <a:p>
            <a:pPr marL="742950" lvl="1" indent="-285750" algn="l">
              <a:buFont typeface="Arial" panose="020B0604020202020204" pitchFamily="34" charset="0"/>
              <a:buChar char="•"/>
            </a:pPr>
            <a:r>
              <a:rPr lang="en-GB" sz="1300" dirty="0"/>
              <a:t>Universities establish bilateral campuses and degree recognition agreements</a:t>
            </a:r>
          </a:p>
          <a:p>
            <a:pPr marL="742950" lvl="1" indent="-285750" algn="l">
              <a:buFont typeface="Arial" panose="020B0604020202020204" pitchFamily="34" charset="0"/>
              <a:buChar char="•"/>
            </a:pPr>
            <a:r>
              <a:rPr lang="en-GB" sz="1300" dirty="0"/>
              <a:t>Research institutes like CNRS, Institute Pasteur, </a:t>
            </a:r>
            <a:r>
              <a:rPr lang="en-GB" sz="1300" dirty="0" err="1"/>
              <a:t>Inserm</a:t>
            </a:r>
            <a:r>
              <a:rPr lang="en-GB" sz="1300" dirty="0"/>
              <a:t>, IRD, and CIRAD set up representative offices and partnerships, facilitate global exchange of expertise</a:t>
            </a:r>
          </a:p>
          <a:p>
            <a:pPr marL="742950" lvl="1" indent="-285750" algn="l">
              <a:buFont typeface="Arial" panose="020B0604020202020204" pitchFamily="34" charset="0"/>
              <a:buChar char="•"/>
            </a:pPr>
            <a:endParaRPr lang="en-GB" sz="1300" dirty="0"/>
          </a:p>
          <a:p>
            <a:r>
              <a:rPr lang="en-GB" sz="1300" b="1" dirty="0"/>
              <a:t>Industry's Role</a:t>
            </a:r>
          </a:p>
          <a:p>
            <a:pPr marL="742950" lvl="1" indent="-285750" algn="l">
              <a:buFont typeface="Arial" panose="020B0604020202020204" pitchFamily="34" charset="0"/>
              <a:buChar char="•"/>
            </a:pPr>
            <a:r>
              <a:rPr lang="en-GB" sz="1300" dirty="0"/>
              <a:t>Limited and less formalised compared to other countries: case-by-case basis rather than through national coordinated initiatives</a:t>
            </a:r>
          </a:p>
          <a:p>
            <a:pPr marL="742950" lvl="1" indent="-285750" algn="l">
              <a:buFont typeface="Arial" panose="020B0604020202020204" pitchFamily="34" charset="0"/>
              <a:buChar char="•"/>
            </a:pPr>
            <a:r>
              <a:rPr lang="en-GB" sz="1300" dirty="0"/>
              <a:t>Industry participates in larger investment projects in fields like astronomy, astrophysics, and renewable energy</a:t>
            </a:r>
            <a:r>
              <a:rPr lang="en-GB" sz="1000" dirty="0"/>
              <a:t>. E.g. SKAO</a:t>
            </a:r>
            <a:endParaRPr lang="en-GB" sz="1300" dirty="0"/>
          </a:p>
          <a:p>
            <a:pPr marL="742950" lvl="1" indent="-285750" algn="l">
              <a:buFont typeface="Arial" panose="020B0604020202020204" pitchFamily="34" charset="0"/>
              <a:buChar char="•"/>
            </a:pPr>
            <a:endParaRPr lang="en-GB" sz="1300" dirty="0"/>
          </a:p>
          <a:p>
            <a:r>
              <a:rPr lang="en-GB" sz="1300" b="1" dirty="0"/>
              <a:t>Civil Society's Involvement</a:t>
            </a:r>
          </a:p>
          <a:p>
            <a:pPr marL="285750" indent="-285750">
              <a:buFont typeface="Arial" panose="020B0604020202020204" pitchFamily="34" charset="0"/>
              <a:buChar char="•"/>
            </a:pPr>
            <a:r>
              <a:rPr lang="en-GB" sz="1300" dirty="0"/>
              <a:t>Scientific Diaspora's Contribution e.g. in the UK French researchers maintained ties with the UK after Brexit, leading to the establishment of the French Education and Research Network (FERN) with support from the French embassy.</a:t>
            </a:r>
          </a:p>
          <a:p>
            <a:pPr marL="285750" indent="-285750">
              <a:buFont typeface="Arial" panose="020B0604020202020204" pitchFamily="34" charset="0"/>
              <a:buChar char="•"/>
            </a:pPr>
            <a:r>
              <a:rPr lang="en-GB" sz="1300" dirty="0"/>
              <a:t>Solutions agenda during COP21 in Paris</a:t>
            </a:r>
          </a:p>
          <a:p>
            <a:pPr marL="285750" indent="-285750">
              <a:buFont typeface="Arial" panose="020B0604020202020204" pitchFamily="34" charset="0"/>
              <a:buChar char="•"/>
            </a:pPr>
            <a:endParaRPr lang="en-GB" sz="1300" dirty="0"/>
          </a:p>
          <a:p>
            <a:pPr>
              <a:lnSpc>
                <a:spcPct val="100000"/>
              </a:lnSpc>
              <a:spcBef>
                <a:spcPts val="0"/>
              </a:spcBef>
            </a:pPr>
            <a:endParaRPr lang="en-HU" sz="1400" b="1" dirty="0"/>
          </a:p>
        </p:txBody>
      </p:sp>
    </p:spTree>
    <p:extLst>
      <p:ext uri="{BB962C8B-B14F-4D97-AF65-F5344CB8AC3E}">
        <p14:creationId xmlns:p14="http://schemas.microsoft.com/office/powerpoint/2010/main" val="2354916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AF8C0D4-5A49-5AAC-455A-64E1D86116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06E1D0-E89F-BA1A-BD73-3E33B15729DF}"/>
              </a:ext>
            </a:extLst>
          </p:cNvPr>
          <p:cNvSpPr>
            <a:spLocks noGrp="1"/>
          </p:cNvSpPr>
          <p:nvPr>
            <p:ph type="ctrTitle"/>
          </p:nvPr>
        </p:nvSpPr>
        <p:spPr/>
        <p:txBody>
          <a:bodyPr/>
          <a:lstStyle/>
          <a:p>
            <a:r>
              <a:rPr lang="en-GB" sz="4800" dirty="0"/>
              <a:t>Coordination mechanisms</a:t>
            </a:r>
            <a:endParaRPr lang="en-HU" dirty="0"/>
          </a:p>
        </p:txBody>
      </p:sp>
      <p:sp>
        <p:nvSpPr>
          <p:cNvPr id="3" name="Subtitle 2">
            <a:extLst>
              <a:ext uri="{FF2B5EF4-FFF2-40B4-BE49-F238E27FC236}">
                <a16:creationId xmlns:a16="http://schemas.microsoft.com/office/drawing/2014/main" id="{0B2EDCC9-3C20-62A4-55C8-20C3F155F1EE}"/>
              </a:ext>
            </a:extLst>
          </p:cNvPr>
          <p:cNvSpPr>
            <a:spLocks noGrp="1"/>
          </p:cNvSpPr>
          <p:nvPr>
            <p:ph type="subTitle" idx="1"/>
          </p:nvPr>
        </p:nvSpPr>
        <p:spPr>
          <a:xfrm>
            <a:off x="1001830" y="1737360"/>
            <a:ext cx="10515600" cy="4242816"/>
          </a:xfrm>
        </p:spPr>
        <p:txBody>
          <a:bodyPr/>
          <a:lstStyle/>
          <a:p>
            <a:pPr>
              <a:spcBef>
                <a:spcPts val="0"/>
              </a:spcBef>
            </a:pPr>
            <a:r>
              <a:rPr lang="en-GB" sz="1200" b="1" dirty="0"/>
              <a:t>MEAE and RES Sub-directorate</a:t>
            </a:r>
          </a:p>
          <a:p>
            <a:pPr marL="285750" indent="-285750">
              <a:spcBef>
                <a:spcPts val="0"/>
              </a:spcBef>
              <a:buFont typeface="Arial" panose="020B0604020202020204" pitchFamily="34" charset="0"/>
              <a:buChar char="•"/>
            </a:pPr>
            <a:r>
              <a:rPr lang="en-GB" sz="1200" dirty="0"/>
              <a:t>Responsible for coordinating science diplomacy; Works closely with MESR</a:t>
            </a:r>
          </a:p>
          <a:p>
            <a:pPr marL="285750" indent="-285750">
              <a:spcBef>
                <a:spcPts val="0"/>
              </a:spcBef>
              <a:buFont typeface="Arial" panose="020B0604020202020204" pitchFamily="34" charset="0"/>
              <a:buChar char="•"/>
            </a:pPr>
            <a:endParaRPr lang="en-GB" sz="1200" dirty="0"/>
          </a:p>
          <a:p>
            <a:pPr>
              <a:spcBef>
                <a:spcPts val="0"/>
              </a:spcBef>
            </a:pPr>
            <a:r>
              <a:rPr lang="en-GB" sz="1200" b="1" dirty="0"/>
              <a:t>Annual Ambassadors' Conference</a:t>
            </a:r>
          </a:p>
          <a:p>
            <a:pPr marL="285750" indent="-285750">
              <a:spcBef>
                <a:spcPts val="0"/>
              </a:spcBef>
              <a:buFont typeface="Arial" panose="020B0604020202020204" pitchFamily="34" charset="0"/>
              <a:buChar char="•"/>
            </a:pPr>
            <a:r>
              <a:rPr lang="en-GB" sz="1200" dirty="0"/>
              <a:t>Sets foreign policy priorities including scientific and cultural diplomacy</a:t>
            </a:r>
          </a:p>
          <a:p>
            <a:pPr marL="285750" indent="-285750">
              <a:spcBef>
                <a:spcPts val="0"/>
              </a:spcBef>
              <a:buFont typeface="Arial" panose="020B0604020202020204" pitchFamily="34" charset="0"/>
              <a:buChar char="•"/>
            </a:pPr>
            <a:endParaRPr lang="en-GB" sz="1200" dirty="0"/>
          </a:p>
          <a:p>
            <a:pPr>
              <a:spcBef>
                <a:spcPts val="0"/>
              </a:spcBef>
            </a:pPr>
            <a:r>
              <a:rPr lang="en-GB" sz="1200" b="1" dirty="0"/>
              <a:t>International S&amp;T Diplomacy Initiatives</a:t>
            </a:r>
          </a:p>
          <a:p>
            <a:pPr marL="285750" indent="-285750">
              <a:spcBef>
                <a:spcPts val="0"/>
              </a:spcBef>
              <a:buFont typeface="Arial" panose="020B0604020202020204" pitchFamily="34" charset="0"/>
              <a:buChar char="•"/>
            </a:pPr>
            <a:r>
              <a:rPr kumimoji="0" lang="en-US" altLang="en-US" sz="12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UNESCO and Horizon Europe</a:t>
            </a:r>
            <a:r>
              <a:rPr kumimoji="0" lang="en-US" altLang="en-US" sz="12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Active participation in global scientific initiatives. </a:t>
            </a:r>
          </a:p>
          <a:p>
            <a:pPr marL="285750" indent="-285750">
              <a:spcBef>
                <a:spcPts val="0"/>
              </a:spcBef>
              <a:buFont typeface="Arial" panose="020B0604020202020204" pitchFamily="34" charset="0"/>
              <a:buChar char="•"/>
            </a:pPr>
            <a:r>
              <a:rPr lang="en-GB" sz="1200" dirty="0">
                <a:latin typeface="Segoe UI" panose="020B0502040204020203" pitchFamily="34" charset="0"/>
                <a:cs typeface="Segoe UI" panose="020B0502040204020203" pitchFamily="34" charset="0"/>
              </a:rPr>
              <a:t>Intergovernmental Panel on Climate Change (IPCC) and the Intergovernmental Science-Policy Platform on Biodiversity and Ecosystem Services (IPBES). </a:t>
            </a:r>
            <a:endParaRPr lang="en-US" altLang="en-US" sz="1200" dirty="0">
              <a:latin typeface="Segoe UI" panose="020B0502040204020203" pitchFamily="34" charset="0"/>
              <a:cs typeface="Segoe UI" panose="020B0502040204020203" pitchFamily="34" charset="0"/>
            </a:endParaRPr>
          </a:p>
          <a:p>
            <a:pPr marL="285750" indent="-285750">
              <a:spcBef>
                <a:spcPts val="0"/>
              </a:spcBef>
              <a:buFont typeface="Arial" panose="020B0604020202020204" pitchFamily="34" charset="0"/>
              <a:buChar char="•"/>
            </a:pPr>
            <a:r>
              <a:rPr kumimoji="0" lang="en-US" altLang="en-US" sz="12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Research Infrastructure</a:t>
            </a:r>
            <a:r>
              <a:rPr kumimoji="0" lang="en-US" altLang="en-US" sz="12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a:t>
            </a:r>
            <a:r>
              <a:rPr lang="en-GB" sz="1200" dirty="0"/>
              <a:t>central role in large-scale multi-country international research infrastructures like CERN (the European Organization for Nuclear Research) and ITER (the International Thermonuclear Experimental Reactor).</a:t>
            </a:r>
          </a:p>
          <a:p>
            <a:pPr marL="285750" indent="-285750">
              <a:spcBef>
                <a:spcPts val="0"/>
              </a:spcBef>
              <a:buFont typeface="Arial" panose="020B0604020202020204" pitchFamily="34" charset="0"/>
              <a:buChar char="•"/>
            </a:pPr>
            <a:endParaRPr kumimoji="0" lang="en-US" altLang="en-US" sz="12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p>
            <a:pPr>
              <a:spcBef>
                <a:spcPts val="0"/>
              </a:spcBef>
            </a:pPr>
            <a:r>
              <a:rPr lang="en-GB" sz="1200" b="1" dirty="0"/>
              <a:t>Bilateral Scientific Cooperation</a:t>
            </a:r>
          </a:p>
          <a:p>
            <a:pPr marL="0" marR="0" lvl="0" indent="0" algn="l" defTabSz="914400" rtl="0" eaLnBrk="0" fontAlgn="base" latinLnBrk="0" hangingPunct="0">
              <a:lnSpc>
                <a:spcPct val="100000"/>
              </a:lnSpc>
              <a:spcBef>
                <a:spcPts val="0"/>
              </a:spcBef>
              <a:buClrTx/>
              <a:buSzTx/>
              <a:buFontTx/>
              <a:buChar char="•"/>
              <a:tabLst/>
            </a:pPr>
            <a:r>
              <a:rPr kumimoji="0" lang="en-US" altLang="en-US" sz="12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COMIX</a:t>
            </a:r>
            <a:r>
              <a:rPr kumimoji="0" lang="en-US" altLang="en-US" sz="12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Establishing bilateral cooperation roadmaps. </a:t>
            </a:r>
          </a:p>
          <a:p>
            <a:pPr marL="0" marR="0" lvl="0" indent="0" algn="l" defTabSz="914400" rtl="0" eaLnBrk="0" fontAlgn="base" latinLnBrk="0" hangingPunct="0">
              <a:lnSpc>
                <a:spcPct val="100000"/>
              </a:lnSpc>
              <a:spcBef>
                <a:spcPts val="0"/>
              </a:spcBef>
              <a:buClrTx/>
              <a:buSzTx/>
              <a:buFontTx/>
              <a:buChar char="•"/>
              <a:tabLst/>
            </a:pPr>
            <a:r>
              <a:rPr kumimoji="0" lang="en-US" altLang="en-US" sz="12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Hubert </a:t>
            </a:r>
            <a:r>
              <a:rPr kumimoji="0" lang="en-US" altLang="en-US" sz="1200" b="1" i="0" u="none" strike="noStrike" cap="none" normalizeH="0" baseline="0" dirty="0" err="1">
                <a:ln>
                  <a:noFill/>
                </a:ln>
                <a:solidFill>
                  <a:schemeClr val="tx1"/>
                </a:solidFill>
                <a:effectLst/>
                <a:latin typeface="Segoe UI" panose="020B0502040204020203" pitchFamily="34" charset="0"/>
                <a:cs typeface="Segoe UI" panose="020B0502040204020203" pitchFamily="34" charset="0"/>
              </a:rPr>
              <a:t>Curien</a:t>
            </a:r>
            <a:r>
              <a:rPr kumimoji="0" lang="en-US" altLang="en-US" sz="12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Partnerships</a:t>
            </a:r>
            <a:r>
              <a:rPr kumimoji="0" lang="en-US" altLang="en-US" sz="12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Joint research and mobility programs. </a:t>
            </a:r>
          </a:p>
          <a:p>
            <a:pPr marL="0" marR="0" lvl="0" indent="0" algn="l" defTabSz="914400" rtl="0" eaLnBrk="0" fontAlgn="base" latinLnBrk="0" hangingPunct="0">
              <a:lnSpc>
                <a:spcPct val="100000"/>
              </a:lnSpc>
              <a:spcBef>
                <a:spcPts val="0"/>
              </a:spcBef>
              <a:buClrTx/>
              <a:buSzTx/>
              <a:buFontTx/>
              <a:buChar char="•"/>
              <a:tabLst/>
            </a:pPr>
            <a:r>
              <a:rPr kumimoji="0" lang="en-US" altLang="en-US" sz="12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French University Campuses Abroad</a:t>
            </a:r>
            <a:r>
              <a:rPr kumimoji="0" lang="en-US" altLang="en-US" sz="12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Promoting educational exchange. </a:t>
            </a:r>
          </a:p>
          <a:p>
            <a:pPr>
              <a:spcBef>
                <a:spcPts val="0"/>
              </a:spcBef>
            </a:pPr>
            <a:endParaRPr lang="en-GB" sz="1200" b="1" dirty="0"/>
          </a:p>
          <a:p>
            <a:pPr>
              <a:spcBef>
                <a:spcPts val="0"/>
              </a:spcBef>
            </a:pPr>
            <a:r>
              <a:rPr lang="en-GB" sz="1200" b="1" dirty="0"/>
              <a:t>Grassroot Networks of Researchers and Institutions</a:t>
            </a:r>
          </a:p>
          <a:p>
            <a:pPr marL="285750" indent="-285750">
              <a:spcBef>
                <a:spcPts val="0"/>
              </a:spcBef>
              <a:buFont typeface="Arial" panose="020B0604020202020204" pitchFamily="34" charset="0"/>
              <a:buChar char="•"/>
            </a:pPr>
            <a:r>
              <a:rPr lang="en-GB" sz="1200" dirty="0">
                <a:latin typeface="Segoe UI" panose="020B0502040204020203" pitchFamily="34" charset="0"/>
                <a:cs typeface="Segoe UI" panose="020B0502040204020203" pitchFamily="34" charset="0"/>
              </a:rPr>
              <a:t>Such as CNRS and </a:t>
            </a:r>
            <a:r>
              <a:rPr lang="en-GB" sz="1200" dirty="0" err="1">
                <a:latin typeface="Segoe UI" panose="020B0502040204020203" pitchFamily="34" charset="0"/>
                <a:cs typeface="Segoe UI" panose="020B0502040204020203" pitchFamily="34" charset="0"/>
              </a:rPr>
              <a:t>Inserm</a:t>
            </a:r>
            <a:r>
              <a:rPr lang="en-GB" sz="1200" dirty="0">
                <a:latin typeface="Segoe UI" panose="020B0502040204020203" pitchFamily="34" charset="0"/>
                <a:cs typeface="Segoe UI" panose="020B0502040204020203" pitchFamily="34" charset="0"/>
              </a:rPr>
              <a:t> structure international partnerships based on their research priorities</a:t>
            </a:r>
          </a:p>
          <a:p>
            <a:pPr>
              <a:lnSpc>
                <a:spcPct val="100000"/>
              </a:lnSpc>
              <a:spcBef>
                <a:spcPts val="0"/>
              </a:spcBef>
            </a:pPr>
            <a:endParaRPr lang="en-HU" sz="1100" b="1" dirty="0"/>
          </a:p>
        </p:txBody>
      </p:sp>
    </p:spTree>
    <p:extLst>
      <p:ext uri="{BB962C8B-B14F-4D97-AF65-F5344CB8AC3E}">
        <p14:creationId xmlns:p14="http://schemas.microsoft.com/office/powerpoint/2010/main" val="2969914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2BAD066-DC11-9625-C310-70E60ECE8C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8ACE56-9E85-88B5-1250-5A6D7423CA97}"/>
              </a:ext>
            </a:extLst>
          </p:cNvPr>
          <p:cNvSpPr>
            <a:spLocks noGrp="1"/>
          </p:cNvSpPr>
          <p:nvPr>
            <p:ph type="title"/>
          </p:nvPr>
        </p:nvSpPr>
        <p:spPr>
          <a:xfrm>
            <a:off x="838200" y="365125"/>
            <a:ext cx="7946268" cy="1325563"/>
          </a:xfrm>
        </p:spPr>
        <p:txBody>
          <a:bodyPr>
            <a:normAutofit/>
          </a:bodyPr>
          <a:lstStyle/>
          <a:p>
            <a:r>
              <a:rPr lang="en-GB"/>
              <a:t>Science and Technology Diplomacy Personnel</a:t>
            </a:r>
            <a:endParaRPr lang="en-HU" dirty="0"/>
          </a:p>
        </p:txBody>
      </p:sp>
      <p:graphicFrame>
        <p:nvGraphicFramePr>
          <p:cNvPr id="5" name="Content Placeholder 2">
            <a:extLst>
              <a:ext uri="{FF2B5EF4-FFF2-40B4-BE49-F238E27FC236}">
                <a16:creationId xmlns:a16="http://schemas.microsoft.com/office/drawing/2014/main" id="{D8567252-E3AF-E64F-BF8C-776870C60EDE}"/>
              </a:ext>
            </a:extLst>
          </p:cNvPr>
          <p:cNvGraphicFramePr>
            <a:graphicFrameLocks noGrp="1"/>
          </p:cNvGraphicFramePr>
          <p:nvPr>
            <p:ph idx="1"/>
            <p:extLst>
              <p:ext uri="{D42A27DB-BD31-4B8C-83A1-F6EECF244321}">
                <p14:modId xmlns:p14="http://schemas.microsoft.com/office/powerpoint/2010/main" val="1181487632"/>
              </p:ext>
            </p:extLst>
          </p:nvPr>
        </p:nvGraphicFramePr>
        <p:xfrm>
          <a:off x="838200" y="1825625"/>
          <a:ext cx="10515600" cy="3750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1049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F1983-10F5-D836-E9D8-29B0B8E35274}"/>
              </a:ext>
            </a:extLst>
          </p:cNvPr>
          <p:cNvSpPr>
            <a:spLocks noGrp="1"/>
          </p:cNvSpPr>
          <p:nvPr>
            <p:ph type="title"/>
          </p:nvPr>
        </p:nvSpPr>
        <p:spPr/>
        <p:txBody>
          <a:bodyPr/>
          <a:lstStyle/>
          <a:p>
            <a:r>
              <a:rPr lang="en-US" dirty="0"/>
              <a:t>France’s Science Diplomacy Strategy</a:t>
            </a:r>
            <a:endParaRPr lang="en-HU" dirty="0"/>
          </a:p>
        </p:txBody>
      </p:sp>
      <p:sp>
        <p:nvSpPr>
          <p:cNvPr id="3" name="Content Placeholder 2">
            <a:extLst>
              <a:ext uri="{FF2B5EF4-FFF2-40B4-BE49-F238E27FC236}">
                <a16:creationId xmlns:a16="http://schemas.microsoft.com/office/drawing/2014/main" id="{79A1EBF9-6019-7B88-FE1B-143C7657D12A}"/>
              </a:ext>
            </a:extLst>
          </p:cNvPr>
          <p:cNvSpPr>
            <a:spLocks noGrp="1"/>
          </p:cNvSpPr>
          <p:nvPr>
            <p:ph idx="1"/>
          </p:nvPr>
        </p:nvSpPr>
        <p:spPr/>
        <p:txBody>
          <a:bodyPr/>
          <a:lstStyle/>
          <a:p>
            <a:endParaRPr lang="en-HU" dirty="0"/>
          </a:p>
        </p:txBody>
      </p:sp>
      <p:sp>
        <p:nvSpPr>
          <p:cNvPr id="5" name="Content Placeholder 4">
            <a:extLst>
              <a:ext uri="{FF2B5EF4-FFF2-40B4-BE49-F238E27FC236}">
                <a16:creationId xmlns:a16="http://schemas.microsoft.com/office/drawing/2014/main" id="{2B7781B6-F126-A6C6-B64F-7F357DA89E32}"/>
              </a:ext>
            </a:extLst>
          </p:cNvPr>
          <p:cNvSpPr>
            <a:spLocks noGrp="1"/>
          </p:cNvSpPr>
          <p:nvPr>
            <p:ph idx="14"/>
          </p:nvPr>
        </p:nvSpPr>
        <p:spPr/>
        <p:txBody>
          <a:bodyPr/>
          <a:lstStyle/>
          <a:p>
            <a:endParaRPr lang="en-HU"/>
          </a:p>
        </p:txBody>
      </p:sp>
      <p:sp>
        <p:nvSpPr>
          <p:cNvPr id="6" name="Content Placeholder 5">
            <a:extLst>
              <a:ext uri="{FF2B5EF4-FFF2-40B4-BE49-F238E27FC236}">
                <a16:creationId xmlns:a16="http://schemas.microsoft.com/office/drawing/2014/main" id="{4715C8E1-E2A0-500C-3033-1DCFF97E7758}"/>
              </a:ext>
            </a:extLst>
          </p:cNvPr>
          <p:cNvSpPr>
            <a:spLocks noGrp="1"/>
          </p:cNvSpPr>
          <p:nvPr>
            <p:ph idx="15"/>
          </p:nvPr>
        </p:nvSpPr>
        <p:spPr/>
        <p:txBody>
          <a:bodyPr/>
          <a:lstStyle/>
          <a:p>
            <a:endParaRPr lang="en-HU"/>
          </a:p>
        </p:txBody>
      </p:sp>
      <p:sp>
        <p:nvSpPr>
          <p:cNvPr id="7" name="Content Placeholder 6">
            <a:extLst>
              <a:ext uri="{FF2B5EF4-FFF2-40B4-BE49-F238E27FC236}">
                <a16:creationId xmlns:a16="http://schemas.microsoft.com/office/drawing/2014/main" id="{F61162B5-5288-97BC-25F5-C33C467E5382}"/>
              </a:ext>
            </a:extLst>
          </p:cNvPr>
          <p:cNvSpPr>
            <a:spLocks noGrp="1"/>
          </p:cNvSpPr>
          <p:nvPr>
            <p:ph idx="16"/>
          </p:nvPr>
        </p:nvSpPr>
        <p:spPr/>
        <p:txBody>
          <a:bodyPr/>
          <a:lstStyle/>
          <a:p>
            <a:endParaRPr lang="en-HU"/>
          </a:p>
        </p:txBody>
      </p:sp>
      <p:pic>
        <p:nvPicPr>
          <p:cNvPr id="17" name="Content Placeholder 16" descr="A black and white logo&#10;&#10;Description automatically generated">
            <a:extLst>
              <a:ext uri="{FF2B5EF4-FFF2-40B4-BE49-F238E27FC236}">
                <a16:creationId xmlns:a16="http://schemas.microsoft.com/office/drawing/2014/main" id="{F75C0550-866D-5AF6-0FFE-85EABFF5A070}"/>
              </a:ext>
            </a:extLst>
          </p:cNvPr>
          <p:cNvPicPr>
            <a:picLocks noGrp="1" noChangeAspect="1"/>
          </p:cNvPicPr>
          <p:nvPr>
            <p:ph idx="13"/>
          </p:nvPr>
        </p:nvPicPr>
        <p:blipFill>
          <a:blip r:embed="rId2"/>
          <a:stretch>
            <a:fillRect/>
          </a:stretch>
        </p:blipFill>
        <p:spPr>
          <a:xfrm>
            <a:off x="975221" y="5722938"/>
            <a:ext cx="753070" cy="876300"/>
          </a:xfrm>
        </p:spPr>
      </p:pic>
    </p:spTree>
    <p:extLst>
      <p:ext uri="{BB962C8B-B14F-4D97-AF65-F5344CB8AC3E}">
        <p14:creationId xmlns:p14="http://schemas.microsoft.com/office/powerpoint/2010/main" val="3543116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0D83B-8A8E-1274-331E-CB9DAA835A9A}"/>
              </a:ext>
            </a:extLst>
          </p:cNvPr>
          <p:cNvSpPr>
            <a:spLocks noGrp="1"/>
          </p:cNvSpPr>
          <p:nvPr>
            <p:ph type="ctrTitle"/>
          </p:nvPr>
        </p:nvSpPr>
        <p:spPr/>
        <p:txBody>
          <a:bodyPr/>
          <a:lstStyle/>
          <a:p>
            <a:r>
              <a:rPr lang="en-US" dirty="0"/>
              <a:t>Introduction</a:t>
            </a:r>
            <a:endParaRPr lang="en-HU" dirty="0"/>
          </a:p>
        </p:txBody>
      </p:sp>
      <p:sp>
        <p:nvSpPr>
          <p:cNvPr id="3" name="Subtitle 2">
            <a:extLst>
              <a:ext uri="{FF2B5EF4-FFF2-40B4-BE49-F238E27FC236}">
                <a16:creationId xmlns:a16="http://schemas.microsoft.com/office/drawing/2014/main" id="{FA3340C6-07EC-AE71-0396-F20F062E8FE8}"/>
              </a:ext>
            </a:extLst>
          </p:cNvPr>
          <p:cNvSpPr>
            <a:spLocks noGrp="1"/>
          </p:cNvSpPr>
          <p:nvPr>
            <p:ph type="subTitle" idx="1"/>
          </p:nvPr>
        </p:nvSpPr>
        <p:spPr>
          <a:xfrm>
            <a:off x="5278056" y="1764792"/>
            <a:ext cx="6075743" cy="3493008"/>
          </a:xfrm>
        </p:spPr>
        <p:txBody>
          <a:bodyPr/>
          <a:lstStyle/>
          <a:p>
            <a:r>
              <a:rPr lang="en-US" dirty="0"/>
              <a:t>Hi! I’m Olivia.</a:t>
            </a:r>
          </a:p>
          <a:p>
            <a:endParaRPr lang="en-US" dirty="0"/>
          </a:p>
          <a:p>
            <a:pPr marL="285750" indent="-285750">
              <a:buFont typeface="Arial" panose="020B0604020202020204" pitchFamily="34" charset="0"/>
              <a:buChar char="•"/>
            </a:pPr>
            <a:r>
              <a:rPr lang="en-GB" sz="1800" dirty="0">
                <a:latin typeface="Aptos" panose="020B0004020202020204" pitchFamily="34" charset="0"/>
                <a:cs typeface="Times New Roman" panose="02020603050405020304" pitchFamily="18" charset="0"/>
              </a:rPr>
              <a:t>Expert in </a:t>
            </a:r>
            <a:r>
              <a:rPr lang="en-GB" sz="1800" b="1" dirty="0">
                <a:latin typeface="Aptos" panose="020B0004020202020204" pitchFamily="34" charset="0"/>
                <a:cs typeface="Times New Roman" panose="02020603050405020304" pitchFamily="18" charset="0"/>
              </a:rPr>
              <a:t>research and evaluation </a:t>
            </a:r>
            <a:r>
              <a:rPr lang="en-GB" sz="1800" dirty="0">
                <a:latin typeface="Aptos" panose="020B0004020202020204" pitchFamily="34" charset="0"/>
                <a:cs typeface="Times New Roman" panose="02020603050405020304" pitchFamily="18" charset="0"/>
              </a:rPr>
              <a:t>to </a:t>
            </a:r>
            <a:r>
              <a:rPr lang="en-GB" sz="1800" b="1" dirty="0">
                <a:latin typeface="Aptos" panose="020B0004020202020204" pitchFamily="34" charset="0"/>
                <a:cs typeface="Times New Roman" panose="02020603050405020304" pitchFamily="18" charset="0"/>
              </a:rPr>
              <a:t>maximise the impact of public policies and programmes</a:t>
            </a:r>
            <a:endParaRPr lang="en-GB" sz="1800" dirty="0">
              <a:latin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Aptos" panose="020B0004020202020204" pitchFamily="34" charset="0"/>
                <a:ea typeface="Aptos" panose="020B0004020202020204" pitchFamily="34" charset="0"/>
                <a:cs typeface="Times New Roman" panose="02020603050405020304" pitchFamily="18" charset="0"/>
              </a:rPr>
              <a:t>Carried ou</a:t>
            </a:r>
            <a:r>
              <a:rPr lang="en-GB" sz="1800" dirty="0">
                <a:latin typeface="Aptos" panose="020B0004020202020204" pitchFamily="34" charset="0"/>
                <a:ea typeface="Aptos" panose="020B0004020202020204" pitchFamily="34" charset="0"/>
                <a:cs typeface="Times New Roman" panose="02020603050405020304" pitchFamily="18" charset="0"/>
              </a:rPr>
              <a:t>t research as</a:t>
            </a:r>
            <a:r>
              <a:rPr lang="en-GB" sz="1800" dirty="0">
                <a:effectLst/>
                <a:latin typeface="Aptos" panose="020B0004020202020204" pitchFamily="34" charset="0"/>
                <a:ea typeface="Aptos" panose="020B0004020202020204" pitchFamily="34" charset="0"/>
                <a:cs typeface="Times New Roman" panose="02020603050405020304" pitchFamily="18" charset="0"/>
              </a:rPr>
              <a:t>signments </a:t>
            </a:r>
            <a:r>
              <a:rPr lang="en-GB" sz="1800" dirty="0">
                <a:latin typeface="Aptos" panose="020B0004020202020204" pitchFamily="34" charset="0"/>
                <a:ea typeface="Aptos" panose="020B0004020202020204" pitchFamily="34" charset="0"/>
                <a:cs typeface="Times New Roman" panose="02020603050405020304" pitchFamily="18" charset="0"/>
              </a:rPr>
              <a:t>for organisations such as </a:t>
            </a:r>
            <a:r>
              <a:rPr lang="en-GB" sz="1800" dirty="0">
                <a:effectLst/>
                <a:latin typeface="Aptos" panose="020B0004020202020204" pitchFamily="34" charset="0"/>
                <a:ea typeface="Aptos" panose="020B0004020202020204" pitchFamily="34" charset="0"/>
                <a:cs typeface="Times New Roman" panose="02020603050405020304" pitchFamily="18" charset="0"/>
              </a:rPr>
              <a:t>UNDP, </a:t>
            </a:r>
            <a:r>
              <a:rPr lang="en-GB" sz="1800" dirty="0">
                <a:latin typeface="Aptos" panose="020B0004020202020204" pitchFamily="34" charset="0"/>
                <a:ea typeface="Aptos" panose="020B0004020202020204" pitchFamily="34" charset="0"/>
                <a:cs typeface="Times New Roman" panose="02020603050405020304" pitchFamily="18" charset="0"/>
              </a:rPr>
              <a:t>the UK Independent Commission for Aid Impact, </a:t>
            </a:r>
            <a:r>
              <a:rPr lang="en-GB" sz="1800" dirty="0">
                <a:effectLst/>
                <a:latin typeface="Aptos" panose="020B0004020202020204" pitchFamily="34" charset="0"/>
                <a:ea typeface="Aptos" panose="020B0004020202020204" pitchFamily="34" charset="0"/>
                <a:cs typeface="Times New Roman" panose="02020603050405020304" pitchFamily="18" charset="0"/>
              </a:rPr>
              <a:t>the European Commission, the British Council, and non-profits.</a:t>
            </a:r>
            <a:endParaRPr lang="en-HU" dirty="0"/>
          </a:p>
        </p:txBody>
      </p:sp>
      <p:sp>
        <p:nvSpPr>
          <p:cNvPr id="6" name="Content Placeholder 5">
            <a:extLst>
              <a:ext uri="{FF2B5EF4-FFF2-40B4-BE49-F238E27FC236}">
                <a16:creationId xmlns:a16="http://schemas.microsoft.com/office/drawing/2014/main" id="{D937829D-2969-57B9-02A2-8C68D851CA19}"/>
              </a:ext>
            </a:extLst>
          </p:cNvPr>
          <p:cNvSpPr>
            <a:spLocks noGrp="1"/>
          </p:cNvSpPr>
          <p:nvPr>
            <p:ph idx="15"/>
          </p:nvPr>
        </p:nvSpPr>
        <p:spPr/>
        <p:txBody>
          <a:bodyPr/>
          <a:lstStyle/>
          <a:p>
            <a:endParaRPr lang="en-HU"/>
          </a:p>
        </p:txBody>
      </p:sp>
      <p:pic>
        <p:nvPicPr>
          <p:cNvPr id="9" name="Content Placeholder 8" descr="A logo of a company&#10;&#10;Description automatically generated">
            <a:extLst>
              <a:ext uri="{FF2B5EF4-FFF2-40B4-BE49-F238E27FC236}">
                <a16:creationId xmlns:a16="http://schemas.microsoft.com/office/drawing/2014/main" id="{4DB2FDFF-D058-967D-FAE1-F0BEE88E9C75}"/>
              </a:ext>
            </a:extLst>
          </p:cNvPr>
          <p:cNvPicPr>
            <a:picLocks noGrp="1" noChangeAspect="1"/>
          </p:cNvPicPr>
          <p:nvPr>
            <p:ph idx="16"/>
          </p:nvPr>
        </p:nvPicPr>
        <p:blipFill>
          <a:blip r:embed="rId2"/>
          <a:stretch>
            <a:fillRect/>
          </a:stretch>
        </p:blipFill>
        <p:spPr>
          <a:xfrm>
            <a:off x="10944886" y="5756275"/>
            <a:ext cx="752741" cy="876300"/>
          </a:xfrm>
        </p:spPr>
      </p:pic>
      <p:pic>
        <p:nvPicPr>
          <p:cNvPr id="8" name="Content Placeholder 7" descr="A person smiling at the camera&#10;&#10;Description automatically generated">
            <a:extLst>
              <a:ext uri="{FF2B5EF4-FFF2-40B4-BE49-F238E27FC236}">
                <a16:creationId xmlns:a16="http://schemas.microsoft.com/office/drawing/2014/main" id="{514A9955-9966-7820-56DC-13BE154F46CF}"/>
              </a:ext>
            </a:extLst>
          </p:cNvPr>
          <p:cNvPicPr>
            <a:picLocks noGrp="1" noChangeAspect="1"/>
          </p:cNvPicPr>
          <p:nvPr>
            <p:ph idx="13"/>
          </p:nvPr>
        </p:nvPicPr>
        <p:blipFill>
          <a:blip r:embed="rId3"/>
          <a:stretch>
            <a:fillRect/>
          </a:stretch>
        </p:blipFill>
        <p:spPr>
          <a:xfrm>
            <a:off x="847345" y="1836933"/>
            <a:ext cx="4202346" cy="3151756"/>
          </a:xfrm>
        </p:spPr>
      </p:pic>
      <p:sp>
        <p:nvSpPr>
          <p:cNvPr id="5" name="Content Placeholder 4">
            <a:extLst>
              <a:ext uri="{FF2B5EF4-FFF2-40B4-BE49-F238E27FC236}">
                <a16:creationId xmlns:a16="http://schemas.microsoft.com/office/drawing/2014/main" id="{B4B48820-599A-07E6-E5E4-49ED1D0304AA}"/>
              </a:ext>
            </a:extLst>
          </p:cNvPr>
          <p:cNvSpPr>
            <a:spLocks noGrp="1"/>
          </p:cNvSpPr>
          <p:nvPr>
            <p:ph idx="14"/>
          </p:nvPr>
        </p:nvSpPr>
        <p:spPr/>
        <p:txBody>
          <a:bodyPr/>
          <a:lstStyle/>
          <a:p>
            <a:endParaRPr lang="en-GB"/>
          </a:p>
        </p:txBody>
      </p:sp>
    </p:spTree>
    <p:extLst>
      <p:ext uri="{BB962C8B-B14F-4D97-AF65-F5344CB8AC3E}">
        <p14:creationId xmlns:p14="http://schemas.microsoft.com/office/powerpoint/2010/main" val="164647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A7D48-D54C-024F-CEA9-CEC048C9AC59}"/>
              </a:ext>
            </a:extLst>
          </p:cNvPr>
          <p:cNvSpPr>
            <a:spLocks noGrp="1"/>
          </p:cNvSpPr>
          <p:nvPr>
            <p:ph type="title"/>
          </p:nvPr>
        </p:nvSpPr>
        <p:spPr>
          <a:xfrm>
            <a:off x="838200" y="365125"/>
            <a:ext cx="7946268" cy="1325563"/>
          </a:xfrm>
        </p:spPr>
        <p:txBody>
          <a:bodyPr>
            <a:normAutofit/>
          </a:bodyPr>
          <a:lstStyle/>
          <a:p>
            <a:r>
              <a:rPr lang="en-US"/>
              <a:t>The French strategy</a:t>
            </a:r>
            <a:endParaRPr lang="en-HU" dirty="0"/>
          </a:p>
        </p:txBody>
      </p:sp>
      <p:sp>
        <p:nvSpPr>
          <p:cNvPr id="3" name="Subtitle 2">
            <a:extLst>
              <a:ext uri="{FF2B5EF4-FFF2-40B4-BE49-F238E27FC236}">
                <a16:creationId xmlns:a16="http://schemas.microsoft.com/office/drawing/2014/main" id="{495F6DFA-39A1-AC70-E97F-420B15C73417}"/>
              </a:ext>
            </a:extLst>
          </p:cNvPr>
          <p:cNvSpPr>
            <a:spLocks noGrp="1"/>
          </p:cNvSpPr>
          <p:nvPr>
            <p:ph sz="half" idx="1"/>
          </p:nvPr>
        </p:nvSpPr>
        <p:spPr>
          <a:xfrm>
            <a:off x="838200" y="1825625"/>
            <a:ext cx="5181600" cy="4017391"/>
          </a:xfrm>
        </p:spPr>
        <p:txBody>
          <a:bodyPr>
            <a:normAutofit/>
          </a:bodyPr>
          <a:lstStyle/>
          <a:p>
            <a:pPr marL="742950" lvl="1" indent="-285750">
              <a:buFont typeface="Arial" panose="020B0604020202020204" pitchFamily="34" charset="0"/>
              <a:buChar char="•"/>
            </a:pPr>
            <a:endParaRPr lang="en-GB" sz="1500" dirty="0"/>
          </a:p>
          <a:p>
            <a:pPr marL="742950" lvl="1" indent="-285750">
              <a:buFont typeface="Arial" panose="020B0604020202020204" pitchFamily="34" charset="0"/>
              <a:buChar char="•"/>
            </a:pPr>
            <a:r>
              <a:rPr lang="en-GB" sz="1500" dirty="0"/>
              <a:t>Outlined in the report 'Une </a:t>
            </a:r>
            <a:r>
              <a:rPr lang="en-GB" sz="1500" dirty="0" err="1"/>
              <a:t>diplomatie</a:t>
            </a:r>
            <a:r>
              <a:rPr lang="en-GB" sz="1500" dirty="0"/>
              <a:t> </a:t>
            </a:r>
            <a:r>
              <a:rPr lang="en-GB" sz="1500" dirty="0" err="1"/>
              <a:t>scientifique</a:t>
            </a:r>
            <a:r>
              <a:rPr lang="en-GB" sz="1500" dirty="0"/>
              <a:t> pour la France’ published in January 2013 by the French Ministry of Foreign Affairs (MEAE)</a:t>
            </a:r>
          </a:p>
          <a:p>
            <a:endParaRPr lang="en-GB" sz="1500" dirty="0"/>
          </a:p>
          <a:p>
            <a:pPr marL="742950" lvl="1" indent="-285750">
              <a:buFont typeface="Arial" panose="020B0604020202020204" pitchFamily="34" charset="0"/>
              <a:buChar char="•"/>
            </a:pPr>
            <a:r>
              <a:rPr lang="en-GB" sz="1500" dirty="0"/>
              <a:t>Framework is considered outdated and there is consensus on the need for revisions.</a:t>
            </a:r>
          </a:p>
          <a:p>
            <a:pPr marL="742950" lvl="1" indent="-285750">
              <a:buFont typeface="Arial" panose="020B0604020202020204" pitchFamily="34" charset="0"/>
              <a:buChar char="•"/>
            </a:pPr>
            <a:endParaRPr lang="en-GB" sz="1500" dirty="0"/>
          </a:p>
          <a:p>
            <a:pPr marL="742950" lvl="1" indent="-285750">
              <a:buFont typeface="Arial" panose="020B0604020202020204" pitchFamily="34" charset="0"/>
              <a:buChar char="•"/>
            </a:pPr>
            <a:r>
              <a:rPr lang="en-GB" sz="1500" dirty="0"/>
              <a:t>France maintains robust and active science diplomacy nevertheless</a:t>
            </a:r>
          </a:p>
          <a:p>
            <a:pPr marL="742950" lvl="1" indent="-285750">
              <a:buFont typeface="Arial" panose="020B0604020202020204" pitchFamily="34" charset="0"/>
              <a:buChar char="•"/>
            </a:pPr>
            <a:endParaRPr lang="en-GB" sz="1500" dirty="0"/>
          </a:p>
          <a:p>
            <a:pPr marL="742950" lvl="1" indent="-285750">
              <a:buFont typeface="Arial" panose="020B0604020202020204" pitchFamily="34" charset="0"/>
              <a:buChar char="•"/>
            </a:pPr>
            <a:r>
              <a:rPr lang="en-GB" sz="1500" dirty="0"/>
              <a:t>Work to revise the strategy could start as soon as from 2025</a:t>
            </a:r>
            <a:endParaRPr lang="en-HU" sz="1500" dirty="0"/>
          </a:p>
        </p:txBody>
      </p:sp>
      <p:pic>
        <p:nvPicPr>
          <p:cNvPr id="7" name="Content Placeholder 6" descr="Eiffel Tower in twilight">
            <a:extLst>
              <a:ext uri="{FF2B5EF4-FFF2-40B4-BE49-F238E27FC236}">
                <a16:creationId xmlns:a16="http://schemas.microsoft.com/office/drawing/2014/main" id="{D4283E49-4A84-1A66-CAE4-0E42D4A95393}"/>
              </a:ext>
            </a:extLst>
          </p:cNvPr>
          <p:cNvPicPr>
            <a:picLocks noGrp="1" noChangeAspect="1"/>
          </p:cNvPicPr>
          <p:nvPr>
            <p:ph sz="half" idx="2"/>
          </p:nvPr>
        </p:nvPicPr>
        <p:blipFill>
          <a:blip r:embed="rId3"/>
          <a:stretch>
            <a:fillRect/>
          </a:stretch>
        </p:blipFill>
        <p:spPr>
          <a:xfrm>
            <a:off x="6172200" y="2107406"/>
            <a:ext cx="5181600" cy="3454400"/>
          </a:xfrm>
        </p:spPr>
      </p:pic>
    </p:spTree>
    <p:extLst>
      <p:ext uri="{BB962C8B-B14F-4D97-AF65-F5344CB8AC3E}">
        <p14:creationId xmlns:p14="http://schemas.microsoft.com/office/powerpoint/2010/main" val="4201335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D07B-AB97-678E-BAAB-1B40223084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53A37-ECEE-A9DF-FA55-86AE1E289C53}"/>
              </a:ext>
            </a:extLst>
          </p:cNvPr>
          <p:cNvSpPr>
            <a:spLocks noGrp="1"/>
          </p:cNvSpPr>
          <p:nvPr>
            <p:ph type="title"/>
          </p:nvPr>
        </p:nvSpPr>
        <p:spPr>
          <a:xfrm>
            <a:off x="826625" y="446148"/>
            <a:ext cx="7946268" cy="1325563"/>
          </a:xfrm>
        </p:spPr>
        <p:txBody>
          <a:bodyPr>
            <a:normAutofit/>
          </a:bodyPr>
          <a:lstStyle/>
          <a:p>
            <a:r>
              <a:rPr lang="en-GB" dirty="0"/>
              <a:t>Priority Areas</a:t>
            </a:r>
            <a:endParaRPr lang="en-HU" dirty="0"/>
          </a:p>
        </p:txBody>
      </p:sp>
      <p:pic>
        <p:nvPicPr>
          <p:cNvPr id="5" name="Picture 4" descr="DNA illustration">
            <a:extLst>
              <a:ext uri="{FF2B5EF4-FFF2-40B4-BE49-F238E27FC236}">
                <a16:creationId xmlns:a16="http://schemas.microsoft.com/office/drawing/2014/main" id="{9AE692E8-EB48-D162-C669-188EEE46C3C4}"/>
              </a:ext>
            </a:extLst>
          </p:cNvPr>
          <p:cNvPicPr>
            <a:picLocks noChangeAspect="1"/>
          </p:cNvPicPr>
          <p:nvPr/>
        </p:nvPicPr>
        <p:blipFill>
          <a:blip r:embed="rId3"/>
          <a:srcRect l="18656" r="2022" b="1"/>
          <a:stretch/>
        </p:blipFill>
        <p:spPr>
          <a:xfrm>
            <a:off x="826625" y="1771711"/>
            <a:ext cx="4017529" cy="3114865"/>
          </a:xfrm>
          <a:prstGeom prst="rect">
            <a:avLst/>
          </a:prstGeom>
          <a:noFill/>
        </p:spPr>
      </p:pic>
      <p:sp>
        <p:nvSpPr>
          <p:cNvPr id="3" name="Subtitle 2">
            <a:extLst>
              <a:ext uri="{FF2B5EF4-FFF2-40B4-BE49-F238E27FC236}">
                <a16:creationId xmlns:a16="http://schemas.microsoft.com/office/drawing/2014/main" id="{9313C5C2-A19C-D6EC-69ED-2B6EC25FF75D}"/>
              </a:ext>
            </a:extLst>
          </p:cNvPr>
          <p:cNvSpPr>
            <a:spLocks noGrp="1"/>
          </p:cNvSpPr>
          <p:nvPr>
            <p:ph sz="half" idx="2"/>
          </p:nvPr>
        </p:nvSpPr>
        <p:spPr>
          <a:xfrm>
            <a:off x="5555663" y="1068899"/>
            <a:ext cx="5181600" cy="4017391"/>
          </a:xfrm>
        </p:spPr>
        <p:txBody>
          <a:bodyPr>
            <a:noAutofit/>
          </a:bodyPr>
          <a:lstStyle/>
          <a:p>
            <a:r>
              <a:rPr lang="en-GB" sz="1500" b="1" dirty="0"/>
              <a:t>Environmental Sciences</a:t>
            </a:r>
          </a:p>
          <a:p>
            <a:pPr marL="742950" lvl="1" indent="-285750">
              <a:buFont typeface="Arial" panose="020B0604020202020204" pitchFamily="34" charset="0"/>
              <a:buChar char="•"/>
            </a:pPr>
            <a:r>
              <a:rPr lang="en-GB" sz="1500" dirty="0"/>
              <a:t>Focus on climate resilience and biodiversity</a:t>
            </a:r>
          </a:p>
          <a:p>
            <a:pPr marL="742950" lvl="1" indent="-285750">
              <a:buFont typeface="Arial" panose="020B0604020202020204" pitchFamily="34" charset="0"/>
              <a:buChar char="•"/>
            </a:pPr>
            <a:r>
              <a:rPr lang="en-GB" sz="1500" dirty="0"/>
              <a:t>Supported by Paris Agreement and partnerships with CIRAD and IRD</a:t>
            </a:r>
          </a:p>
          <a:p>
            <a:pPr marL="742950" lvl="1" indent="-285750">
              <a:buFont typeface="Arial" panose="020B0604020202020204" pitchFamily="34" charset="0"/>
              <a:buChar char="•"/>
            </a:pPr>
            <a:endParaRPr lang="en-GB" sz="1500" dirty="0"/>
          </a:p>
          <a:p>
            <a:r>
              <a:rPr lang="en-GB" sz="1500" b="1" dirty="0"/>
              <a:t>Medical and Health Sciences</a:t>
            </a:r>
          </a:p>
          <a:p>
            <a:pPr marL="742950" lvl="1" indent="-285750">
              <a:buFont typeface="Arial" panose="020B0604020202020204" pitchFamily="34" charset="0"/>
              <a:buChar char="•"/>
            </a:pPr>
            <a:r>
              <a:rPr lang="en-GB" sz="1500" dirty="0"/>
              <a:t>Addressing health disparities</a:t>
            </a:r>
          </a:p>
          <a:p>
            <a:pPr marL="742950" lvl="1" indent="-285750">
              <a:buFont typeface="Arial" panose="020B0604020202020204" pitchFamily="34" charset="0"/>
              <a:buChar char="•"/>
            </a:pPr>
            <a:r>
              <a:rPr lang="en-GB" sz="1500" dirty="0"/>
              <a:t>Innovating to respond to health crises like COVID-19</a:t>
            </a:r>
          </a:p>
          <a:p>
            <a:pPr marL="742950" lvl="1" indent="-285750">
              <a:buFont typeface="Arial" panose="020B0604020202020204" pitchFamily="34" charset="0"/>
              <a:buChar char="•"/>
            </a:pPr>
            <a:r>
              <a:rPr lang="en-GB" sz="1500" dirty="0"/>
              <a:t>Collaborative international research</a:t>
            </a:r>
          </a:p>
          <a:p>
            <a:pPr marL="742950" lvl="1" indent="-285750">
              <a:buFont typeface="Arial" panose="020B0604020202020204" pitchFamily="34" charset="0"/>
              <a:buChar char="•"/>
            </a:pPr>
            <a:endParaRPr lang="en-GB" sz="1500" dirty="0"/>
          </a:p>
          <a:p>
            <a:r>
              <a:rPr lang="en-GB" sz="1500" b="1" dirty="0"/>
              <a:t>Computer and Information Sciences</a:t>
            </a:r>
          </a:p>
          <a:p>
            <a:pPr marL="742950" lvl="1" indent="-285750">
              <a:buFont typeface="Arial" panose="020B0604020202020204" pitchFamily="34" charset="0"/>
              <a:buChar char="•"/>
            </a:pPr>
            <a:r>
              <a:rPr lang="en-GB" sz="1500" dirty="0"/>
              <a:t>Aiming to lead in AI and advanced technology solutions</a:t>
            </a:r>
          </a:p>
          <a:p>
            <a:pPr lvl="1"/>
            <a:endParaRPr lang="en-GB" sz="1500" dirty="0"/>
          </a:p>
          <a:p>
            <a:r>
              <a:rPr lang="en-GB" sz="1500" b="1" dirty="0"/>
              <a:t>Social Sciences</a:t>
            </a:r>
          </a:p>
          <a:p>
            <a:pPr marL="742950" lvl="1" indent="-285750">
              <a:buFont typeface="Arial" panose="020B0604020202020204" pitchFamily="34" charset="0"/>
              <a:buChar char="•"/>
            </a:pPr>
            <a:r>
              <a:rPr lang="en-GB" sz="1500" dirty="0"/>
              <a:t>Prominent role in French science diplomacy</a:t>
            </a:r>
          </a:p>
          <a:p>
            <a:pPr marL="742950" lvl="1" indent="-285750">
              <a:buFont typeface="Arial" panose="020B0604020202020204" pitchFamily="34" charset="0"/>
              <a:buChar char="•"/>
            </a:pPr>
            <a:r>
              <a:rPr lang="en-GB" sz="1500" dirty="0"/>
              <a:t>Joint Units of French Research Institutes Abroad</a:t>
            </a:r>
          </a:p>
        </p:txBody>
      </p:sp>
    </p:spTree>
    <p:extLst>
      <p:ext uri="{BB962C8B-B14F-4D97-AF65-F5344CB8AC3E}">
        <p14:creationId xmlns:p14="http://schemas.microsoft.com/office/powerpoint/2010/main" val="429914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B610-9FBA-D6FD-FF0F-BC409762E37F}"/>
              </a:ext>
            </a:extLst>
          </p:cNvPr>
          <p:cNvSpPr>
            <a:spLocks noGrp="1"/>
          </p:cNvSpPr>
          <p:nvPr>
            <p:ph type="title"/>
          </p:nvPr>
        </p:nvSpPr>
        <p:spPr>
          <a:xfrm>
            <a:off x="838200" y="365125"/>
            <a:ext cx="9634086" cy="1325563"/>
          </a:xfrm>
        </p:spPr>
        <p:txBody>
          <a:bodyPr/>
          <a:lstStyle/>
          <a:p>
            <a:r>
              <a:rPr lang="en-US" dirty="0"/>
              <a:t>Core objectives</a:t>
            </a:r>
            <a:endParaRPr lang="en-HU" dirty="0"/>
          </a:p>
        </p:txBody>
      </p:sp>
      <p:sp>
        <p:nvSpPr>
          <p:cNvPr id="6" name="Content Placeholder 2">
            <a:extLst>
              <a:ext uri="{FF2B5EF4-FFF2-40B4-BE49-F238E27FC236}">
                <a16:creationId xmlns:a16="http://schemas.microsoft.com/office/drawing/2014/main" id="{B5945A6E-DBB5-CF2E-7FC1-CA5DE73B1CA6}"/>
              </a:ext>
            </a:extLst>
          </p:cNvPr>
          <p:cNvSpPr txBox="1">
            <a:spLocks/>
          </p:cNvSpPr>
          <p:nvPr/>
        </p:nvSpPr>
        <p:spPr>
          <a:xfrm>
            <a:off x="838200" y="1229466"/>
            <a:ext cx="3425792" cy="3724498"/>
          </a:xfrm>
          <a:prstGeom prst="rect">
            <a:avLst/>
          </a:prstGeom>
          <a:solidFill>
            <a:schemeClr val="bg1">
              <a:lumMod val="8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accent1"/>
                </a:solidFill>
              </a:rPr>
              <a:t>     Science for Diplomacy</a:t>
            </a:r>
          </a:p>
          <a:p>
            <a:pPr marL="0" indent="0">
              <a:spcBef>
                <a:spcPts val="1200"/>
              </a:spcBef>
              <a:buNone/>
            </a:pPr>
            <a:r>
              <a:rPr lang="en-US" sz="1300" b="1" dirty="0"/>
              <a:t>Increase economic competitiveness</a:t>
            </a:r>
          </a:p>
          <a:p>
            <a:pPr>
              <a:spcBef>
                <a:spcPts val="0"/>
              </a:spcBef>
            </a:pPr>
            <a:r>
              <a:rPr lang="en-GB" sz="1300" dirty="0"/>
              <a:t>Enhancing climate action &amp; digital tech </a:t>
            </a:r>
          </a:p>
          <a:p>
            <a:pPr>
              <a:spcBef>
                <a:spcPts val="0"/>
              </a:spcBef>
            </a:pPr>
            <a:r>
              <a:rPr lang="en-GB" sz="1300" dirty="0"/>
              <a:t>Attracting leading science students, researchers, and innovators</a:t>
            </a:r>
          </a:p>
          <a:p>
            <a:pPr>
              <a:spcBef>
                <a:spcPts val="0"/>
              </a:spcBef>
            </a:pPr>
            <a:r>
              <a:rPr lang="en-GB" sz="1300" dirty="0"/>
              <a:t>Welcome to France, Initiatives of Excellence (IDEX), French Tech Ticket</a:t>
            </a:r>
          </a:p>
          <a:p>
            <a:pPr>
              <a:spcBef>
                <a:spcPts val="0"/>
              </a:spcBef>
            </a:pPr>
            <a:endParaRPr lang="en-US" sz="1300" dirty="0"/>
          </a:p>
          <a:p>
            <a:pPr marL="0" indent="0">
              <a:spcBef>
                <a:spcPts val="0"/>
              </a:spcBef>
              <a:buNone/>
            </a:pPr>
            <a:r>
              <a:rPr lang="en-US" sz="1300" b="1" dirty="0"/>
              <a:t>Soft diplomacy</a:t>
            </a:r>
          </a:p>
          <a:p>
            <a:pPr>
              <a:spcBef>
                <a:spcPts val="0"/>
              </a:spcBef>
            </a:pPr>
            <a:r>
              <a:rPr lang="en-GB" sz="1300" dirty="0"/>
              <a:t>Supporting international development, particularly in former colonies</a:t>
            </a:r>
          </a:p>
          <a:p>
            <a:pPr>
              <a:spcBef>
                <a:spcPts val="0"/>
              </a:spcBef>
            </a:pPr>
            <a:r>
              <a:rPr lang="en-GB" sz="1300" dirty="0"/>
              <a:t>Sustaining connections with foreign students via France Alumni digital platform</a:t>
            </a:r>
          </a:p>
          <a:p>
            <a:pPr>
              <a:spcBef>
                <a:spcPts val="0"/>
              </a:spcBef>
            </a:pPr>
            <a:endParaRPr lang="en-GB" sz="1300" dirty="0"/>
          </a:p>
          <a:p>
            <a:pPr>
              <a:spcBef>
                <a:spcPts val="0"/>
              </a:spcBef>
            </a:pPr>
            <a:endParaRPr lang="en-US" sz="1300" dirty="0"/>
          </a:p>
          <a:p>
            <a:pPr marL="0" indent="0">
              <a:lnSpc>
                <a:spcPct val="0"/>
              </a:lnSpc>
              <a:spcBef>
                <a:spcPts val="0"/>
              </a:spcBef>
              <a:buNone/>
            </a:pPr>
            <a:r>
              <a:rPr lang="en-US" sz="1300" b="1" dirty="0"/>
              <a:t>Tackling Global Societal Challenges</a:t>
            </a:r>
          </a:p>
          <a:p>
            <a:pPr marL="0" indent="0">
              <a:spcBef>
                <a:spcPts val="600"/>
              </a:spcBef>
              <a:buNone/>
            </a:pPr>
            <a:r>
              <a:rPr lang="en-GB" sz="1300" dirty="0"/>
              <a:t>Engaging on issues like climate change, public health, and sustainable development</a:t>
            </a:r>
            <a:endParaRPr lang="en-US" sz="1300" dirty="0"/>
          </a:p>
          <a:p>
            <a:pPr marL="0" indent="0">
              <a:buNone/>
            </a:pPr>
            <a:r>
              <a:rPr lang="en-US" sz="1300" dirty="0"/>
              <a:t> </a:t>
            </a:r>
          </a:p>
          <a:p>
            <a:pPr marL="0" indent="0">
              <a:buNone/>
            </a:pPr>
            <a:endParaRPr lang="en-HU" sz="1300" b="1" dirty="0"/>
          </a:p>
          <a:p>
            <a:pPr marL="171450" indent="-171450">
              <a:lnSpc>
                <a:spcPct val="100000"/>
              </a:lnSpc>
              <a:spcBef>
                <a:spcPts val="0"/>
              </a:spcBef>
              <a:buFont typeface="Arial" panose="020B0604020202020204" pitchFamily="34" charset="0"/>
              <a:buChar char="•"/>
            </a:pPr>
            <a:endParaRPr lang="en-US" sz="1200" dirty="0"/>
          </a:p>
        </p:txBody>
      </p:sp>
      <p:sp>
        <p:nvSpPr>
          <p:cNvPr id="7" name="Content Placeholder 2">
            <a:extLst>
              <a:ext uri="{FF2B5EF4-FFF2-40B4-BE49-F238E27FC236}">
                <a16:creationId xmlns:a16="http://schemas.microsoft.com/office/drawing/2014/main" id="{02C8E991-49D5-77CA-5BF6-106A52F46C14}"/>
              </a:ext>
            </a:extLst>
          </p:cNvPr>
          <p:cNvSpPr txBox="1">
            <a:spLocks/>
          </p:cNvSpPr>
          <p:nvPr/>
        </p:nvSpPr>
        <p:spPr>
          <a:xfrm>
            <a:off x="4412782" y="1229468"/>
            <a:ext cx="3425792" cy="3724498"/>
          </a:xfrm>
          <a:prstGeom prst="rect">
            <a:avLst/>
          </a:prstGeom>
          <a:ln>
            <a:solidFill>
              <a:schemeClr val="tx1">
                <a:lumMod val="50000"/>
                <a:lumOff val="5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accent4"/>
                </a:solidFill>
              </a:rPr>
              <a:t>       Diplomacy for Science</a:t>
            </a:r>
          </a:p>
          <a:p>
            <a:pPr marL="0" indent="0">
              <a:spcBef>
                <a:spcPts val="0"/>
              </a:spcBef>
              <a:buNone/>
            </a:pPr>
            <a:endParaRPr lang="en-GB" sz="1300" b="1" dirty="0"/>
          </a:p>
          <a:p>
            <a:pPr marL="0" indent="0">
              <a:spcBef>
                <a:spcPts val="600"/>
              </a:spcBef>
              <a:buNone/>
            </a:pPr>
            <a:r>
              <a:rPr lang="en-GB" sz="1300" b="1" dirty="0"/>
              <a:t>Facilitating Research Cooperation</a:t>
            </a:r>
          </a:p>
          <a:p>
            <a:pPr>
              <a:spcBef>
                <a:spcPts val="600"/>
              </a:spcBef>
            </a:pPr>
            <a:r>
              <a:rPr lang="en-GB" sz="1300" dirty="0">
                <a:solidFill>
                  <a:schemeClr val="accent4"/>
                </a:solidFill>
              </a:rPr>
              <a:t>Hubert </a:t>
            </a:r>
            <a:r>
              <a:rPr lang="en-GB" sz="1300" dirty="0" err="1">
                <a:solidFill>
                  <a:schemeClr val="accent4"/>
                </a:solidFill>
              </a:rPr>
              <a:t>Curien</a:t>
            </a:r>
            <a:r>
              <a:rPr lang="en-GB" sz="1300" dirty="0">
                <a:solidFill>
                  <a:schemeClr val="accent4"/>
                </a:solidFill>
              </a:rPr>
              <a:t> programmes</a:t>
            </a:r>
            <a:r>
              <a:rPr lang="en-GB" sz="1300" dirty="0"/>
              <a:t>: bilateral partnerships between France and other countries through funding</a:t>
            </a:r>
          </a:p>
          <a:p>
            <a:pPr>
              <a:spcBef>
                <a:spcPts val="600"/>
              </a:spcBef>
            </a:pPr>
            <a:r>
              <a:rPr lang="en-US" altLang="en-US" sz="1300" dirty="0">
                <a:solidFill>
                  <a:schemeClr val="accent4"/>
                </a:solidFill>
              </a:rPr>
              <a:t>COMIX</a:t>
            </a:r>
            <a:r>
              <a:rPr lang="en-US" altLang="en-US" sz="1300" dirty="0"/>
              <a:t>: Establishing bilateral cooperation roadmaps. </a:t>
            </a:r>
          </a:p>
          <a:p>
            <a:pPr>
              <a:spcBef>
                <a:spcPts val="600"/>
              </a:spcBef>
            </a:pPr>
            <a:r>
              <a:rPr lang="en-US" altLang="en-US" sz="1300" dirty="0">
                <a:solidFill>
                  <a:schemeClr val="accent4"/>
                </a:solidFill>
              </a:rPr>
              <a:t>French university campuses abroad:</a:t>
            </a:r>
            <a:r>
              <a:rPr lang="en-US" altLang="en-US" sz="1300" dirty="0"/>
              <a:t> Promoting educational exchange. </a:t>
            </a:r>
          </a:p>
          <a:p>
            <a:pPr>
              <a:spcBef>
                <a:spcPts val="600"/>
              </a:spcBef>
            </a:pPr>
            <a:r>
              <a:rPr lang="en-GB" sz="1300" dirty="0">
                <a:solidFill>
                  <a:schemeClr val="accent4"/>
                </a:solidFill>
              </a:rPr>
              <a:t>Creating opportunities for international collaboration: </a:t>
            </a:r>
            <a:r>
              <a:rPr lang="en-GB" sz="1300" dirty="0"/>
              <a:t>UNESCO, EU HORIZON</a:t>
            </a:r>
          </a:p>
          <a:p>
            <a:pPr marL="0" indent="0">
              <a:spcBef>
                <a:spcPts val="600"/>
              </a:spcBef>
              <a:buNone/>
            </a:pPr>
            <a:endParaRPr lang="en-GB" sz="1300" b="1" dirty="0"/>
          </a:p>
          <a:p>
            <a:pPr>
              <a:spcBef>
                <a:spcPts val="600"/>
              </a:spcBef>
            </a:pPr>
            <a:endParaRPr lang="en-GB" sz="1300" dirty="0"/>
          </a:p>
          <a:p>
            <a:pPr marL="0" indent="0" eaLnBrk="0" fontAlgn="base" hangingPunct="0">
              <a:lnSpc>
                <a:spcPct val="100000"/>
              </a:lnSpc>
              <a:spcBef>
                <a:spcPts val="600"/>
              </a:spcBef>
              <a:buNone/>
            </a:pPr>
            <a:endParaRPr lang="en-US" altLang="en-US" sz="1300" dirty="0"/>
          </a:p>
          <a:p>
            <a:endParaRPr lang="en-GB" sz="1300" dirty="0"/>
          </a:p>
        </p:txBody>
      </p:sp>
      <p:sp>
        <p:nvSpPr>
          <p:cNvPr id="8" name="Content Placeholder 2">
            <a:extLst>
              <a:ext uri="{FF2B5EF4-FFF2-40B4-BE49-F238E27FC236}">
                <a16:creationId xmlns:a16="http://schemas.microsoft.com/office/drawing/2014/main" id="{DD3121AA-7E87-B996-1937-F4AA3964ABFB}"/>
              </a:ext>
            </a:extLst>
          </p:cNvPr>
          <p:cNvSpPr txBox="1">
            <a:spLocks/>
          </p:cNvSpPr>
          <p:nvPr/>
        </p:nvSpPr>
        <p:spPr>
          <a:xfrm>
            <a:off x="8106476" y="1229467"/>
            <a:ext cx="3425792" cy="3724498"/>
          </a:xfrm>
          <a:prstGeom prst="rect">
            <a:avLst/>
          </a:prstGeom>
          <a:solidFill>
            <a:schemeClr val="bg1">
              <a:lumMod val="8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tx2">
                    <a:lumMod val="50000"/>
                    <a:lumOff val="50000"/>
                  </a:schemeClr>
                </a:solidFill>
              </a:rPr>
              <a:t>      Science in Diplomacy</a:t>
            </a:r>
          </a:p>
          <a:p>
            <a:pPr marL="0" indent="0">
              <a:buNone/>
            </a:pPr>
            <a:r>
              <a:rPr lang="en-GB" sz="1300" b="1" dirty="0"/>
              <a:t>Social sciences as priority area</a:t>
            </a:r>
          </a:p>
          <a:p>
            <a:pPr marL="0" indent="0">
              <a:buNone/>
            </a:pPr>
            <a:r>
              <a:rPr lang="en-GB" sz="1300" dirty="0"/>
              <a:t>Many diplomats trained in sociology and political science and make use of social sciences within French foreign policy.</a:t>
            </a:r>
          </a:p>
          <a:p>
            <a:pPr marL="0" indent="0">
              <a:buNone/>
            </a:pPr>
            <a:r>
              <a:rPr lang="en-GB" sz="1300" b="1" dirty="0"/>
              <a:t>Developing National Research &amp; Development Capacity</a:t>
            </a:r>
          </a:p>
          <a:p>
            <a:r>
              <a:rPr lang="en-GB" sz="1300" dirty="0"/>
              <a:t>Harmonise and formalise dialogue between scientists and policymakers </a:t>
            </a:r>
          </a:p>
          <a:p>
            <a:r>
              <a:rPr lang="en-GB" sz="1300" dirty="0"/>
              <a:t>Internationalise its research institutions, expanding their global reach and collaboration.</a:t>
            </a:r>
          </a:p>
          <a:p>
            <a:pPr marL="0" indent="0">
              <a:buNone/>
            </a:pPr>
            <a:endParaRPr lang="en-US" sz="1300" dirty="0"/>
          </a:p>
        </p:txBody>
      </p:sp>
      <p:pic>
        <p:nvPicPr>
          <p:cNvPr id="10" name="Graphic 9" descr="Checkbox Checked with solid fill">
            <a:extLst>
              <a:ext uri="{FF2B5EF4-FFF2-40B4-BE49-F238E27FC236}">
                <a16:creationId xmlns:a16="http://schemas.microsoft.com/office/drawing/2014/main" id="{309194F1-DF36-A1D3-B485-B611801937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2021" y="1109430"/>
            <a:ext cx="581257" cy="581257"/>
          </a:xfrm>
          <a:prstGeom prst="rect">
            <a:avLst/>
          </a:prstGeom>
        </p:spPr>
      </p:pic>
      <p:pic>
        <p:nvPicPr>
          <p:cNvPr id="17" name="Graphic 16" descr="Checkbox Checked with solid fill">
            <a:extLst>
              <a:ext uri="{FF2B5EF4-FFF2-40B4-BE49-F238E27FC236}">
                <a16:creationId xmlns:a16="http://schemas.microsoft.com/office/drawing/2014/main" id="{F4D7953B-D709-B457-2193-CB2CABCADE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70586" y="1109429"/>
            <a:ext cx="581257" cy="581257"/>
          </a:xfrm>
          <a:prstGeom prst="rect">
            <a:avLst/>
          </a:prstGeom>
        </p:spPr>
      </p:pic>
      <p:sp>
        <p:nvSpPr>
          <p:cNvPr id="18" name="Rectangle 17">
            <a:extLst>
              <a:ext uri="{FF2B5EF4-FFF2-40B4-BE49-F238E27FC236}">
                <a16:creationId xmlns:a16="http://schemas.microsoft.com/office/drawing/2014/main" id="{6F410520-4000-D1EB-B022-B4F8D028D7D1}"/>
              </a:ext>
            </a:extLst>
          </p:cNvPr>
          <p:cNvSpPr/>
          <p:nvPr/>
        </p:nvSpPr>
        <p:spPr>
          <a:xfrm>
            <a:off x="4444107" y="5074004"/>
            <a:ext cx="3419199" cy="101549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600"/>
              </a:spcBef>
              <a:buNone/>
            </a:pPr>
            <a:r>
              <a:rPr lang="en-GB" sz="1200" b="1" dirty="0">
                <a:solidFill>
                  <a:schemeClr val="tx1"/>
                </a:solidFill>
              </a:rPr>
              <a:t>            </a:t>
            </a:r>
            <a:r>
              <a:rPr lang="en-GB" sz="1200" dirty="0">
                <a:solidFill>
                  <a:schemeClr val="tx1"/>
                </a:solidFill>
              </a:rPr>
              <a:t> Significant human and financial resources                 allocated to the </a:t>
            </a:r>
            <a:r>
              <a:rPr lang="en-GB" sz="1050" b="1" dirty="0">
                <a:solidFill>
                  <a:schemeClr val="tx1"/>
                </a:solidFill>
              </a:rPr>
              <a:t>French science diplomacy network</a:t>
            </a:r>
          </a:p>
        </p:txBody>
      </p:sp>
      <p:sp>
        <p:nvSpPr>
          <p:cNvPr id="19" name="Rectangle 18">
            <a:extLst>
              <a:ext uri="{FF2B5EF4-FFF2-40B4-BE49-F238E27FC236}">
                <a16:creationId xmlns:a16="http://schemas.microsoft.com/office/drawing/2014/main" id="{8289AA37-EEAA-2F4E-3CFB-636155F052F9}"/>
              </a:ext>
            </a:extLst>
          </p:cNvPr>
          <p:cNvSpPr/>
          <p:nvPr/>
        </p:nvSpPr>
        <p:spPr>
          <a:xfrm>
            <a:off x="8137804" y="5074004"/>
            <a:ext cx="3419198" cy="1015498"/>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600"/>
              </a:spcBef>
              <a:buNone/>
            </a:pPr>
            <a:r>
              <a:rPr lang="en-GB" sz="1200" b="1" dirty="0">
                <a:solidFill>
                  <a:schemeClr val="tx1"/>
                </a:solidFill>
              </a:rPr>
              <a:t>             </a:t>
            </a:r>
            <a:r>
              <a:rPr lang="en-GB" sz="1200" dirty="0">
                <a:solidFill>
                  <a:schemeClr val="tx1"/>
                </a:solidFill>
              </a:rPr>
              <a:t>Recognised but less prominent aspect. Specific scientific culture; limited scientific expertise of diplomats hinders integration of scientific knowledge into decision-making</a:t>
            </a:r>
          </a:p>
        </p:txBody>
      </p:sp>
      <p:pic>
        <p:nvPicPr>
          <p:cNvPr id="21" name="Graphic 20" descr="Harvey Balls 50% with solid fill">
            <a:extLst>
              <a:ext uri="{FF2B5EF4-FFF2-40B4-BE49-F238E27FC236}">
                <a16:creationId xmlns:a16="http://schemas.microsoft.com/office/drawing/2014/main" id="{6805D056-2891-043F-B02C-6BB6220C9D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13070" y="1211294"/>
            <a:ext cx="382675" cy="382675"/>
          </a:xfrm>
          <a:prstGeom prst="rect">
            <a:avLst/>
          </a:prstGeom>
        </p:spPr>
      </p:pic>
      <p:pic>
        <p:nvPicPr>
          <p:cNvPr id="23" name="Graphic 22" descr="Magnifying glass with solid fill">
            <a:extLst>
              <a:ext uri="{FF2B5EF4-FFF2-40B4-BE49-F238E27FC236}">
                <a16:creationId xmlns:a16="http://schemas.microsoft.com/office/drawing/2014/main" id="{529BEFAF-055C-8EC1-A386-14D4732C41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12782" y="5124553"/>
            <a:ext cx="457200" cy="457200"/>
          </a:xfrm>
          <a:prstGeom prst="rect">
            <a:avLst/>
          </a:prstGeom>
        </p:spPr>
      </p:pic>
      <p:pic>
        <p:nvPicPr>
          <p:cNvPr id="24" name="Graphic 23" descr="Magnifying glass with solid fill">
            <a:extLst>
              <a:ext uri="{FF2B5EF4-FFF2-40B4-BE49-F238E27FC236}">
                <a16:creationId xmlns:a16="http://schemas.microsoft.com/office/drawing/2014/main" id="{ED5DBB1F-90DA-9EC3-9EFA-0D68A3517C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58492" y="5052554"/>
            <a:ext cx="457200" cy="457200"/>
          </a:xfrm>
          <a:prstGeom prst="rect">
            <a:avLst/>
          </a:prstGeom>
        </p:spPr>
      </p:pic>
    </p:spTree>
    <p:extLst>
      <p:ext uri="{BB962C8B-B14F-4D97-AF65-F5344CB8AC3E}">
        <p14:creationId xmlns:p14="http://schemas.microsoft.com/office/powerpoint/2010/main" val="913802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6CE67-EE31-34C5-FB3A-FEB7B7E23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4B4842-359B-40CC-9686-39F5E54B9D39}"/>
              </a:ext>
            </a:extLst>
          </p:cNvPr>
          <p:cNvSpPr>
            <a:spLocks noGrp="1"/>
          </p:cNvSpPr>
          <p:nvPr>
            <p:ph type="ctrTitle"/>
          </p:nvPr>
        </p:nvSpPr>
        <p:spPr>
          <a:xfrm>
            <a:off x="607194" y="793179"/>
            <a:ext cx="10515600" cy="944181"/>
          </a:xfrm>
        </p:spPr>
        <p:txBody>
          <a:bodyPr/>
          <a:lstStyle/>
          <a:p>
            <a:r>
              <a:rPr lang="en-US" sz="4800" dirty="0"/>
              <a:t>G</a:t>
            </a:r>
            <a:r>
              <a:rPr lang="en-GB" sz="4800" dirty="0" err="1"/>
              <a:t>eographical</a:t>
            </a:r>
            <a:r>
              <a:rPr lang="en-GB" sz="4800" dirty="0"/>
              <a:t> priorities</a:t>
            </a:r>
            <a:endParaRPr lang="en-HU" dirty="0"/>
          </a:p>
        </p:txBody>
      </p:sp>
      <p:sp>
        <p:nvSpPr>
          <p:cNvPr id="3" name="Subtitle 2">
            <a:extLst>
              <a:ext uri="{FF2B5EF4-FFF2-40B4-BE49-F238E27FC236}">
                <a16:creationId xmlns:a16="http://schemas.microsoft.com/office/drawing/2014/main" id="{225A00B5-A3B9-71D4-6C78-B11BC85FC763}"/>
              </a:ext>
            </a:extLst>
          </p:cNvPr>
          <p:cNvSpPr>
            <a:spLocks noGrp="1"/>
          </p:cNvSpPr>
          <p:nvPr>
            <p:ph type="subTitle" idx="1"/>
          </p:nvPr>
        </p:nvSpPr>
        <p:spPr>
          <a:xfrm>
            <a:off x="607194" y="1737360"/>
            <a:ext cx="10515600" cy="4242816"/>
          </a:xfrm>
        </p:spPr>
        <p:txBody>
          <a:bodyPr/>
          <a:lstStyle/>
          <a:p>
            <a:r>
              <a:rPr lang="en-GB" sz="1500" b="1" dirty="0"/>
              <a:t>Active in European Science Diplomacy</a:t>
            </a:r>
          </a:p>
          <a:p>
            <a:pPr marL="742950" lvl="1" indent="-285750" algn="l">
              <a:buFont typeface="Arial" panose="020B0604020202020204" pitchFamily="34" charset="0"/>
              <a:buChar char="•"/>
            </a:pPr>
            <a:r>
              <a:rPr lang="en-GB" sz="1500" dirty="0"/>
              <a:t>Positioning Europe as a leader in global scientific initiatives</a:t>
            </a:r>
          </a:p>
          <a:p>
            <a:pPr marL="742950" lvl="1" indent="-285750" algn="l">
              <a:buFont typeface="Arial" panose="020B0604020202020204" pitchFamily="34" charset="0"/>
              <a:buChar char="•"/>
            </a:pPr>
            <a:r>
              <a:rPr lang="en-GB" sz="1500" dirty="0"/>
              <a:t>Participation in EU programmes like Horizon 2020</a:t>
            </a:r>
          </a:p>
          <a:p>
            <a:pPr marL="742950" lvl="1" indent="-285750" algn="l">
              <a:buFont typeface="Arial" panose="020B0604020202020204" pitchFamily="34" charset="0"/>
              <a:buChar char="•"/>
            </a:pPr>
            <a:r>
              <a:rPr lang="en-GB" sz="1500" dirty="0"/>
              <a:t>Partnerships with the European Space Agency</a:t>
            </a:r>
          </a:p>
          <a:p>
            <a:pPr marL="742950" lvl="1" indent="-285750" algn="l">
              <a:buFont typeface="Arial" panose="020B0604020202020204" pitchFamily="34" charset="0"/>
              <a:buChar char="•"/>
            </a:pPr>
            <a:endParaRPr lang="en-GB" sz="1500" dirty="0"/>
          </a:p>
          <a:p>
            <a:r>
              <a:rPr lang="en-GB" sz="1500" b="1" dirty="0"/>
              <a:t>Strategic Partnerships Beyond Europe</a:t>
            </a:r>
          </a:p>
          <a:p>
            <a:pPr marL="742950" lvl="1" indent="-285750" algn="l">
              <a:buFont typeface="Arial" panose="020B0604020202020204" pitchFamily="34" charset="0"/>
              <a:buChar char="•"/>
            </a:pPr>
            <a:r>
              <a:rPr lang="en-GB" sz="1500" dirty="0"/>
              <a:t>Collaboration with the USA, Japan, and the UK</a:t>
            </a:r>
          </a:p>
          <a:p>
            <a:pPr marL="742950" lvl="1" indent="-285750" algn="l">
              <a:buFont typeface="Arial" panose="020B0604020202020204" pitchFamily="34" charset="0"/>
              <a:buChar char="•"/>
            </a:pPr>
            <a:endParaRPr lang="en-GB" sz="1500" dirty="0"/>
          </a:p>
          <a:p>
            <a:r>
              <a:rPr lang="en-GB" sz="1500" b="1" dirty="0"/>
              <a:t>Connections with the Global South (incl. Southeast Asia)</a:t>
            </a:r>
          </a:p>
          <a:p>
            <a:pPr marL="285750" indent="-285750">
              <a:buFont typeface="Arial" panose="020B0604020202020204" pitchFamily="34" charset="0"/>
              <a:buChar char="•"/>
            </a:pPr>
            <a:r>
              <a:rPr lang="en-GB" sz="1500" dirty="0"/>
              <a:t>Addressing Regional Challenges</a:t>
            </a:r>
          </a:p>
          <a:p>
            <a:pPr marL="285750" indent="-285750">
              <a:buFont typeface="Arial" panose="020B0604020202020204" pitchFamily="34" charset="0"/>
              <a:buChar char="•"/>
            </a:pPr>
            <a:r>
              <a:rPr lang="en-GB" sz="1500" dirty="0"/>
              <a:t>Moving from the narrative that France is ‘bringing science’ to France identifying and working with excellence in the Global South</a:t>
            </a:r>
            <a:endParaRPr lang="en-HU" sz="1400" dirty="0"/>
          </a:p>
        </p:txBody>
      </p:sp>
    </p:spTree>
    <p:extLst>
      <p:ext uri="{BB962C8B-B14F-4D97-AF65-F5344CB8AC3E}">
        <p14:creationId xmlns:p14="http://schemas.microsoft.com/office/powerpoint/2010/main" val="3207693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040F8-8CD7-DE2F-87D2-D6D21E8E3596}"/>
              </a:ext>
            </a:extLst>
          </p:cNvPr>
          <p:cNvSpPr>
            <a:spLocks noGrp="1"/>
          </p:cNvSpPr>
          <p:nvPr>
            <p:ph type="title"/>
          </p:nvPr>
        </p:nvSpPr>
        <p:spPr>
          <a:xfrm>
            <a:off x="838200" y="365125"/>
            <a:ext cx="7946268" cy="1325563"/>
          </a:xfrm>
        </p:spPr>
        <p:txBody>
          <a:bodyPr>
            <a:normAutofit/>
          </a:bodyPr>
          <a:lstStyle/>
          <a:p>
            <a:r>
              <a:rPr lang="en-GB" dirty="0"/>
              <a:t>Actions and Tools</a:t>
            </a:r>
            <a:endParaRPr lang="en-HU" dirty="0"/>
          </a:p>
        </p:txBody>
      </p:sp>
      <p:graphicFrame>
        <p:nvGraphicFramePr>
          <p:cNvPr id="5" name="Content Placeholder 2">
            <a:extLst>
              <a:ext uri="{FF2B5EF4-FFF2-40B4-BE49-F238E27FC236}">
                <a16:creationId xmlns:a16="http://schemas.microsoft.com/office/drawing/2014/main" id="{2EBE125C-F9E8-49BA-D1A8-ED31628AC987}"/>
              </a:ext>
            </a:extLst>
          </p:cNvPr>
          <p:cNvGraphicFramePr>
            <a:graphicFrameLocks noGrp="1"/>
          </p:cNvGraphicFramePr>
          <p:nvPr>
            <p:ph idx="1"/>
            <p:extLst>
              <p:ext uri="{D42A27DB-BD31-4B8C-83A1-F6EECF244321}">
                <p14:modId xmlns:p14="http://schemas.microsoft.com/office/powerpoint/2010/main" val="2497590460"/>
              </p:ext>
            </p:extLst>
          </p:nvPr>
        </p:nvGraphicFramePr>
        <p:xfrm>
          <a:off x="669884" y="1027906"/>
          <a:ext cx="10852231" cy="3990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26C3F950-F5CA-A168-4637-1770B4D7C634}"/>
              </a:ext>
            </a:extLst>
          </p:cNvPr>
          <p:cNvGrpSpPr/>
          <p:nvPr/>
        </p:nvGrpSpPr>
        <p:grpSpPr>
          <a:xfrm>
            <a:off x="669884" y="4729506"/>
            <a:ext cx="7169746" cy="835993"/>
            <a:chOff x="13219" y="1892974"/>
            <a:chExt cx="2744084" cy="1279026"/>
          </a:xfrm>
        </p:grpSpPr>
        <p:sp>
          <p:nvSpPr>
            <p:cNvPr id="4" name="Rectangle 3">
              <a:extLst>
                <a:ext uri="{FF2B5EF4-FFF2-40B4-BE49-F238E27FC236}">
                  <a16:creationId xmlns:a16="http://schemas.microsoft.com/office/drawing/2014/main" id="{031F579E-8CB3-FEE2-3D60-A4B7EF7FAA72}"/>
                </a:ext>
              </a:extLst>
            </p:cNvPr>
            <p:cNvSpPr/>
            <p:nvPr/>
          </p:nvSpPr>
          <p:spPr>
            <a:xfrm>
              <a:off x="13219" y="1955197"/>
              <a:ext cx="2318046" cy="121680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6" name="TextBox 5">
              <a:extLst>
                <a:ext uri="{FF2B5EF4-FFF2-40B4-BE49-F238E27FC236}">
                  <a16:creationId xmlns:a16="http://schemas.microsoft.com/office/drawing/2014/main" id="{1AEA3B79-311B-3E09-7556-3AC9E12799B6}"/>
                </a:ext>
              </a:extLst>
            </p:cNvPr>
            <p:cNvSpPr txBox="1"/>
            <p:nvPr/>
          </p:nvSpPr>
          <p:spPr>
            <a:xfrm>
              <a:off x="439257" y="1892974"/>
              <a:ext cx="2318046" cy="12168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lnSpc>
                  <a:spcPct val="90000"/>
                </a:lnSpc>
                <a:spcBef>
                  <a:spcPct val="0"/>
                </a:spcBef>
                <a:spcAft>
                  <a:spcPct val="35000"/>
                </a:spcAft>
                <a:buNone/>
              </a:pPr>
              <a:r>
                <a:rPr lang="en-GB" sz="1100" b="1" kern="1200" dirty="0">
                  <a:solidFill>
                    <a:schemeClr val="accent1"/>
                  </a:solidFill>
                </a:rPr>
                <a:t>*4 Science and Technology Advisors in the US, UK, Japan, and Germany</a:t>
              </a:r>
              <a:endParaRPr lang="en-US" sz="1100" b="1" kern="1200" dirty="0">
                <a:solidFill>
                  <a:schemeClr val="accent1"/>
                </a:solidFill>
              </a:endParaRPr>
            </a:p>
            <a:p>
              <a:pPr marL="0" lvl="0" indent="0" defTabSz="488950">
                <a:lnSpc>
                  <a:spcPct val="90000"/>
                </a:lnSpc>
                <a:spcBef>
                  <a:spcPct val="0"/>
                </a:spcBef>
                <a:spcAft>
                  <a:spcPct val="35000"/>
                </a:spcAft>
                <a:buNone/>
              </a:pPr>
              <a:r>
                <a:rPr lang="en-GB" sz="1100" b="1" kern="1200" dirty="0">
                  <a:solidFill>
                    <a:schemeClr val="accent1"/>
                  </a:solidFill>
                </a:rPr>
                <a:t>18 Science and Technology Attachés</a:t>
              </a:r>
              <a:endParaRPr lang="en-US" sz="1100" b="1" kern="1200" dirty="0">
                <a:solidFill>
                  <a:schemeClr val="accent1"/>
                </a:solidFill>
              </a:endParaRPr>
            </a:p>
            <a:p>
              <a:pPr marL="0" lvl="0" indent="0" defTabSz="488950">
                <a:lnSpc>
                  <a:spcPct val="90000"/>
                </a:lnSpc>
                <a:spcBef>
                  <a:spcPct val="0"/>
                </a:spcBef>
                <a:spcAft>
                  <a:spcPct val="35000"/>
                </a:spcAft>
                <a:buNone/>
              </a:pPr>
              <a:r>
                <a:rPr lang="en-GB" sz="1100" b="1" kern="1200" dirty="0">
                  <a:solidFill>
                    <a:schemeClr val="accent1"/>
                  </a:solidFill>
                </a:rPr>
                <a:t>59 Scientific and University Cooperation Attachés</a:t>
              </a:r>
              <a:endParaRPr lang="en-US" sz="1100" b="1" kern="1200" dirty="0">
                <a:solidFill>
                  <a:schemeClr val="accent1"/>
                </a:solidFill>
              </a:endParaRPr>
            </a:p>
            <a:p>
              <a:pPr marL="0" lvl="0" indent="0" defTabSz="488950">
                <a:lnSpc>
                  <a:spcPct val="90000"/>
                </a:lnSpc>
                <a:spcBef>
                  <a:spcPct val="0"/>
                </a:spcBef>
                <a:spcAft>
                  <a:spcPct val="35000"/>
                </a:spcAft>
                <a:buNone/>
              </a:pPr>
              <a:r>
                <a:rPr lang="en-GB" sz="1100" b="1" kern="1200" dirty="0">
                  <a:solidFill>
                    <a:schemeClr val="accent1"/>
                  </a:solidFill>
                </a:rPr>
                <a:t>20 University Cooperation Attachés</a:t>
              </a:r>
              <a:endParaRPr lang="en-US" sz="1100" b="1" kern="1200" dirty="0">
                <a:solidFill>
                  <a:schemeClr val="accent1"/>
                </a:solidFill>
              </a:endParaRPr>
            </a:p>
          </p:txBody>
        </p:sp>
      </p:grpSp>
      <p:sp>
        <p:nvSpPr>
          <p:cNvPr id="7" name="Rectangle 6" descr="Office Worker">
            <a:extLst>
              <a:ext uri="{FF2B5EF4-FFF2-40B4-BE49-F238E27FC236}">
                <a16:creationId xmlns:a16="http://schemas.microsoft.com/office/drawing/2014/main" id="{B42C044E-FCBF-0E77-634A-8DA0F599F244}"/>
              </a:ext>
            </a:extLst>
          </p:cNvPr>
          <p:cNvSpPr/>
          <p:nvPr/>
        </p:nvSpPr>
        <p:spPr>
          <a:xfrm>
            <a:off x="820803" y="4653263"/>
            <a:ext cx="811316" cy="811316"/>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dirty="0"/>
          </a:p>
        </p:txBody>
      </p:sp>
    </p:spTree>
    <p:extLst>
      <p:ext uri="{BB962C8B-B14F-4D97-AF65-F5344CB8AC3E}">
        <p14:creationId xmlns:p14="http://schemas.microsoft.com/office/powerpoint/2010/main" val="2818245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EEE53-3A29-D40A-99AB-AD4E733F1E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B07352-D626-C8DF-EEFD-67420B853741}"/>
              </a:ext>
            </a:extLst>
          </p:cNvPr>
          <p:cNvSpPr>
            <a:spLocks noGrp="1"/>
          </p:cNvSpPr>
          <p:nvPr>
            <p:ph type="title"/>
          </p:nvPr>
        </p:nvSpPr>
        <p:spPr>
          <a:xfrm>
            <a:off x="838200" y="365125"/>
            <a:ext cx="10515600" cy="1325563"/>
          </a:xfrm>
        </p:spPr>
        <p:txBody>
          <a:bodyPr>
            <a:normAutofit fontScale="90000"/>
          </a:bodyPr>
          <a:lstStyle/>
          <a:p>
            <a:r>
              <a:rPr lang="en-GB" dirty="0"/>
              <a:t>Strengths and weaknesses compared to European and Asian countries with similar ambitions</a:t>
            </a:r>
            <a:endParaRPr lang="en-HU" dirty="0"/>
          </a:p>
        </p:txBody>
      </p:sp>
      <p:graphicFrame>
        <p:nvGraphicFramePr>
          <p:cNvPr id="5" name="Content Placeholder 2">
            <a:extLst>
              <a:ext uri="{FF2B5EF4-FFF2-40B4-BE49-F238E27FC236}">
                <a16:creationId xmlns:a16="http://schemas.microsoft.com/office/drawing/2014/main" id="{05F79944-782C-107A-F492-CA9C0B1B2C12}"/>
              </a:ext>
            </a:extLst>
          </p:cNvPr>
          <p:cNvGraphicFramePr>
            <a:graphicFrameLocks noGrp="1"/>
          </p:cNvGraphicFramePr>
          <p:nvPr>
            <p:ph idx="1"/>
            <p:extLst>
              <p:ext uri="{D42A27DB-BD31-4B8C-83A1-F6EECF244321}">
                <p14:modId xmlns:p14="http://schemas.microsoft.com/office/powerpoint/2010/main" val="561043728"/>
              </p:ext>
            </p:extLst>
          </p:nvPr>
        </p:nvGraphicFramePr>
        <p:xfrm>
          <a:off x="838200" y="1825625"/>
          <a:ext cx="10515600" cy="3750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3397924"/>
      </p:ext>
    </p:extLst>
  </p:cSld>
  <p:clrMapOvr>
    <a:masterClrMapping/>
  </p:clrMapOvr>
</p:sld>
</file>

<file path=ppt/theme/theme1.xml><?xml version="1.0" encoding="utf-8"?>
<a:theme xmlns:a="http://schemas.openxmlformats.org/drawingml/2006/main" name="Section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75335f8-a7bf-464a-a9bf-af255c14e9cd" xsi:nil="true"/>
    <lcf76f155ced4ddcb4097134ff3c332f xmlns="01165d78-2ca3-42e9-9b69-5150ebbcd86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ED849704F91A47A5C86D0E810C1B63" ma:contentTypeVersion="18" ma:contentTypeDescription="Create a new document." ma:contentTypeScope="" ma:versionID="8538c5656e4d9dacf749ebe0d070985a">
  <xsd:schema xmlns:xsd="http://www.w3.org/2001/XMLSchema" xmlns:xs="http://www.w3.org/2001/XMLSchema" xmlns:p="http://schemas.microsoft.com/office/2006/metadata/properties" xmlns:ns2="01165d78-2ca3-42e9-9b69-5150ebbcd86a" xmlns:ns3="275335f8-a7bf-464a-a9bf-af255c14e9cd" targetNamespace="http://schemas.microsoft.com/office/2006/metadata/properties" ma:root="true" ma:fieldsID="cef8b34c2d818efea3252a8168513aa4" ns2:_="" ns3:_="">
    <xsd:import namespace="01165d78-2ca3-42e9-9b69-5150ebbcd86a"/>
    <xsd:import namespace="275335f8-a7bf-464a-a9bf-af255c14e9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65d78-2ca3-42e9-9b69-5150ebbcd8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2163d40-10b5-4894-8b96-28cac006680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5335f8-a7bf-464a-a9bf-af255c14e9c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166b305-0646-4c49-afa1-8e52fc7fedaa}" ma:internalName="TaxCatchAll" ma:showField="CatchAllData" ma:web="275335f8-a7bf-464a-a9bf-af255c14e9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AF3297-2BE9-46D2-8BFA-9747777B0D71}">
  <ds:schemaRefs>
    <ds:schemaRef ds:uri="http://purl.org/dc/elements/1.1/"/>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275335f8-a7bf-464a-a9bf-af255c14e9cd"/>
    <ds:schemaRef ds:uri="01165d78-2ca3-42e9-9b69-5150ebbcd86a"/>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BE3C0EEA-7DCB-4252-9203-C0C042FB95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165d78-2ca3-42e9-9b69-5150ebbcd86a"/>
    <ds:schemaRef ds:uri="275335f8-a7bf-464a-a9bf-af255c14e9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C6141B-5A1C-4FC2-B390-481D5A201D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557</TotalTime>
  <Words>6446</Words>
  <Application>Microsoft Office PowerPoint</Application>
  <PresentationFormat>Widescreen</PresentationFormat>
  <Paragraphs>200</Paragraphs>
  <Slides>14</Slides>
  <Notes>9</Notes>
  <HiddenSlides>3</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14</vt:i4>
      </vt:variant>
    </vt:vector>
  </HeadingPairs>
  <TitlesOfParts>
    <vt:vector size="19" baseType="lpstr">
      <vt:lpstr>Aptos</vt:lpstr>
      <vt:lpstr>Arial</vt:lpstr>
      <vt:lpstr>Segoe UI</vt:lpstr>
      <vt:lpstr>Section Theme</vt:lpstr>
      <vt:lpstr>Custom Design</vt:lpstr>
      <vt:lpstr>PowerPoint Presentation</vt:lpstr>
      <vt:lpstr>France’s Science Diplomacy Strategy</vt:lpstr>
      <vt:lpstr>Introduction</vt:lpstr>
      <vt:lpstr>The French strategy</vt:lpstr>
      <vt:lpstr>Priority Areas</vt:lpstr>
      <vt:lpstr>Core objectives</vt:lpstr>
      <vt:lpstr>Geographical priorities</vt:lpstr>
      <vt:lpstr>Actions and Tools</vt:lpstr>
      <vt:lpstr>Strengths and weaknesses compared to European and Asian countries with similar ambitions</vt:lpstr>
      <vt:lpstr>Recommendations</vt:lpstr>
      <vt:lpstr>PowerPoint Presentation</vt:lpstr>
      <vt:lpstr>Key stakeholders</vt:lpstr>
      <vt:lpstr>Coordination mechanisms</vt:lpstr>
      <vt:lpstr>Science and Technology Diplomacy Personnel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Nánási László András</dc:creator>
  <cp:lastModifiedBy>Olivia Geymond</cp:lastModifiedBy>
  <cp:revision>97</cp:revision>
  <dcterms:created xsi:type="dcterms:W3CDTF">2024-10-31T11:44:22Z</dcterms:created>
  <dcterms:modified xsi:type="dcterms:W3CDTF">2024-11-19T16:11:23Z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0x01010054ED849704F91A47A5C86D0E810C1B63</vt:lpwstr>
  </property>
  <property fmtid="{D5CDD505-2E9C-101B-9397-08002B2CF9AE}" pid="3" name="MediaServiceImageTags">
    <vt:lpwstr/>
  </property>
</Properties>
</file>