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60" r:id="rId2"/>
  </p:sldMasterIdLst>
  <p:handoutMasterIdLst>
    <p:handoutMasterId r:id="rId11"/>
  </p:handoutMasterIdLst>
  <p:sldIdLst>
    <p:sldId id="257" r:id="rId3"/>
    <p:sldId id="275" r:id="rId4"/>
    <p:sldId id="269" r:id="rId5"/>
    <p:sldId id="271" r:id="rId6"/>
    <p:sldId id="270" r:id="rId7"/>
    <p:sldId id="276" r:id="rId8"/>
    <p:sldId id="273" r:id="rId9"/>
    <p:sldId id="256" r:id="rId10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5"/>
    <p:restoredTop sz="94715"/>
  </p:normalViewPr>
  <p:slideViewPr>
    <p:cSldViewPr snapToGrid="0">
      <p:cViewPr varScale="1">
        <p:scale>
          <a:sx n="102" d="100"/>
          <a:sy n="102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3" d="100"/>
          <a:sy n="163" d="100"/>
        </p:scale>
        <p:origin x="25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98086B-F582-5FDF-CA9E-F422B2130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4A648-197F-F187-C262-4ADE333CEC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19336-2055-7846-9C5E-B5036589211E}" type="datetimeFigureOut">
              <a:rPr lang="en-HU" smtClean="0"/>
              <a:t>11/19/2024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F5DB0-FCD9-3E21-7999-D84E662270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13D1-9A6F-C489-6B67-ADB5D2CA3F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D2E56-3731-2547-8743-87068CB9CCA3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48346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088388"/>
            <a:ext cx="2390284" cy="510565"/>
          </a:xfrm>
          <a:prstGeom prst="rect">
            <a:avLst/>
          </a:prstGeom>
        </p:spPr>
      </p:pic>
      <p:pic>
        <p:nvPicPr>
          <p:cNvPr id="18" name="Picture 1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993FA0B-79E7-D5FD-CDD9-FDC032ECB6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010" y="1941339"/>
            <a:ext cx="5879954" cy="34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9332-938B-23CA-B1B3-86FCAC7F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420F1-43B2-9766-CB41-92B937CE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429C7-1942-C73E-3F19-9E5B6B417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5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F72DD-63CC-953F-ECD6-C2A64BFBE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E67C0-C452-38D8-D9A5-DEEB33673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5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5FEE1A-EC8C-1AF4-4414-143E039CC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5125AB-BC8E-71B8-FFF4-8A1F19C307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06FD1E-4BBD-94DD-1FDE-D90E8A3DB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22A48F-BCCE-83A3-88B4-12F9CA61DD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6BC31E-A61D-EB9B-0D50-B57BDAFFC5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C0A594-2258-F825-7592-1CC1E6C6C4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CE1C6B-27B7-A92A-2E5F-AA4E314716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007D-71F5-61C1-75C6-1F5CAA37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243310"/>
          </a:xfrm>
          <a:prstGeom prst="rect">
            <a:avLst/>
          </a:prstGeom>
        </p:spPr>
        <p:txBody>
          <a:bodyPr anchor="t" anchorCtr="0"/>
          <a:lstStyle>
            <a:lvl1pPr fontAlgn="t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C4F1-8DEE-215F-6627-39F78A68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CE17-4476-1456-0F08-BF5B7554E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734"/>
            <a:ext cx="3932237" cy="3638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3CFB4-59D8-4139-D48B-D2BFC011B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0C60C-E61D-FB60-2388-F6060A6EA3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1CCDF7-F7E4-4EA9-3EDC-F7C1A7CFE7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C04AAC-F880-BB54-C66D-6FDA6D9E13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231BBA-3DBE-86F9-BED3-89102176C6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E4542-ACE4-9AD0-3E86-0B684CB73A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2EA013-EFDC-F506-23BC-4721383C9A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5552"/>
            <a:ext cx="10515600" cy="713867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GB" dirty="0"/>
              <a:t>Click to edit section title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75514"/>
            <a:ext cx="10515600" cy="8085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2B4DA3-1338-675B-2D77-2175F2F24EE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70AD1D-7D0B-0A4C-0C2C-78D5162BF8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644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96CDCC-9F7E-1EDD-F671-6483005787A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5468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4CD4F8-2D13-A603-AF06-F388DC7163D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97746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088388"/>
            <a:ext cx="2390284" cy="5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5552"/>
            <a:ext cx="10515600" cy="713867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GB" dirty="0"/>
              <a:t>Click to edit section title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75514"/>
            <a:ext cx="10515600" cy="8085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179828"/>
            <a:ext cx="2390284" cy="51056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8A09D55-86C3-55FE-6995-2196E8FA0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5815" y="6219131"/>
            <a:ext cx="1169245" cy="414119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5EE3C509-7259-CE8B-443E-22FCB0CD16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9417" y="6181070"/>
            <a:ext cx="943711" cy="498342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03E319D-866A-6BE4-308B-8338FC0BB9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26423" y="6282366"/>
            <a:ext cx="917182" cy="232149"/>
          </a:xfrm>
          <a:prstGeom prst="rect">
            <a:avLst/>
          </a:prstGeom>
        </p:spPr>
      </p:pic>
      <p:pic>
        <p:nvPicPr>
          <p:cNvPr id="20" name="Picture 1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4EDCCC8-C7F2-D6E5-AA76-AF922E1D90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05" y="6248758"/>
            <a:ext cx="585947" cy="265757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3ED8E60F-6FEB-D6BC-04E3-3934EFEF9B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8999" y="6282366"/>
            <a:ext cx="1101790" cy="23215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6C48849-CD9B-EB42-0046-F587D9454F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9450" y="6260762"/>
            <a:ext cx="752899" cy="3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9662"/>
            <a:ext cx="10515600" cy="21344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179828"/>
            <a:ext cx="2390284" cy="51056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8A09D55-86C3-55FE-6995-2196E8FA0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5815" y="6219131"/>
            <a:ext cx="1169245" cy="414119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5EE3C509-7259-CE8B-443E-22FCB0CD16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9417" y="6181070"/>
            <a:ext cx="943711" cy="498342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03E319D-866A-6BE4-308B-8338FC0BB9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26423" y="6282366"/>
            <a:ext cx="917182" cy="232149"/>
          </a:xfrm>
          <a:prstGeom prst="rect">
            <a:avLst/>
          </a:prstGeom>
        </p:spPr>
      </p:pic>
      <p:pic>
        <p:nvPicPr>
          <p:cNvPr id="20" name="Picture 1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4EDCCC8-C7F2-D6E5-AA76-AF922E1D90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05" y="6248758"/>
            <a:ext cx="585947" cy="265757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3ED8E60F-6FEB-D6BC-04E3-3934EFEF9B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8999" y="6282366"/>
            <a:ext cx="1101790" cy="23215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6C48849-CD9B-EB42-0046-F587D9454F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9450" y="6260762"/>
            <a:ext cx="752899" cy="3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  <a:prstGeom prst="rect">
            <a:avLst/>
          </a:prstGeom>
        </p:spPr>
        <p:txBody>
          <a:bodyPr anchor="b"/>
          <a:lstStyle>
            <a:lvl1pPr algn="ctr">
              <a:defRPr sz="50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152" y="3586227"/>
            <a:ext cx="10515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913413-02B8-6BFD-BAD9-72EDB32AD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3348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52661C-81C8-BCAB-D703-370AACEA63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9172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7D9BC6-E802-35DD-72FA-8D82653171D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4996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689276-02A0-5124-9AB1-959F6F4AACB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80820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F86417-6BFF-B6B6-CB0D-5E41EBCB9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3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" y="820611"/>
            <a:ext cx="10515600" cy="944181"/>
          </a:xfrm>
          <a:prstGeom prst="rect">
            <a:avLst/>
          </a:prstGeom>
        </p:spPr>
        <p:txBody>
          <a:bodyPr anchor="t" anchorCtr="0"/>
          <a:lstStyle>
            <a:lvl1pPr algn="l">
              <a:defRPr sz="45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764792"/>
            <a:ext cx="10515600" cy="34930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text style</a:t>
            </a:r>
            <a:endParaRPr lang="en-H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913413-02B8-6BFD-BAD9-72EDB32AD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3348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52661C-81C8-BCAB-D703-370AACEA63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9172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7D9BC6-E802-35DD-72FA-8D82653171D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4996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689276-02A0-5124-9AB1-959F6F4AACB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80820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C4C206-E686-3BCB-76E6-4C7A067BC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5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93179"/>
            <a:ext cx="10515600" cy="944181"/>
          </a:xfrm>
          <a:prstGeom prst="rect">
            <a:avLst/>
          </a:prstGeom>
        </p:spPr>
        <p:txBody>
          <a:bodyPr anchor="t" anchorCtr="0"/>
          <a:lstStyle>
            <a:lvl1pPr algn="l">
              <a:defRPr sz="45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37360"/>
            <a:ext cx="10515600" cy="42428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HU" dirty="0"/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CB6A6C-CEB9-EC25-7D8B-AC63A9435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E3F387-E0A8-32E5-364D-16AB7EB631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AEB169-F935-B7D4-56B4-DE364854E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A37136-B1B7-D919-1D96-9480AC534E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092408-EE7C-17A8-99B5-12692240F2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5111BE-FB2D-3C70-1A70-CF5F22B382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5A4ECE-B604-C4C1-7F79-63CBE90FC5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4626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04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C71C-410C-09C7-3757-AEC921CA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765163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HU" dirty="0"/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EDB719-F163-4350-FFB9-3069854DA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6EE84F-90E3-4ACB-7309-E5685BEFF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F987EC-8C53-CB2E-B978-2D0E83232E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36C96A-638F-EE39-3B7F-D79054570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6840B6-307C-9767-61B8-E1F906356B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D3D74F-C6CA-050C-CCE6-3F6937086FA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34BD1E-429D-2DF5-64DD-302924C958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2DAD-F2DE-68CB-9575-1C2E9CFA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4626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0D75-6847-35BA-18A6-984BE0A42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73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A0011-88AC-7FF0-5A44-F27F49B7A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73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56B81E-029F-17E3-A8B3-CB6B5A4C4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61DC55-1240-5FB6-3852-44DC43D2CF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EDF9E9-DF0F-BD6F-7FC7-097E41A364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7F4218-500D-FB9A-407B-7EA1A68C0A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528E64-2B98-B2F3-8466-36EBD56904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54CD13-1BB4-8E53-6A0A-0BD586FE63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F1D06B-A63A-7DC2-A036-010CB8813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2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networked landscape&#10;&#10;Description automatically generated with low confidence">
            <a:extLst>
              <a:ext uri="{FF2B5EF4-FFF2-40B4-BE49-F238E27FC236}">
                <a16:creationId xmlns:a16="http://schemas.microsoft.com/office/drawing/2014/main" id="{4E68DAFD-EA5A-7214-FD53-AE0BA183F3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2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4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FD462-FA43-6843-E8A2-5F67167CF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720" y="7417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9B02A-078B-6C4E-8C38-1CB97BB16E0F}" type="slidenum">
              <a:rPr lang="en-HU" smtClean="0"/>
              <a:t>‹#›</a:t>
            </a:fld>
            <a:endParaRPr lang="en-HU"/>
          </a:p>
        </p:txBody>
      </p:sp>
      <p:pic>
        <p:nvPicPr>
          <p:cNvPr id="11" name="Picture 10" descr="A white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55554913-1F46-1FFD-4C9E-B0DF549FB63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blue and green wavy lines and dots&#10;&#10;Description automatically generated">
            <a:extLst>
              <a:ext uri="{FF2B5EF4-FFF2-40B4-BE49-F238E27FC236}">
                <a16:creationId xmlns:a16="http://schemas.microsoft.com/office/drawing/2014/main" id="{EF9697EC-BD0F-4492-1F40-D26A4D12FEF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47650" y="139303"/>
            <a:ext cx="11696699" cy="65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62" r:id="rId4"/>
    <p:sldLayoutId id="2147483664" r:id="rId5"/>
    <p:sldLayoutId id="2147483665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1983-10F5-D836-E9D8-29B0B8E3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5552"/>
            <a:ext cx="10515600" cy="713867"/>
          </a:xfrm>
        </p:spPr>
        <p:txBody>
          <a:bodyPr/>
          <a:lstStyle/>
          <a:p>
            <a:r>
              <a:rPr lang="hu-HU" cap="all" dirty="0"/>
              <a:t>Science, </a:t>
            </a:r>
            <a:r>
              <a:rPr lang="hu-HU" cap="all" dirty="0" err="1"/>
              <a:t>Technology</a:t>
            </a:r>
            <a:r>
              <a:rPr lang="hu-HU" cap="all" dirty="0"/>
              <a:t> and </a:t>
            </a:r>
            <a:r>
              <a:rPr lang="hu-HU" cap="all" dirty="0" err="1"/>
              <a:t>Innovation</a:t>
            </a:r>
            <a:r>
              <a:rPr lang="hu-HU" cap="all" dirty="0"/>
              <a:t> </a:t>
            </a:r>
            <a:r>
              <a:rPr lang="hu-HU" cap="all" dirty="0" err="1"/>
              <a:t>Diplomacy</a:t>
            </a:r>
            <a:endParaRPr lang="en-HU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1EBF9-6019-7B88-FE1B-143C7657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80866"/>
            <a:ext cx="10515600" cy="808583"/>
          </a:xfrm>
        </p:spPr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Case</a:t>
            </a:r>
            <a:r>
              <a:rPr lang="hu-HU" dirty="0"/>
              <a:t> of Hungary</a:t>
            </a:r>
            <a:endParaRPr lang="en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4DBAE0D4-BEA0-73BB-F5BB-4B79251A4BA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DDBD572E-B181-DE24-B186-02682E8E6B2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11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129D3-84F2-6406-8F64-AD52C3AF2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C658-218E-6C85-D971-8E37A1DBF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7195"/>
            <a:ext cx="10515600" cy="604065"/>
          </a:xfrm>
        </p:spPr>
        <p:txBody>
          <a:bodyPr/>
          <a:lstStyle/>
          <a:p>
            <a:r>
              <a:rPr lang="hu-HU" sz="4000" b="1" dirty="0">
                <a:solidFill>
                  <a:srgbClr val="182434"/>
                </a:solidFill>
              </a:rPr>
              <a:t>AGENDA</a:t>
            </a:r>
            <a:endParaRPr lang="en-HU" sz="4000" b="1" dirty="0">
              <a:solidFill>
                <a:srgbClr val="182434"/>
              </a:solidFill>
            </a:endParaRPr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740F2853-AE96-9EDA-3394-C27D26509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04214"/>
            <a:ext cx="10515600" cy="351252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3600" dirty="0">
                <a:solidFill>
                  <a:srgbClr val="182434"/>
                </a:solidFill>
              </a:rPr>
              <a:t>Strategic Priorities for Hungary’s S</a:t>
            </a:r>
            <a:r>
              <a:rPr lang="hu-HU" sz="3600" dirty="0">
                <a:solidFill>
                  <a:srgbClr val="182434"/>
                </a:solidFill>
              </a:rPr>
              <a:t>TI</a:t>
            </a: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rgbClr val="182434"/>
                </a:solidFill>
              </a:rPr>
              <a:t>Key Stakeholders Driving </a:t>
            </a:r>
            <a:r>
              <a:rPr lang="hu-HU" sz="3600" dirty="0">
                <a:solidFill>
                  <a:srgbClr val="182434"/>
                </a:solidFill>
              </a:rPr>
              <a:t>STI</a:t>
            </a:r>
            <a:r>
              <a:rPr lang="en-US" sz="3600" dirty="0">
                <a:solidFill>
                  <a:srgbClr val="182434"/>
                </a:solidFill>
              </a:rPr>
              <a:t> </a:t>
            </a:r>
            <a:r>
              <a:rPr lang="hu-HU" sz="3600" dirty="0" err="1">
                <a:solidFill>
                  <a:srgbClr val="182434"/>
                </a:solidFill>
              </a:rPr>
              <a:t>Ecosystem</a:t>
            </a:r>
            <a:endParaRPr lang="hu-HU" sz="3600" dirty="0">
              <a:solidFill>
                <a:srgbClr val="182434"/>
              </a:solidFill>
            </a:endParaRP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rgbClr val="182434"/>
                </a:solidFill>
              </a:rPr>
              <a:t>Policy </a:t>
            </a:r>
            <a:r>
              <a:rPr lang="hu-HU" sz="3600" dirty="0" err="1">
                <a:solidFill>
                  <a:srgbClr val="182434"/>
                </a:solidFill>
              </a:rPr>
              <a:t>Tools</a:t>
            </a:r>
            <a:r>
              <a:rPr lang="hu-HU" sz="3600" dirty="0">
                <a:solidFill>
                  <a:srgbClr val="182434"/>
                </a:solidFill>
              </a:rPr>
              <a:t> and </a:t>
            </a:r>
            <a:r>
              <a:rPr lang="hu-HU" sz="3600" dirty="0" err="1">
                <a:solidFill>
                  <a:srgbClr val="182434"/>
                </a:solidFill>
              </a:rPr>
              <a:t>Funding</a:t>
            </a:r>
            <a:r>
              <a:rPr lang="hu-HU" sz="3600" dirty="0">
                <a:solidFill>
                  <a:srgbClr val="182434"/>
                </a:solidFill>
              </a:rPr>
              <a:t> </a:t>
            </a:r>
            <a:r>
              <a:rPr lang="hu-HU" sz="3600" dirty="0" err="1">
                <a:solidFill>
                  <a:srgbClr val="182434"/>
                </a:solidFill>
              </a:rPr>
              <a:t>Schemes</a:t>
            </a:r>
            <a:endParaRPr lang="hu-HU" sz="3600" dirty="0">
              <a:solidFill>
                <a:srgbClr val="182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7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8EC88-91D8-DE9C-AE83-0BE4F64FA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B5EE-EF6A-F488-043A-4BAC6E1C6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1747"/>
            <a:ext cx="10515600" cy="604065"/>
          </a:xfrm>
        </p:spPr>
        <p:txBody>
          <a:bodyPr/>
          <a:lstStyle/>
          <a:p>
            <a:r>
              <a:rPr lang="en-US" sz="2800" b="1" dirty="0">
                <a:solidFill>
                  <a:srgbClr val="182434"/>
                </a:solidFill>
              </a:rPr>
              <a:t>Strategic Framework for Hungarian </a:t>
            </a:r>
            <a:r>
              <a:rPr lang="hu-HU" sz="2800" b="1" dirty="0">
                <a:solidFill>
                  <a:srgbClr val="182434"/>
                </a:solidFill>
              </a:rPr>
              <a:t>ST &amp; </a:t>
            </a:r>
            <a:r>
              <a:rPr lang="en-US" sz="2800" b="1" dirty="0">
                <a:solidFill>
                  <a:srgbClr val="182434"/>
                </a:solidFill>
              </a:rPr>
              <a:t>Innovation</a:t>
            </a:r>
            <a:endParaRPr lang="en-HU" sz="2800" b="1" dirty="0">
              <a:solidFill>
                <a:srgbClr val="182434"/>
              </a:solidFill>
            </a:endParaRP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AB2E4CDD-30C8-832B-56E7-AEE723497CD3}"/>
              </a:ext>
            </a:extLst>
          </p:cNvPr>
          <p:cNvSpPr/>
          <p:nvPr/>
        </p:nvSpPr>
        <p:spPr>
          <a:xfrm>
            <a:off x="838201" y="5420413"/>
            <a:ext cx="10515600" cy="568994"/>
          </a:xfrm>
          <a:prstGeom prst="roundRect">
            <a:avLst/>
          </a:prstGeom>
          <a:solidFill>
            <a:srgbClr val="1824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Hungary’s </a:t>
            </a:r>
            <a:r>
              <a:rPr lang="hu-HU" sz="1400" b="1" dirty="0">
                <a:solidFill>
                  <a:schemeClr val="bg1"/>
                </a:solidFill>
              </a:rPr>
              <a:t>STI </a:t>
            </a:r>
            <a:r>
              <a:rPr lang="hu-HU" sz="1400" b="1" dirty="0" err="1">
                <a:solidFill>
                  <a:schemeClr val="bg1"/>
                </a:solidFill>
              </a:rPr>
              <a:t>diplomacy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objectives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are embedded within broader national innovation frameworks such as The Research, Development and Innovation Strategy of Hungary (2021-2030</a:t>
            </a:r>
            <a:r>
              <a:rPr lang="hu-HU" sz="1400" b="1" dirty="0">
                <a:solidFill>
                  <a:schemeClr val="bg1"/>
                </a:solidFill>
              </a:rPr>
              <a:t>)</a:t>
            </a:r>
            <a:r>
              <a:rPr lang="en-US" sz="1400" b="1" dirty="0">
                <a:solidFill>
                  <a:schemeClr val="bg1"/>
                </a:solidFill>
              </a:rPr>
              <a:t> and </a:t>
            </a:r>
            <a:r>
              <a:rPr lang="de-DE" sz="1400" b="1" dirty="0">
                <a:solidFill>
                  <a:schemeClr val="bg1"/>
                </a:solidFill>
              </a:rPr>
              <a:t>John von Neumann </a:t>
            </a:r>
            <a:r>
              <a:rPr lang="de-DE" sz="1400" b="1" dirty="0" err="1">
                <a:solidFill>
                  <a:schemeClr val="bg1"/>
                </a:solidFill>
              </a:rPr>
              <a:t>Program</a:t>
            </a:r>
            <a:r>
              <a:rPr lang="de-DE" sz="1400" b="1" dirty="0">
                <a:solidFill>
                  <a:schemeClr val="bg1"/>
                </a:solidFill>
              </a:rPr>
              <a:t> (NJP)</a:t>
            </a:r>
            <a:r>
              <a:rPr lang="hu-HU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Alcím 6">
            <a:extLst>
              <a:ext uri="{FF2B5EF4-FFF2-40B4-BE49-F238E27FC236}">
                <a16:creationId xmlns:a16="http://schemas.microsoft.com/office/drawing/2014/main" id="{28EBB533-2D1A-B62C-FA73-A6F10D925EB7}"/>
              </a:ext>
            </a:extLst>
          </p:cNvPr>
          <p:cNvSpPr txBox="1">
            <a:spLocks/>
          </p:cNvSpPr>
          <p:nvPr/>
        </p:nvSpPr>
        <p:spPr>
          <a:xfrm>
            <a:off x="2927506" y="3356641"/>
            <a:ext cx="8252381" cy="14423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>
                <a:solidFill>
                  <a:srgbClr val="182434"/>
                </a:solidFill>
              </a:rPr>
              <a:t>John von Neumann </a:t>
            </a:r>
            <a:r>
              <a:rPr lang="de-DE" sz="2000" b="1" dirty="0" err="1">
                <a:solidFill>
                  <a:srgbClr val="182434"/>
                </a:solidFill>
              </a:rPr>
              <a:t>Program</a:t>
            </a:r>
            <a:r>
              <a:rPr lang="de-DE" sz="2000" b="1" dirty="0">
                <a:solidFill>
                  <a:srgbClr val="182434"/>
                </a:solidFill>
              </a:rPr>
              <a:t> (NJP)</a:t>
            </a:r>
            <a:endParaRPr lang="hu-HU" sz="2000" b="1" dirty="0">
              <a:solidFill>
                <a:srgbClr val="1824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2434"/>
                </a:solidFill>
              </a:rPr>
              <a:t>Creating opportunities for </a:t>
            </a:r>
            <a:r>
              <a:rPr lang="en-US" sz="1600" b="1" dirty="0">
                <a:solidFill>
                  <a:srgbClr val="182434"/>
                </a:solidFill>
              </a:rPr>
              <a:t>international research collaborations</a:t>
            </a:r>
            <a:r>
              <a:rPr lang="en-US" sz="1600" dirty="0">
                <a:solidFill>
                  <a:srgbClr val="182434"/>
                </a:solidFill>
              </a:rPr>
              <a:t>, with specific focus on projects addressing global challenges like health, sustainability, and digital transformation.</a:t>
            </a:r>
            <a:endParaRPr lang="hu-HU" sz="1600" dirty="0">
              <a:solidFill>
                <a:srgbClr val="1824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2434"/>
                </a:solidFill>
              </a:rPr>
              <a:t>Supporting </a:t>
            </a:r>
            <a:r>
              <a:rPr lang="en-US" sz="1600" b="1" dirty="0">
                <a:solidFill>
                  <a:srgbClr val="182434"/>
                </a:solidFill>
              </a:rPr>
              <a:t>mobility and partnerships </a:t>
            </a:r>
            <a:r>
              <a:rPr lang="en-US" sz="1600" dirty="0">
                <a:solidFill>
                  <a:srgbClr val="182434"/>
                </a:solidFill>
              </a:rPr>
              <a:t>between Hungarian and international academic and research institutions.</a:t>
            </a:r>
            <a:endParaRPr lang="hu-HU" sz="1600" dirty="0">
              <a:solidFill>
                <a:srgbClr val="182434"/>
              </a:solidFill>
            </a:endParaRPr>
          </a:p>
        </p:txBody>
      </p:sp>
      <p:pic>
        <p:nvPicPr>
          <p:cNvPr id="9" name="Kép 8" descr="A képen szöveg, Grafikus tervezés, Grafika, képernyőkép látható&#10;&#10;Automatikusan generált leírás">
            <a:extLst>
              <a:ext uri="{FF2B5EF4-FFF2-40B4-BE49-F238E27FC236}">
                <a16:creationId xmlns:a16="http://schemas.microsoft.com/office/drawing/2014/main" id="{5C93423E-2191-3186-4F7E-5DB9E202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13" y="3184933"/>
            <a:ext cx="1421402" cy="20197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63C1810-8DCD-1F71-7ADF-8B1139C13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14" y="1098104"/>
            <a:ext cx="1421402" cy="19272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Alcím 6">
            <a:extLst>
              <a:ext uri="{FF2B5EF4-FFF2-40B4-BE49-F238E27FC236}">
                <a16:creationId xmlns:a16="http://schemas.microsoft.com/office/drawing/2014/main" id="{D44E5652-75AE-BA3D-9DBA-945C245479F5}"/>
              </a:ext>
            </a:extLst>
          </p:cNvPr>
          <p:cNvSpPr txBox="1">
            <a:spLocks/>
          </p:cNvSpPr>
          <p:nvPr/>
        </p:nvSpPr>
        <p:spPr>
          <a:xfrm>
            <a:off x="2927506" y="1131535"/>
            <a:ext cx="9086443" cy="14423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182434"/>
                </a:solidFill>
              </a:rPr>
              <a:t>The Research, Development and Innovation Strategy of Hungary (2021-2030)</a:t>
            </a:r>
            <a:endParaRPr lang="hu-HU" sz="2000" b="1" dirty="0">
              <a:solidFill>
                <a:srgbClr val="1824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82434"/>
                </a:solidFill>
              </a:rPr>
              <a:t>Strengthening Hungary's position within the European innovation ecosystem</a:t>
            </a:r>
            <a:r>
              <a:rPr lang="en-US" sz="1600" dirty="0">
                <a:solidFill>
                  <a:srgbClr val="182434"/>
                </a:solidFill>
              </a:rPr>
              <a:t>, with a focus on Horizon Europe participation and international partnerships.</a:t>
            </a:r>
            <a:endParaRPr lang="hu-HU" sz="1600" dirty="0">
              <a:solidFill>
                <a:srgbClr val="1824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2434"/>
                </a:solidFill>
              </a:rPr>
              <a:t>Facilitating </a:t>
            </a:r>
            <a:r>
              <a:rPr lang="en-US" sz="1600" b="1" dirty="0">
                <a:solidFill>
                  <a:srgbClr val="182434"/>
                </a:solidFill>
              </a:rPr>
              <a:t>bilateral and multilateral collaborations </a:t>
            </a:r>
            <a:r>
              <a:rPr lang="en-US" sz="1600" dirty="0">
                <a:solidFill>
                  <a:srgbClr val="182434"/>
                </a:solidFill>
              </a:rPr>
              <a:t>in research and development, particularly with strategically important countries.</a:t>
            </a:r>
            <a:endParaRPr lang="hu-HU" sz="1600" dirty="0">
              <a:solidFill>
                <a:srgbClr val="1824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2434"/>
                </a:solidFill>
              </a:rPr>
              <a:t>Emphasizing the role of </a:t>
            </a:r>
            <a:r>
              <a:rPr lang="en-US" sz="1600" b="1" dirty="0">
                <a:solidFill>
                  <a:srgbClr val="182434"/>
                </a:solidFill>
              </a:rPr>
              <a:t>science diplomacy </a:t>
            </a:r>
            <a:r>
              <a:rPr lang="en-US" sz="1600" dirty="0">
                <a:solidFill>
                  <a:srgbClr val="182434"/>
                </a:solidFill>
              </a:rPr>
              <a:t>to promote Hungarian innovation on a global scale, fostering knowledge exchange and joint project generation.</a:t>
            </a:r>
            <a:endParaRPr lang="hu-HU" sz="1600" dirty="0">
              <a:solidFill>
                <a:srgbClr val="182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1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0D809-CFC0-B7AA-170E-3B4CDBD14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képernyőkép, szoftver, Multimédiás szoftver látható&#10;&#10;Automatikusan generált leírás">
            <a:extLst>
              <a:ext uri="{FF2B5EF4-FFF2-40B4-BE49-F238E27FC236}">
                <a16:creationId xmlns:a16="http://schemas.microsoft.com/office/drawing/2014/main" id="{269444DC-8411-81A4-F59F-16D01D53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312"/>
          <a:stretch/>
        </p:blipFill>
        <p:spPr>
          <a:xfrm>
            <a:off x="241030" y="-195469"/>
            <a:ext cx="11709940" cy="5644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503CC-4E2E-1DD1-35F9-49D20F82F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96" y="339942"/>
            <a:ext cx="10515600" cy="604065"/>
          </a:xfrm>
        </p:spPr>
        <p:txBody>
          <a:bodyPr/>
          <a:lstStyle/>
          <a:p>
            <a:r>
              <a:rPr lang="en-US" sz="2800" b="1" dirty="0"/>
              <a:t>Focus areas defined for Hungarian </a:t>
            </a:r>
            <a:r>
              <a:rPr lang="hu-HU" sz="2800" b="1" dirty="0" err="1"/>
              <a:t>science</a:t>
            </a:r>
            <a:r>
              <a:rPr lang="hu-HU" sz="2800" b="1" dirty="0"/>
              <a:t> and </a:t>
            </a:r>
            <a:r>
              <a:rPr lang="en-US" sz="2800" b="1" dirty="0"/>
              <a:t>innovation</a:t>
            </a:r>
            <a:endParaRPr lang="en-HU" sz="2800" b="1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C8ADBD3-75F2-25BA-01F4-E0208C2A59B1}"/>
              </a:ext>
            </a:extLst>
          </p:cNvPr>
          <p:cNvSpPr txBox="1"/>
          <p:nvPr/>
        </p:nvSpPr>
        <p:spPr>
          <a:xfrm>
            <a:off x="886120" y="5863472"/>
            <a:ext cx="2028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i="1" dirty="0" err="1"/>
              <a:t>Source</a:t>
            </a:r>
            <a:r>
              <a:rPr lang="hu-HU" sz="800" i="1" dirty="0"/>
              <a:t>: </a:t>
            </a:r>
            <a:r>
              <a:rPr lang="hu-HU" sz="800" i="1" dirty="0" err="1"/>
              <a:t>Ministry</a:t>
            </a:r>
            <a:r>
              <a:rPr lang="hu-HU" sz="800" i="1" dirty="0"/>
              <a:t> of </a:t>
            </a:r>
            <a:r>
              <a:rPr lang="hu-HU" sz="800" i="1" dirty="0" err="1"/>
              <a:t>Innovation</a:t>
            </a:r>
            <a:r>
              <a:rPr lang="hu-HU" sz="800" i="1" dirty="0"/>
              <a:t> and </a:t>
            </a:r>
            <a:r>
              <a:rPr lang="hu-HU" sz="800" i="1" dirty="0" err="1"/>
              <a:t>Culture</a:t>
            </a:r>
            <a:endParaRPr lang="hu-HU" sz="800" i="1" dirty="0"/>
          </a:p>
        </p:txBody>
      </p:sp>
    </p:spTree>
    <p:extLst>
      <p:ext uri="{BB962C8B-B14F-4D97-AF65-F5344CB8AC3E}">
        <p14:creationId xmlns:p14="http://schemas.microsoft.com/office/powerpoint/2010/main" val="343471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CE6CD-8A23-3CFC-B831-608F19DA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églalap 44">
            <a:extLst>
              <a:ext uri="{FF2B5EF4-FFF2-40B4-BE49-F238E27FC236}">
                <a16:creationId xmlns:a16="http://schemas.microsoft.com/office/drawing/2014/main" id="{FAD7C149-93A4-595D-BAC3-AD1F30FFE444}"/>
              </a:ext>
            </a:extLst>
          </p:cNvPr>
          <p:cNvSpPr/>
          <p:nvPr/>
        </p:nvSpPr>
        <p:spPr>
          <a:xfrm>
            <a:off x="1049734" y="2401251"/>
            <a:ext cx="4104372" cy="209510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100" b="1" dirty="0" err="1"/>
              <a:t>Hungarian</a:t>
            </a:r>
            <a:r>
              <a:rPr lang="hu-HU" sz="1100" b="1" dirty="0"/>
              <a:t> </a:t>
            </a:r>
            <a:r>
              <a:rPr lang="hu-HU" sz="1100" b="1" dirty="0" err="1"/>
              <a:t>Academy</a:t>
            </a:r>
            <a:r>
              <a:rPr lang="hu-HU" sz="1100" b="1" dirty="0"/>
              <a:t> of </a:t>
            </a:r>
            <a:r>
              <a:rPr lang="hu-HU" sz="1100" b="1" dirty="0" err="1"/>
              <a:t>Sciences</a:t>
            </a:r>
            <a:endParaRPr lang="hu-HU" sz="11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43A04-23B4-9166-7891-5E1A3C235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0696"/>
            <a:ext cx="12192000" cy="517897"/>
          </a:xfrm>
        </p:spPr>
        <p:txBody>
          <a:bodyPr/>
          <a:lstStyle/>
          <a:p>
            <a:pPr algn="ctr"/>
            <a:r>
              <a:rPr lang="hu-HU" sz="2800" b="1" dirty="0">
                <a:solidFill>
                  <a:srgbClr val="182434"/>
                </a:solidFill>
              </a:rPr>
              <a:t>M</a:t>
            </a:r>
            <a:r>
              <a:rPr lang="en-US" sz="2800" b="1" dirty="0" err="1">
                <a:solidFill>
                  <a:srgbClr val="182434"/>
                </a:solidFill>
              </a:rPr>
              <a:t>ulti</a:t>
            </a:r>
            <a:r>
              <a:rPr lang="en-US" sz="2800" b="1" dirty="0">
                <a:solidFill>
                  <a:srgbClr val="182434"/>
                </a:solidFill>
              </a:rPr>
              <a:t>-stakeholder ecosystem supports Hungary’s S&amp;TD efforts</a:t>
            </a:r>
            <a:endParaRPr lang="en-HU" sz="2800" b="1" dirty="0">
              <a:solidFill>
                <a:srgbClr val="182434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7E3FFFA3-0DCD-FBDC-B955-CECFB2AF3D8D}"/>
              </a:ext>
            </a:extLst>
          </p:cNvPr>
          <p:cNvSpPr/>
          <p:nvPr/>
        </p:nvSpPr>
        <p:spPr>
          <a:xfrm>
            <a:off x="952108" y="1266358"/>
            <a:ext cx="5585379" cy="405352"/>
          </a:xfrm>
          <a:prstGeom prst="rect">
            <a:avLst/>
          </a:prstGeom>
          <a:solidFill>
            <a:srgbClr val="1824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State</a:t>
            </a:r>
            <a:r>
              <a:rPr lang="hu-HU" dirty="0"/>
              <a:t> </a:t>
            </a:r>
            <a:r>
              <a:rPr lang="hu-HU" dirty="0" err="1"/>
              <a:t>Actors</a:t>
            </a: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220C2EBA-9C11-EEE2-FF8C-1EAAF7DEBB6C}"/>
              </a:ext>
            </a:extLst>
          </p:cNvPr>
          <p:cNvSpPr/>
          <p:nvPr/>
        </p:nvSpPr>
        <p:spPr>
          <a:xfrm>
            <a:off x="6947557" y="1265728"/>
            <a:ext cx="4406246" cy="405352"/>
          </a:xfrm>
          <a:prstGeom prst="rect">
            <a:avLst/>
          </a:prstGeom>
          <a:solidFill>
            <a:srgbClr val="1824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Economy</a:t>
            </a:r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49AA066C-FCC7-8B2C-33FE-B925E8D0EEE5}"/>
              </a:ext>
            </a:extLst>
          </p:cNvPr>
          <p:cNvSpPr/>
          <p:nvPr/>
        </p:nvSpPr>
        <p:spPr>
          <a:xfrm>
            <a:off x="952109" y="1862928"/>
            <a:ext cx="1332321" cy="4053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Parliament</a:t>
            </a:r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068465BA-0B12-EB65-35F1-B5FD8DD9810B}"/>
              </a:ext>
            </a:extLst>
          </p:cNvPr>
          <p:cNvSpPr/>
          <p:nvPr/>
        </p:nvSpPr>
        <p:spPr>
          <a:xfrm>
            <a:off x="952108" y="3771248"/>
            <a:ext cx="1332322" cy="56899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HUN-REN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B09769C-762D-13CD-A5B1-61030CFC3C6C}"/>
              </a:ext>
            </a:extLst>
          </p:cNvPr>
          <p:cNvSpPr/>
          <p:nvPr/>
        </p:nvSpPr>
        <p:spPr>
          <a:xfrm>
            <a:off x="2414833" y="3771247"/>
            <a:ext cx="4122654" cy="56899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/>
              <a:t>Higher</a:t>
            </a:r>
            <a:r>
              <a:rPr lang="hu-HU" sz="1600" dirty="0"/>
              <a:t> Education </a:t>
            </a:r>
            <a:r>
              <a:rPr lang="hu-HU" sz="1600" dirty="0" err="1"/>
              <a:t>Institutions</a:t>
            </a:r>
            <a:r>
              <a:rPr lang="hu-HU" sz="1600" dirty="0"/>
              <a:t> (</a:t>
            </a:r>
            <a:r>
              <a:rPr lang="hu-HU" sz="1600" dirty="0" err="1"/>
              <a:t>HEIs</a:t>
            </a:r>
            <a:r>
              <a:rPr lang="hu-HU" sz="1600" dirty="0"/>
              <a:t>)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668861D3-2385-86BC-6823-34219E6D61C4}"/>
              </a:ext>
            </a:extLst>
          </p:cNvPr>
          <p:cNvSpPr/>
          <p:nvPr/>
        </p:nvSpPr>
        <p:spPr>
          <a:xfrm>
            <a:off x="9942705" y="3794331"/>
            <a:ext cx="1411095" cy="56899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/>
              <a:t>Larges</a:t>
            </a:r>
            <a:r>
              <a:rPr lang="hu-HU" sz="1200" dirty="0"/>
              <a:t> </a:t>
            </a:r>
            <a:r>
              <a:rPr lang="hu-HU" sz="1200" dirty="0" err="1"/>
              <a:t>Enterprises</a:t>
            </a:r>
            <a:endParaRPr lang="hu-HU" sz="1200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86E9F41-21FD-3B12-D0E4-2D6180D0C02A}"/>
              </a:ext>
            </a:extLst>
          </p:cNvPr>
          <p:cNvSpPr/>
          <p:nvPr/>
        </p:nvSpPr>
        <p:spPr>
          <a:xfrm>
            <a:off x="8445131" y="3791433"/>
            <a:ext cx="1411095" cy="56899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/>
              <a:t>SMEs</a:t>
            </a:r>
            <a:endParaRPr lang="hu-HU" sz="1400" dirty="0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17C32CB7-A351-9A7A-36D3-9CBACD3B8164}"/>
              </a:ext>
            </a:extLst>
          </p:cNvPr>
          <p:cNvSpPr/>
          <p:nvPr/>
        </p:nvSpPr>
        <p:spPr>
          <a:xfrm>
            <a:off x="6947557" y="3791432"/>
            <a:ext cx="1411095" cy="56899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/>
              <a:t>Startups</a:t>
            </a:r>
            <a:endParaRPr lang="hu-HU" sz="1400" dirty="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42E2436A-1309-41A7-A310-29158F06A1E5}"/>
              </a:ext>
            </a:extLst>
          </p:cNvPr>
          <p:cNvSpPr/>
          <p:nvPr/>
        </p:nvSpPr>
        <p:spPr>
          <a:xfrm>
            <a:off x="2423478" y="2670602"/>
            <a:ext cx="758855" cy="684504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50" dirty="0"/>
              <a:t>Research Excellence </a:t>
            </a:r>
            <a:r>
              <a:rPr lang="hu-HU" sz="650" dirty="0" err="1"/>
              <a:t>Council</a:t>
            </a:r>
            <a:r>
              <a:rPr lang="hu-HU" sz="650" dirty="0"/>
              <a:t> (KKT)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388AF15-ABE5-C7F2-B4F9-57BE851EDF7E}"/>
              </a:ext>
            </a:extLst>
          </p:cNvPr>
          <p:cNvSpPr/>
          <p:nvPr/>
        </p:nvSpPr>
        <p:spPr>
          <a:xfrm>
            <a:off x="2414833" y="1862928"/>
            <a:ext cx="1619839" cy="4053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err="1"/>
              <a:t>Ministry</a:t>
            </a:r>
            <a:r>
              <a:rPr lang="hu-HU" sz="1050" dirty="0"/>
              <a:t> of </a:t>
            </a:r>
            <a:r>
              <a:rPr lang="hu-HU" sz="1050" dirty="0" err="1"/>
              <a:t>Culture</a:t>
            </a:r>
            <a:r>
              <a:rPr lang="hu-HU" sz="1050" dirty="0"/>
              <a:t> and </a:t>
            </a:r>
            <a:r>
              <a:rPr lang="hu-HU" sz="1050" dirty="0" err="1"/>
              <a:t>Innovation</a:t>
            </a:r>
            <a:endParaRPr lang="hu-HU" sz="1050" dirty="0"/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03E8F8E8-5FF0-A3C9-45F8-361C8D16ED20}"/>
              </a:ext>
            </a:extLst>
          </p:cNvPr>
          <p:cNvSpPr/>
          <p:nvPr/>
        </p:nvSpPr>
        <p:spPr>
          <a:xfrm>
            <a:off x="4916857" y="1862928"/>
            <a:ext cx="1619839" cy="4053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err="1"/>
              <a:t>Ministry</a:t>
            </a:r>
            <a:r>
              <a:rPr lang="hu-HU" sz="1050" dirty="0"/>
              <a:t> of Trade and </a:t>
            </a:r>
            <a:r>
              <a:rPr lang="hu-HU" sz="1050" dirty="0" err="1"/>
              <a:t>Foreign</a:t>
            </a:r>
            <a:r>
              <a:rPr lang="hu-HU" sz="1050" dirty="0"/>
              <a:t> </a:t>
            </a:r>
            <a:r>
              <a:rPr lang="hu-HU" sz="1050" dirty="0" err="1"/>
              <a:t>Affairs</a:t>
            </a:r>
            <a:endParaRPr lang="hu-HU" sz="1050" dirty="0"/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923CD815-63BB-4B67-E40E-C34DA081DF7F}"/>
              </a:ext>
            </a:extLst>
          </p:cNvPr>
          <p:cNvSpPr/>
          <p:nvPr/>
        </p:nvSpPr>
        <p:spPr>
          <a:xfrm>
            <a:off x="952108" y="4812018"/>
            <a:ext cx="2535811" cy="56899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hu-HU" sz="1400" dirty="0"/>
              <a:t>National </a:t>
            </a:r>
            <a:r>
              <a:rPr lang="hu-HU" sz="1400" dirty="0" err="1"/>
              <a:t>Incentives</a:t>
            </a:r>
            <a:endParaRPr lang="hu-HU" sz="1400" dirty="0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95A51102-5C86-74C1-4250-2D8BFC70D398}"/>
              </a:ext>
            </a:extLst>
          </p:cNvPr>
          <p:cNvSpPr/>
          <p:nvPr/>
        </p:nvSpPr>
        <p:spPr>
          <a:xfrm>
            <a:off x="3629322" y="4812018"/>
            <a:ext cx="1383381" cy="56899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hu-HU" sz="1400" dirty="0"/>
              <a:t>EU </a:t>
            </a:r>
            <a:r>
              <a:rPr lang="hu-HU" sz="1400" dirty="0" err="1"/>
              <a:t>Funds</a:t>
            </a:r>
            <a:endParaRPr lang="hu-HU" sz="14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E503AD4F-0DA1-2029-0E0B-6FA9DE93108C}"/>
              </a:ext>
            </a:extLst>
          </p:cNvPr>
          <p:cNvSpPr/>
          <p:nvPr/>
        </p:nvSpPr>
        <p:spPr>
          <a:xfrm>
            <a:off x="5154106" y="4812017"/>
            <a:ext cx="1383381" cy="56899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hu-HU" sz="1400" dirty="0" err="1"/>
              <a:t>Loans</a:t>
            </a:r>
            <a:r>
              <a:rPr lang="hu-HU" sz="1400" dirty="0"/>
              <a:t> and Equity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4BDBD1B1-3844-F9CA-80E0-7DBCECEB3EA4}"/>
              </a:ext>
            </a:extLst>
          </p:cNvPr>
          <p:cNvSpPr/>
          <p:nvPr/>
        </p:nvSpPr>
        <p:spPr>
          <a:xfrm>
            <a:off x="6947557" y="4812017"/>
            <a:ext cx="2130456" cy="56899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hu-HU" sz="1400" dirty="0" err="1"/>
              <a:t>Private</a:t>
            </a:r>
            <a:r>
              <a:rPr lang="hu-HU" sz="1400" dirty="0"/>
              <a:t> Capital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506EF7FE-00DE-7CDB-54B4-B161BFE48C53}"/>
              </a:ext>
            </a:extLst>
          </p:cNvPr>
          <p:cNvSpPr/>
          <p:nvPr/>
        </p:nvSpPr>
        <p:spPr>
          <a:xfrm>
            <a:off x="9223344" y="4812016"/>
            <a:ext cx="2130456" cy="56899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hu-HU" sz="1400" dirty="0"/>
              <a:t>Market </a:t>
            </a:r>
            <a:r>
              <a:rPr lang="hu-HU" sz="1400" dirty="0" err="1"/>
              <a:t>Loans</a:t>
            </a:r>
            <a:endParaRPr lang="hu-HU" sz="1400" dirty="0"/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E1D02CD9-CEB5-C623-520C-AFA3F45E6C3E}"/>
              </a:ext>
            </a:extLst>
          </p:cNvPr>
          <p:cNvSpPr/>
          <p:nvPr/>
        </p:nvSpPr>
        <p:spPr>
          <a:xfrm>
            <a:off x="4062908" y="2665360"/>
            <a:ext cx="758855" cy="68450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National Research, Development, and Innovation Office (NKFIH)</a:t>
            </a:r>
            <a:endParaRPr lang="hu-HU" sz="500" dirty="0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2672E68F-65FF-BEA5-4272-8922960D5F5D}"/>
              </a:ext>
            </a:extLst>
          </p:cNvPr>
          <p:cNvSpPr/>
          <p:nvPr/>
        </p:nvSpPr>
        <p:spPr>
          <a:xfrm>
            <a:off x="4879721" y="2660554"/>
            <a:ext cx="723115" cy="68450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700" dirty="0" err="1"/>
              <a:t>Hungarian</a:t>
            </a:r>
            <a:r>
              <a:rPr lang="hu-HU" sz="700" dirty="0"/>
              <a:t> </a:t>
            </a:r>
            <a:r>
              <a:rPr lang="hu-HU" sz="700" dirty="0" err="1"/>
              <a:t>Innovation</a:t>
            </a:r>
            <a:r>
              <a:rPr lang="hu-HU" sz="700" dirty="0"/>
              <a:t> </a:t>
            </a:r>
            <a:r>
              <a:rPr lang="hu-HU" sz="700" dirty="0" err="1"/>
              <a:t>Agency</a:t>
            </a:r>
            <a:r>
              <a:rPr lang="hu-HU" sz="700" dirty="0"/>
              <a:t> (NIÜ)</a:t>
            </a:r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492CD023-31A0-3605-F4AD-4809771E8970}"/>
              </a:ext>
            </a:extLst>
          </p:cNvPr>
          <p:cNvSpPr/>
          <p:nvPr/>
        </p:nvSpPr>
        <p:spPr>
          <a:xfrm>
            <a:off x="3240291" y="2664563"/>
            <a:ext cx="758855" cy="684504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dirty="0"/>
              <a:t>Hungarian Intellectual Property Office (SZTNH)</a:t>
            </a:r>
            <a:endParaRPr lang="hu-HU" sz="650" dirty="0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DF3F8DC5-BB35-5FCB-2926-D1501350FCC5}"/>
              </a:ext>
            </a:extLst>
          </p:cNvPr>
          <p:cNvSpPr/>
          <p:nvPr/>
        </p:nvSpPr>
        <p:spPr>
          <a:xfrm>
            <a:off x="4703975" y="3417575"/>
            <a:ext cx="1832721" cy="22873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/>
              <a:t>S&amp;T </a:t>
            </a:r>
            <a:r>
              <a:rPr lang="hu-HU" sz="1050" dirty="0" err="1"/>
              <a:t>Diplomat</a:t>
            </a:r>
            <a:r>
              <a:rPr lang="hu-HU" sz="1050" dirty="0"/>
              <a:t> Network</a:t>
            </a:r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ECF50CC3-0DE8-15C4-0088-CDFD276076C8}"/>
              </a:ext>
            </a:extLst>
          </p:cNvPr>
          <p:cNvSpPr/>
          <p:nvPr/>
        </p:nvSpPr>
        <p:spPr>
          <a:xfrm>
            <a:off x="1730169" y="4270044"/>
            <a:ext cx="2535811" cy="2760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National </a:t>
            </a:r>
            <a:r>
              <a:rPr lang="hu-HU" sz="1200" dirty="0" err="1"/>
              <a:t>Laboratories</a:t>
            </a:r>
            <a:endParaRPr lang="hu-HU" sz="1200" dirty="0"/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71B97E56-F539-BE53-BEFD-41F9AD989A64}"/>
              </a:ext>
            </a:extLst>
          </p:cNvPr>
          <p:cNvSpPr/>
          <p:nvPr/>
        </p:nvSpPr>
        <p:spPr>
          <a:xfrm>
            <a:off x="5531525" y="4270044"/>
            <a:ext cx="5026497" cy="2760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Science </a:t>
            </a:r>
            <a:r>
              <a:rPr lang="hu-HU" sz="1200" dirty="0" err="1"/>
              <a:t>Parks</a:t>
            </a:r>
            <a:endParaRPr lang="hu-HU" sz="1200" dirty="0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FBFDE9A2-3C4B-4EB2-70CD-2D7C6A0B60E7}"/>
              </a:ext>
            </a:extLst>
          </p:cNvPr>
          <p:cNvSpPr/>
          <p:nvPr/>
        </p:nvSpPr>
        <p:spPr>
          <a:xfrm>
            <a:off x="4096732" y="1870960"/>
            <a:ext cx="758855" cy="405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600" dirty="0"/>
              <a:t>National Science Policy </a:t>
            </a:r>
            <a:r>
              <a:rPr lang="hu-HU" sz="600" dirty="0" err="1"/>
              <a:t>Council</a:t>
            </a:r>
            <a:r>
              <a:rPr lang="hu-HU" sz="600" dirty="0"/>
              <a:t> (NTT)</a:t>
            </a: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D905FEEF-2899-993B-FB28-9C9C4D2486E9}"/>
              </a:ext>
            </a:extLst>
          </p:cNvPr>
          <p:cNvSpPr/>
          <p:nvPr/>
        </p:nvSpPr>
        <p:spPr>
          <a:xfrm>
            <a:off x="5660794" y="2660554"/>
            <a:ext cx="723115" cy="68450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750" dirty="0"/>
              <a:t>Tempus Public </a:t>
            </a:r>
            <a:r>
              <a:rPr lang="hu-HU" sz="750" dirty="0" err="1"/>
              <a:t>Foundation</a:t>
            </a:r>
            <a:r>
              <a:rPr lang="hu-HU" sz="750" dirty="0"/>
              <a:t> (TPF)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A9CE83C-DD25-C808-E27E-32EC0DA1336D}"/>
              </a:ext>
            </a:extLst>
          </p:cNvPr>
          <p:cNvSpPr txBox="1"/>
          <p:nvPr/>
        </p:nvSpPr>
        <p:spPr>
          <a:xfrm>
            <a:off x="886120" y="5863472"/>
            <a:ext cx="3672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i="1" dirty="0" err="1"/>
              <a:t>Based</a:t>
            </a:r>
            <a:r>
              <a:rPr lang="hu-HU" sz="800" i="1" dirty="0"/>
              <a:t> </a:t>
            </a:r>
            <a:r>
              <a:rPr lang="hu-HU" sz="800" i="1" dirty="0" err="1"/>
              <a:t>on</a:t>
            </a:r>
            <a:r>
              <a:rPr lang="hu-HU" sz="800" i="1" dirty="0"/>
              <a:t> </a:t>
            </a:r>
            <a:r>
              <a:rPr lang="hu-HU" sz="800" i="1" dirty="0" err="1"/>
              <a:t>Ministry</a:t>
            </a:r>
            <a:r>
              <a:rPr lang="hu-HU" sz="800" i="1" dirty="0"/>
              <a:t> of </a:t>
            </a:r>
            <a:r>
              <a:rPr lang="hu-HU" sz="800" i="1" dirty="0" err="1"/>
              <a:t>Innovation</a:t>
            </a:r>
            <a:r>
              <a:rPr lang="hu-HU" sz="800" i="1" dirty="0"/>
              <a:t> and </a:t>
            </a:r>
            <a:r>
              <a:rPr lang="hu-HU" sz="800" i="1" dirty="0" err="1"/>
              <a:t>Culture</a:t>
            </a:r>
            <a:r>
              <a:rPr lang="hu-HU" sz="800" i="1" dirty="0"/>
              <a:t> (2024) </a:t>
            </a:r>
            <a:r>
              <a:rPr lang="en-US" sz="800" i="1" dirty="0"/>
              <a:t>with additions by the author</a:t>
            </a:r>
            <a:r>
              <a:rPr lang="en-US" sz="1000" dirty="0"/>
              <a:t>.</a:t>
            </a:r>
            <a:endParaRPr lang="hu-HU" sz="1000" i="1" dirty="0"/>
          </a:p>
        </p:txBody>
      </p:sp>
    </p:spTree>
    <p:extLst>
      <p:ext uri="{BB962C8B-B14F-4D97-AF65-F5344CB8AC3E}">
        <p14:creationId xmlns:p14="http://schemas.microsoft.com/office/powerpoint/2010/main" val="117628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349C9-764E-4C38-4657-06239927B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858D49A0-8533-59A3-AA78-FC2203C5425B}"/>
              </a:ext>
            </a:extLst>
          </p:cNvPr>
          <p:cNvSpPr/>
          <p:nvPr/>
        </p:nvSpPr>
        <p:spPr>
          <a:xfrm>
            <a:off x="838201" y="1121790"/>
            <a:ext cx="2470608" cy="1348034"/>
          </a:xfrm>
          <a:prstGeom prst="roundRect">
            <a:avLst/>
          </a:prstGeom>
          <a:solidFill>
            <a:srgbClr val="182434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Bilateral </a:t>
            </a:r>
            <a:r>
              <a:rPr lang="hu-HU" b="1" dirty="0">
                <a:solidFill>
                  <a:schemeClr val="bg1"/>
                </a:solidFill>
              </a:rPr>
              <a:t>S&amp;T </a:t>
            </a:r>
            <a:r>
              <a:rPr lang="en-US" b="1" dirty="0">
                <a:solidFill>
                  <a:schemeClr val="bg1"/>
                </a:solidFill>
              </a:rPr>
              <a:t>Cooperation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1594A7DD-3475-B2F5-7592-9603512C72E2}"/>
              </a:ext>
            </a:extLst>
          </p:cNvPr>
          <p:cNvSpPr/>
          <p:nvPr/>
        </p:nvSpPr>
        <p:spPr>
          <a:xfrm>
            <a:off x="838200" y="2723021"/>
            <a:ext cx="2470608" cy="1348034"/>
          </a:xfrm>
          <a:prstGeom prst="roundRect">
            <a:avLst/>
          </a:prstGeom>
          <a:solidFill>
            <a:srgbClr val="182434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EU </a:t>
            </a:r>
            <a:r>
              <a:rPr lang="hu-HU" b="1" dirty="0" err="1">
                <a:solidFill>
                  <a:schemeClr val="bg1"/>
                </a:solidFill>
              </a:rPr>
              <a:t>Membership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BACE8112-D58A-0073-2AD9-7CE40E3447E3}"/>
              </a:ext>
            </a:extLst>
          </p:cNvPr>
          <p:cNvSpPr/>
          <p:nvPr/>
        </p:nvSpPr>
        <p:spPr>
          <a:xfrm>
            <a:off x="838200" y="4324252"/>
            <a:ext cx="2470608" cy="1348034"/>
          </a:xfrm>
          <a:prstGeom prst="roundRect">
            <a:avLst/>
          </a:prstGeom>
          <a:solidFill>
            <a:srgbClr val="182434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Multilateral RDI Cooperation and Programs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8" name="Alcím 6">
            <a:extLst>
              <a:ext uri="{FF2B5EF4-FFF2-40B4-BE49-F238E27FC236}">
                <a16:creationId xmlns:a16="http://schemas.microsoft.com/office/drawing/2014/main" id="{D60869E9-7041-304C-A733-B24BEE337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9637" y="1248388"/>
            <a:ext cx="8252381" cy="12214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 err="1"/>
              <a:t>Bil</a:t>
            </a:r>
            <a:r>
              <a:rPr lang="en-US" sz="1600" dirty="0" err="1"/>
              <a:t>ateral</a:t>
            </a:r>
            <a:r>
              <a:rPr lang="en-US" sz="1600" dirty="0"/>
              <a:t> S&amp;T agreements with nearly 40 countries.</a:t>
            </a:r>
            <a:endParaRPr lang="hu-H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/>
              <a:t>S&amp;T </a:t>
            </a:r>
            <a:r>
              <a:rPr lang="hu-HU" sz="1600" dirty="0" err="1"/>
              <a:t>Diplomat</a:t>
            </a:r>
            <a:r>
              <a:rPr lang="hu-HU" sz="1600" dirty="0"/>
              <a:t> Network: 15 S&amp;T </a:t>
            </a:r>
            <a:r>
              <a:rPr lang="hu-HU" sz="1600" dirty="0" err="1"/>
              <a:t>attachés</a:t>
            </a:r>
            <a:r>
              <a:rPr lang="hu-HU" sz="1600" dirty="0"/>
              <a:t> (Europe: 8, </a:t>
            </a:r>
            <a:r>
              <a:rPr lang="hu-HU" sz="1600" dirty="0" err="1"/>
              <a:t>Asia</a:t>
            </a:r>
            <a:r>
              <a:rPr lang="hu-HU" sz="1600" dirty="0"/>
              <a:t>: 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/>
              <a:t>B</a:t>
            </a:r>
            <a:r>
              <a:rPr lang="en-US" sz="1600" dirty="0" err="1"/>
              <a:t>ilateral</a:t>
            </a:r>
            <a:r>
              <a:rPr lang="en-US" sz="1600" dirty="0"/>
              <a:t> collaborations</a:t>
            </a:r>
            <a:r>
              <a:rPr lang="hu-HU" sz="1600" dirty="0"/>
              <a:t> (</a:t>
            </a:r>
            <a:r>
              <a:rPr lang="hu-HU" sz="1600" dirty="0" err="1"/>
              <a:t>eg</a:t>
            </a:r>
            <a:r>
              <a:rPr lang="hu-HU" sz="1600" dirty="0"/>
              <a:t>. </a:t>
            </a:r>
            <a:r>
              <a:rPr lang="hu-HU" sz="1600" dirty="0" err="1"/>
              <a:t>joint</a:t>
            </a:r>
            <a:r>
              <a:rPr lang="hu-HU" sz="1600" dirty="0"/>
              <a:t> </a:t>
            </a:r>
            <a:r>
              <a:rPr lang="hu-HU" sz="1600" dirty="0" err="1"/>
              <a:t>projects</a:t>
            </a:r>
            <a:r>
              <a:rPr lang="hu-HU" sz="1600" dirty="0"/>
              <a:t>)</a:t>
            </a:r>
            <a:r>
              <a:rPr lang="en-US" sz="1600" dirty="0"/>
              <a:t> in </a:t>
            </a:r>
            <a:r>
              <a:rPr lang="hu-HU" sz="1600" dirty="0"/>
              <a:t>STI </a:t>
            </a:r>
            <a:r>
              <a:rPr lang="en-US" sz="1600" dirty="0"/>
              <a:t>with strategically important countries</a:t>
            </a:r>
            <a:r>
              <a:rPr lang="hu-HU" sz="1600" dirty="0"/>
              <a:t>.</a:t>
            </a:r>
          </a:p>
        </p:txBody>
      </p:sp>
      <p:sp>
        <p:nvSpPr>
          <p:cNvPr id="19" name="Alcím 6">
            <a:extLst>
              <a:ext uri="{FF2B5EF4-FFF2-40B4-BE49-F238E27FC236}">
                <a16:creationId xmlns:a16="http://schemas.microsoft.com/office/drawing/2014/main" id="{B5A9B7E4-1E28-A88B-EF86-70376B7EAD1F}"/>
              </a:ext>
            </a:extLst>
          </p:cNvPr>
          <p:cNvSpPr txBox="1">
            <a:spLocks/>
          </p:cNvSpPr>
          <p:nvPr/>
        </p:nvSpPr>
        <p:spPr>
          <a:xfrm>
            <a:off x="3459636" y="2849619"/>
            <a:ext cx="8252381" cy="1221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Boosting engagement in </a:t>
            </a:r>
            <a:r>
              <a:rPr lang="hu-HU" sz="1600" dirty="0"/>
              <a:t>EU </a:t>
            </a:r>
            <a:r>
              <a:rPr lang="en-US" sz="1600" dirty="0"/>
              <a:t>programs (</a:t>
            </a:r>
            <a:r>
              <a:rPr lang="hu-HU" sz="1600" dirty="0"/>
              <a:t> </a:t>
            </a:r>
            <a:r>
              <a:rPr lang="hu-HU" sz="1600" dirty="0" err="1"/>
              <a:t>eg</a:t>
            </a:r>
            <a:r>
              <a:rPr lang="hu-HU" sz="1600" dirty="0"/>
              <a:t>. </a:t>
            </a:r>
            <a:r>
              <a:rPr lang="en-US" sz="1600" dirty="0"/>
              <a:t>Horizon Europe)</a:t>
            </a:r>
            <a:endParaRPr lang="hu-H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Representation in the strategic decision-making program committee</a:t>
            </a:r>
            <a:r>
              <a:rPr lang="hu-HU" sz="1600" dirty="0"/>
              <a:t>s</a:t>
            </a:r>
            <a:r>
              <a:rPr lang="en-US" sz="1600" dirty="0"/>
              <a:t>; </a:t>
            </a:r>
            <a:br>
              <a:rPr lang="hu-HU" sz="1600" dirty="0"/>
            </a:br>
            <a:r>
              <a:rPr lang="en-US" sz="1600" dirty="0"/>
              <a:t>"supporting" grant schemes.</a:t>
            </a:r>
            <a:endParaRPr lang="hu-H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Participation in the legislative processes of EU R&amp;D and innovation policymaking.</a:t>
            </a:r>
            <a:endParaRPr lang="hu-HU" sz="1600" dirty="0"/>
          </a:p>
        </p:txBody>
      </p:sp>
      <p:sp>
        <p:nvSpPr>
          <p:cNvPr id="20" name="Alcím 6">
            <a:extLst>
              <a:ext uri="{FF2B5EF4-FFF2-40B4-BE49-F238E27FC236}">
                <a16:creationId xmlns:a16="http://schemas.microsoft.com/office/drawing/2014/main" id="{863B4291-275C-E64E-4637-7C16C1AAD8C9}"/>
              </a:ext>
            </a:extLst>
          </p:cNvPr>
          <p:cNvSpPr txBox="1">
            <a:spLocks/>
          </p:cNvSpPr>
          <p:nvPr/>
        </p:nvSpPr>
        <p:spPr>
          <a:xfrm>
            <a:off x="3527195" y="4519735"/>
            <a:ext cx="8252381" cy="1221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/>
              <a:t>International </a:t>
            </a:r>
            <a:r>
              <a:rPr lang="hu-HU" sz="1600" dirty="0" err="1"/>
              <a:t>large-scale</a:t>
            </a:r>
            <a:r>
              <a:rPr lang="hu-HU" sz="1600" dirty="0"/>
              <a:t> </a:t>
            </a:r>
            <a:r>
              <a:rPr lang="hu-HU" sz="1600" dirty="0" err="1"/>
              <a:t>research</a:t>
            </a:r>
            <a:r>
              <a:rPr lang="hu-HU" sz="1600" dirty="0"/>
              <a:t> </a:t>
            </a:r>
            <a:r>
              <a:rPr lang="hu-HU" sz="1600" dirty="0" err="1"/>
              <a:t>infrastructures</a:t>
            </a:r>
            <a:r>
              <a:rPr lang="hu-HU" sz="1600" dirty="0"/>
              <a:t> (</a:t>
            </a:r>
            <a:r>
              <a:rPr lang="hu-HU" sz="1600" dirty="0" err="1"/>
              <a:t>e.g</a:t>
            </a:r>
            <a:r>
              <a:rPr lang="hu-HU" sz="1600" dirty="0"/>
              <a:t>., CERN, ESS, XFEL, EMBL).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/>
              <a:t>M</a:t>
            </a:r>
            <a:r>
              <a:rPr lang="en-US" sz="1600" dirty="0" err="1"/>
              <a:t>ultilateral</a:t>
            </a:r>
            <a:r>
              <a:rPr lang="en-US" sz="1600" dirty="0"/>
              <a:t> intergovernmental cooperation programs (e.g., EUREKA, COST).</a:t>
            </a:r>
            <a:endParaRPr lang="hu-H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Collaboration in policy-driven RDI initiatives (e.g., OECD, TAFTIE)</a:t>
            </a:r>
            <a:endParaRPr lang="hu-HU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BB2A9F0-3EC8-AD0F-580A-0FC1DD318735}"/>
              </a:ext>
            </a:extLst>
          </p:cNvPr>
          <p:cNvSpPr txBox="1">
            <a:spLocks/>
          </p:cNvSpPr>
          <p:nvPr/>
        </p:nvSpPr>
        <p:spPr>
          <a:xfrm>
            <a:off x="621383" y="379553"/>
            <a:ext cx="10515600" cy="517897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182434"/>
                </a:solidFill>
              </a:rPr>
              <a:t>„</a:t>
            </a:r>
            <a:r>
              <a:rPr lang="en-US" sz="2800" b="1" dirty="0">
                <a:solidFill>
                  <a:srgbClr val="182434"/>
                </a:solidFill>
              </a:rPr>
              <a:t>The smaller a country, the more active it must be diplomatically</a:t>
            </a:r>
            <a:r>
              <a:rPr lang="hu-HU" sz="2800" b="1" dirty="0">
                <a:solidFill>
                  <a:srgbClr val="182434"/>
                </a:solidFill>
              </a:rPr>
              <a:t>”</a:t>
            </a:r>
            <a:endParaRPr lang="en-HU" sz="2800" b="1" dirty="0">
              <a:solidFill>
                <a:srgbClr val="182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5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D2253-5965-0CA5-E999-CF92E5761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DEA2-BA7A-0036-D85D-C651F7909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5251"/>
            <a:ext cx="12192000" cy="517897"/>
          </a:xfrm>
        </p:spPr>
        <p:txBody>
          <a:bodyPr/>
          <a:lstStyle/>
          <a:p>
            <a:pPr algn="ctr"/>
            <a:r>
              <a:rPr lang="hu-HU" sz="2800" b="1" dirty="0" err="1">
                <a:solidFill>
                  <a:srgbClr val="182434"/>
                </a:solidFill>
              </a:rPr>
              <a:t>Funding</a:t>
            </a:r>
            <a:r>
              <a:rPr lang="hu-HU" sz="2800" b="1" dirty="0">
                <a:solidFill>
                  <a:srgbClr val="182434"/>
                </a:solidFill>
              </a:rPr>
              <a:t> </a:t>
            </a:r>
            <a:r>
              <a:rPr lang="hu-HU" sz="2800" b="1" dirty="0" err="1">
                <a:solidFill>
                  <a:srgbClr val="182434"/>
                </a:solidFill>
              </a:rPr>
              <a:t>Schemes</a:t>
            </a:r>
            <a:r>
              <a:rPr lang="hu-HU" sz="2800" b="1" dirty="0">
                <a:solidFill>
                  <a:srgbClr val="182434"/>
                </a:solidFill>
              </a:rPr>
              <a:t>: </a:t>
            </a:r>
            <a:r>
              <a:rPr lang="en-US" sz="2800" b="1" dirty="0">
                <a:solidFill>
                  <a:srgbClr val="182434"/>
                </a:solidFill>
              </a:rPr>
              <a:t>Strengthening Hungary’s </a:t>
            </a:r>
            <a:r>
              <a:rPr lang="hu-HU" sz="2800" b="1" dirty="0">
                <a:solidFill>
                  <a:srgbClr val="182434"/>
                </a:solidFill>
              </a:rPr>
              <a:t>International STI </a:t>
            </a:r>
            <a:r>
              <a:rPr lang="en-US" sz="2800" b="1" dirty="0">
                <a:solidFill>
                  <a:srgbClr val="182434"/>
                </a:solidFill>
              </a:rPr>
              <a:t>Presence</a:t>
            </a:r>
            <a:endParaRPr lang="en-HU" sz="2800" b="1" dirty="0">
              <a:solidFill>
                <a:srgbClr val="182434"/>
              </a:solidFill>
            </a:endParaRP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3CEF8C97-88EA-FC1C-A966-70D79886B7A2}"/>
              </a:ext>
            </a:extLst>
          </p:cNvPr>
          <p:cNvSpPr/>
          <p:nvPr/>
        </p:nvSpPr>
        <p:spPr>
          <a:xfrm>
            <a:off x="497572" y="1813231"/>
            <a:ext cx="2520000" cy="146508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E9BE19FC-BFC3-21AE-BA59-5736A7314B9E}"/>
              </a:ext>
            </a:extLst>
          </p:cNvPr>
          <p:cNvSpPr/>
          <p:nvPr/>
        </p:nvSpPr>
        <p:spPr>
          <a:xfrm>
            <a:off x="385796" y="1765934"/>
            <a:ext cx="540000" cy="540000"/>
          </a:xfrm>
          <a:prstGeom prst="roundRect">
            <a:avLst/>
          </a:prstGeom>
          <a:solidFill>
            <a:srgbClr val="18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5648A25F-90B2-EBF8-C6F7-DF57722B6292}"/>
              </a:ext>
            </a:extLst>
          </p:cNvPr>
          <p:cNvSpPr txBox="1"/>
          <p:nvPr/>
        </p:nvSpPr>
        <p:spPr>
          <a:xfrm>
            <a:off x="1009573" y="1903852"/>
            <a:ext cx="2096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cap="all" dirty="0" err="1"/>
              <a:t>Participation</a:t>
            </a:r>
            <a:r>
              <a:rPr lang="hu-HU" sz="1200" b="1" cap="all" dirty="0"/>
              <a:t> in </a:t>
            </a:r>
            <a:r>
              <a:rPr lang="hu-HU" sz="1200" b="1" cap="all" dirty="0" err="1"/>
              <a:t>Horizon</a:t>
            </a:r>
            <a:r>
              <a:rPr lang="hu-HU" sz="1200" b="1" cap="all" dirty="0"/>
              <a:t> Europe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0C4277DB-43A1-FD93-22A8-02BBD34C0041}"/>
              </a:ext>
            </a:extLst>
          </p:cNvPr>
          <p:cNvSpPr txBox="1"/>
          <p:nvPr/>
        </p:nvSpPr>
        <p:spPr>
          <a:xfrm>
            <a:off x="3711518" y="1899455"/>
            <a:ext cx="2096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cap="all" dirty="0"/>
              <a:t>Bilateral </a:t>
            </a:r>
            <a:r>
              <a:rPr lang="hu-HU" sz="1200" b="1" cap="all" dirty="0" err="1"/>
              <a:t>Cooperation</a:t>
            </a:r>
            <a:r>
              <a:rPr lang="hu-HU" sz="1200" b="1" cap="all" dirty="0"/>
              <a:t> </a:t>
            </a:r>
            <a:r>
              <a:rPr lang="hu-HU" sz="1200" b="1" cap="all" dirty="0" err="1"/>
              <a:t>Programs</a:t>
            </a:r>
            <a:endParaRPr lang="hu-HU" sz="1200" b="1" cap="all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36A65844-6336-1A12-8BC1-72892ECF16D6}"/>
              </a:ext>
            </a:extLst>
          </p:cNvPr>
          <p:cNvSpPr txBox="1"/>
          <p:nvPr/>
        </p:nvSpPr>
        <p:spPr>
          <a:xfrm>
            <a:off x="6437780" y="1873665"/>
            <a:ext cx="2096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cap="all" dirty="0"/>
              <a:t>HU-</a:t>
            </a:r>
            <a:r>
              <a:rPr lang="hu-HU" sz="1200" b="1" cap="all" dirty="0" err="1"/>
              <a:t>rizon</a:t>
            </a:r>
            <a:r>
              <a:rPr lang="hu-HU" sz="1200" b="1" cap="all" dirty="0"/>
              <a:t> </a:t>
            </a:r>
            <a:br>
              <a:rPr lang="hu-HU" sz="1200" b="1" cap="all" dirty="0"/>
            </a:br>
            <a:r>
              <a:rPr lang="hu-HU" sz="1200" b="1" cap="all" dirty="0"/>
              <a:t>Program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426742B7-2082-99BC-535A-6D37038DB2FA}"/>
              </a:ext>
            </a:extLst>
          </p:cNvPr>
          <p:cNvSpPr txBox="1"/>
          <p:nvPr/>
        </p:nvSpPr>
        <p:spPr>
          <a:xfrm>
            <a:off x="4682479" y="3477449"/>
            <a:ext cx="2096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cap="all" dirty="0" err="1"/>
              <a:t>Scientific</a:t>
            </a:r>
            <a:r>
              <a:rPr lang="hu-HU" sz="1200" b="1" cap="all" dirty="0"/>
              <a:t> </a:t>
            </a:r>
            <a:r>
              <a:rPr lang="hu-HU" sz="1200" b="1" cap="all" dirty="0" err="1"/>
              <a:t>Patronage</a:t>
            </a:r>
            <a:r>
              <a:rPr lang="hu-HU" sz="1200" b="1" cap="all" dirty="0"/>
              <a:t> Program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DDF9AF44-A48A-5222-2D82-D2545D641613}"/>
              </a:ext>
            </a:extLst>
          </p:cNvPr>
          <p:cNvSpPr txBox="1"/>
          <p:nvPr/>
        </p:nvSpPr>
        <p:spPr>
          <a:xfrm>
            <a:off x="7382977" y="3492368"/>
            <a:ext cx="2122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cap="all" dirty="0"/>
              <a:t>Stipendium Hungaricum Program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620E7CA1-217C-FED7-360B-40F597EBF78A}"/>
              </a:ext>
            </a:extLst>
          </p:cNvPr>
          <p:cNvSpPr txBox="1"/>
          <p:nvPr/>
        </p:nvSpPr>
        <p:spPr>
          <a:xfrm>
            <a:off x="623714" y="2379548"/>
            <a:ext cx="22653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Supports Hungarian researchers and companies in participating in the EU's most important research framework program.</a:t>
            </a:r>
            <a:endParaRPr lang="hu-HU" sz="1100" dirty="0"/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4572BE8F-D8C1-2163-EE9C-2ACFA16F8684}"/>
              </a:ext>
            </a:extLst>
          </p:cNvPr>
          <p:cNvSpPr txBox="1"/>
          <p:nvPr/>
        </p:nvSpPr>
        <p:spPr>
          <a:xfrm>
            <a:off x="3376407" y="2443557"/>
            <a:ext cx="247735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Facilitates researcher mobility and joint innovation projects with more than 15 partner countries.</a:t>
            </a:r>
            <a:endParaRPr lang="hu-HU" sz="1100" dirty="0"/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22FB7453-48BC-0C5F-16A1-951750848BE8}"/>
              </a:ext>
            </a:extLst>
          </p:cNvPr>
          <p:cNvSpPr txBox="1"/>
          <p:nvPr/>
        </p:nvSpPr>
        <p:spPr>
          <a:xfrm>
            <a:off x="6075877" y="2408643"/>
            <a:ext cx="2385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Introduces a new national initiative to launch international research projects led by Hungarian researchers.</a:t>
            </a:r>
            <a:endParaRPr lang="hu-HU" sz="1100" dirty="0"/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03BFF4A8-EBF0-A161-48E5-5298E6000563}"/>
              </a:ext>
            </a:extLst>
          </p:cNvPr>
          <p:cNvSpPr txBox="1"/>
          <p:nvPr/>
        </p:nvSpPr>
        <p:spPr>
          <a:xfrm>
            <a:off x="4354551" y="4024661"/>
            <a:ext cx="24247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Promotes the popularization of research results on the international stage.</a:t>
            </a:r>
            <a:endParaRPr lang="hu-HU" sz="1100" dirty="0"/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FF38055A-6378-A8BA-5E56-40DA62D675D2}"/>
              </a:ext>
            </a:extLst>
          </p:cNvPr>
          <p:cNvSpPr txBox="1"/>
          <p:nvPr/>
        </p:nvSpPr>
        <p:spPr>
          <a:xfrm>
            <a:off x="7100555" y="4051917"/>
            <a:ext cx="23319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Facilitates the</a:t>
            </a:r>
            <a:r>
              <a:rPr lang="hu-HU" sz="1100" dirty="0"/>
              <a:t> </a:t>
            </a:r>
            <a:r>
              <a:rPr lang="en-US" sz="1100" dirty="0"/>
              <a:t>internationalization of Hungarian higher education by providing scholarships to international student</a:t>
            </a:r>
            <a:r>
              <a:rPr lang="hu-HU" sz="1100" dirty="0"/>
              <a:t>s.</a:t>
            </a:r>
          </a:p>
        </p:txBody>
      </p:sp>
      <p:sp>
        <p:nvSpPr>
          <p:cNvPr id="48" name="Téglalap: lekerekített 47">
            <a:extLst>
              <a:ext uri="{FF2B5EF4-FFF2-40B4-BE49-F238E27FC236}">
                <a16:creationId xmlns:a16="http://schemas.microsoft.com/office/drawing/2014/main" id="{C76B6E23-24F9-AA51-8E4F-4FFA7F1FA63E}"/>
              </a:ext>
            </a:extLst>
          </p:cNvPr>
          <p:cNvSpPr/>
          <p:nvPr/>
        </p:nvSpPr>
        <p:spPr>
          <a:xfrm>
            <a:off x="3208851" y="1801281"/>
            <a:ext cx="2520000" cy="146508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ADA3445F-F707-63AC-0694-4B7FC6DFFB98}"/>
              </a:ext>
            </a:extLst>
          </p:cNvPr>
          <p:cNvSpPr/>
          <p:nvPr/>
        </p:nvSpPr>
        <p:spPr>
          <a:xfrm>
            <a:off x="3106407" y="1757780"/>
            <a:ext cx="540000" cy="540000"/>
          </a:xfrm>
          <a:prstGeom prst="roundRect">
            <a:avLst/>
          </a:prstGeom>
          <a:solidFill>
            <a:srgbClr val="18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Téglalap: lekerekített 50">
            <a:extLst>
              <a:ext uri="{FF2B5EF4-FFF2-40B4-BE49-F238E27FC236}">
                <a16:creationId xmlns:a16="http://schemas.microsoft.com/office/drawing/2014/main" id="{C38369B9-867E-3DC4-A1C2-98E6E8CAE622}"/>
              </a:ext>
            </a:extLst>
          </p:cNvPr>
          <p:cNvSpPr/>
          <p:nvPr/>
        </p:nvSpPr>
        <p:spPr>
          <a:xfrm>
            <a:off x="5941577" y="1778663"/>
            <a:ext cx="2520000" cy="146508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Téglalap: lekerekített 51">
            <a:extLst>
              <a:ext uri="{FF2B5EF4-FFF2-40B4-BE49-F238E27FC236}">
                <a16:creationId xmlns:a16="http://schemas.microsoft.com/office/drawing/2014/main" id="{FB89DA51-1204-0F3C-94EF-903E3B77AD6D}"/>
              </a:ext>
            </a:extLst>
          </p:cNvPr>
          <p:cNvSpPr/>
          <p:nvPr/>
        </p:nvSpPr>
        <p:spPr>
          <a:xfrm>
            <a:off x="5839133" y="1725819"/>
            <a:ext cx="540000" cy="540000"/>
          </a:xfrm>
          <a:prstGeom prst="roundRect">
            <a:avLst/>
          </a:prstGeom>
          <a:solidFill>
            <a:srgbClr val="18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Téglalap: lekerekített 54">
            <a:extLst>
              <a:ext uri="{FF2B5EF4-FFF2-40B4-BE49-F238E27FC236}">
                <a16:creationId xmlns:a16="http://schemas.microsoft.com/office/drawing/2014/main" id="{DA473304-11A6-0293-091A-A63B3961E1E7}"/>
              </a:ext>
            </a:extLst>
          </p:cNvPr>
          <p:cNvSpPr/>
          <p:nvPr/>
        </p:nvSpPr>
        <p:spPr>
          <a:xfrm>
            <a:off x="6965498" y="3429000"/>
            <a:ext cx="2520000" cy="146508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73F7EB73-6D1E-BBBE-F29A-D77F5AA45337}"/>
              </a:ext>
            </a:extLst>
          </p:cNvPr>
          <p:cNvSpPr/>
          <p:nvPr/>
        </p:nvSpPr>
        <p:spPr>
          <a:xfrm>
            <a:off x="6863054" y="3376156"/>
            <a:ext cx="540000" cy="540000"/>
          </a:xfrm>
          <a:prstGeom prst="roundRect">
            <a:avLst/>
          </a:prstGeom>
          <a:solidFill>
            <a:srgbClr val="18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CEC7AE27-2851-5161-F8FC-BCE8BA200743}"/>
              </a:ext>
            </a:extLst>
          </p:cNvPr>
          <p:cNvSpPr txBox="1"/>
          <p:nvPr/>
        </p:nvSpPr>
        <p:spPr>
          <a:xfrm>
            <a:off x="1949224" y="3492515"/>
            <a:ext cx="2096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cap="all" dirty="0"/>
              <a:t>Research Grant Hungary</a:t>
            </a:r>
          </a:p>
        </p:txBody>
      </p:sp>
      <p:sp>
        <p:nvSpPr>
          <p:cNvPr id="58" name="Szövegdoboz 57">
            <a:extLst>
              <a:ext uri="{FF2B5EF4-FFF2-40B4-BE49-F238E27FC236}">
                <a16:creationId xmlns:a16="http://schemas.microsoft.com/office/drawing/2014/main" id="{28E81E97-A0E7-7092-A521-B1D91265EF5A}"/>
              </a:ext>
            </a:extLst>
          </p:cNvPr>
          <p:cNvSpPr txBox="1"/>
          <p:nvPr/>
        </p:nvSpPr>
        <p:spPr>
          <a:xfrm>
            <a:off x="1583423" y="4051917"/>
            <a:ext cx="24424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Provides funding to support the research of the most outstanding international researchers in Hungary.</a:t>
            </a:r>
            <a:endParaRPr lang="hu-HU" sz="1100" dirty="0"/>
          </a:p>
        </p:txBody>
      </p:sp>
      <p:sp>
        <p:nvSpPr>
          <p:cNvPr id="59" name="Téglalap: lekerekített 58">
            <a:extLst>
              <a:ext uri="{FF2B5EF4-FFF2-40B4-BE49-F238E27FC236}">
                <a16:creationId xmlns:a16="http://schemas.microsoft.com/office/drawing/2014/main" id="{D9B97D61-A174-B03A-8507-F48EB110C561}"/>
              </a:ext>
            </a:extLst>
          </p:cNvPr>
          <p:cNvSpPr/>
          <p:nvPr/>
        </p:nvSpPr>
        <p:spPr>
          <a:xfrm>
            <a:off x="1467331" y="3429000"/>
            <a:ext cx="2520000" cy="146508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: lekerekített 59">
            <a:extLst>
              <a:ext uri="{FF2B5EF4-FFF2-40B4-BE49-F238E27FC236}">
                <a16:creationId xmlns:a16="http://schemas.microsoft.com/office/drawing/2014/main" id="{C51FF468-2CB7-BFBA-355E-6302825D8B2A}"/>
              </a:ext>
            </a:extLst>
          </p:cNvPr>
          <p:cNvSpPr/>
          <p:nvPr/>
        </p:nvSpPr>
        <p:spPr>
          <a:xfrm>
            <a:off x="1364886" y="3376156"/>
            <a:ext cx="540000" cy="540000"/>
          </a:xfrm>
          <a:prstGeom prst="roundRect">
            <a:avLst/>
          </a:prstGeom>
          <a:solidFill>
            <a:srgbClr val="18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Téglalap: lekerekített 62">
            <a:extLst>
              <a:ext uri="{FF2B5EF4-FFF2-40B4-BE49-F238E27FC236}">
                <a16:creationId xmlns:a16="http://schemas.microsoft.com/office/drawing/2014/main" id="{7316F192-9352-3099-D8FC-F55EA5A6620C}"/>
              </a:ext>
            </a:extLst>
          </p:cNvPr>
          <p:cNvSpPr/>
          <p:nvPr/>
        </p:nvSpPr>
        <p:spPr>
          <a:xfrm>
            <a:off x="4200585" y="3418480"/>
            <a:ext cx="2520000" cy="146508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Téglalap: lekerekített 63">
            <a:extLst>
              <a:ext uri="{FF2B5EF4-FFF2-40B4-BE49-F238E27FC236}">
                <a16:creationId xmlns:a16="http://schemas.microsoft.com/office/drawing/2014/main" id="{10427381-34CC-59CA-C4B9-C1A5D0232186}"/>
              </a:ext>
            </a:extLst>
          </p:cNvPr>
          <p:cNvSpPr/>
          <p:nvPr/>
        </p:nvSpPr>
        <p:spPr>
          <a:xfrm>
            <a:off x="4098141" y="3365636"/>
            <a:ext cx="540000" cy="540000"/>
          </a:xfrm>
          <a:prstGeom prst="roundRect">
            <a:avLst/>
          </a:prstGeom>
          <a:solidFill>
            <a:srgbClr val="18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AE2330EE-AC76-6803-9ADF-E6C5F6D38957}"/>
              </a:ext>
            </a:extLst>
          </p:cNvPr>
          <p:cNvSpPr txBox="1"/>
          <p:nvPr/>
        </p:nvSpPr>
        <p:spPr>
          <a:xfrm>
            <a:off x="9191908" y="1908233"/>
            <a:ext cx="2096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cap="all" dirty="0"/>
              <a:t>Pannónia </a:t>
            </a:r>
            <a:r>
              <a:rPr lang="hu-HU" sz="1200" b="1" cap="all" dirty="0" err="1"/>
              <a:t>scholarship</a:t>
            </a:r>
            <a:br>
              <a:rPr lang="hu-HU" sz="1200" b="1" cap="all" dirty="0"/>
            </a:br>
            <a:r>
              <a:rPr lang="hu-HU" sz="1200" b="1" cap="all" dirty="0"/>
              <a:t>Program</a:t>
            </a:r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EB75829F-E565-6FA7-F37B-084C7C4BE2DA}"/>
              </a:ext>
            </a:extLst>
          </p:cNvPr>
          <p:cNvSpPr txBox="1"/>
          <p:nvPr/>
        </p:nvSpPr>
        <p:spPr>
          <a:xfrm>
            <a:off x="8830005" y="2443211"/>
            <a:ext cx="2385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dirty="0" err="1"/>
              <a:t>Offers</a:t>
            </a:r>
            <a:r>
              <a:rPr lang="en-US" sz="1100" dirty="0"/>
              <a:t> scholarships for Hungarian students</a:t>
            </a:r>
            <a:r>
              <a:rPr lang="hu-HU" sz="1100" dirty="0"/>
              <a:t>, </a:t>
            </a:r>
            <a:r>
              <a:rPr lang="hu-HU" sz="1100" dirty="0" err="1"/>
              <a:t>researchers</a:t>
            </a:r>
            <a:r>
              <a:rPr lang="hu-HU" sz="1100" dirty="0"/>
              <a:t> and </a:t>
            </a:r>
            <a:r>
              <a:rPr lang="hu-HU" sz="1100" dirty="0" err="1"/>
              <a:t>faculty</a:t>
            </a:r>
            <a:r>
              <a:rPr lang="hu-HU" sz="1100" dirty="0"/>
              <a:t> </a:t>
            </a:r>
            <a:r>
              <a:rPr lang="en-US" sz="1100" dirty="0"/>
              <a:t>to pursue academic</a:t>
            </a:r>
            <a:r>
              <a:rPr lang="hu-HU" sz="1100" dirty="0"/>
              <a:t> </a:t>
            </a:r>
            <a:r>
              <a:rPr lang="hu-HU" sz="1100" dirty="0" err="1"/>
              <a:t>or</a:t>
            </a:r>
            <a:r>
              <a:rPr lang="en-US" sz="1100" dirty="0"/>
              <a:t> research</a:t>
            </a:r>
            <a:r>
              <a:rPr lang="hu-HU" sz="1100" dirty="0"/>
              <a:t> </a:t>
            </a:r>
            <a:r>
              <a:rPr lang="en-US" sz="1100" dirty="0"/>
              <a:t>opportunities abroad</a:t>
            </a:r>
            <a:endParaRPr lang="hu-HU" sz="1100" dirty="0"/>
          </a:p>
        </p:txBody>
      </p:sp>
      <p:sp>
        <p:nvSpPr>
          <p:cNvPr id="68" name="Téglalap: lekerekített 67">
            <a:extLst>
              <a:ext uri="{FF2B5EF4-FFF2-40B4-BE49-F238E27FC236}">
                <a16:creationId xmlns:a16="http://schemas.microsoft.com/office/drawing/2014/main" id="{00A28932-B476-F840-3C8B-5E43D7BB7D5A}"/>
              </a:ext>
            </a:extLst>
          </p:cNvPr>
          <p:cNvSpPr/>
          <p:nvPr/>
        </p:nvSpPr>
        <p:spPr>
          <a:xfrm>
            <a:off x="8695705" y="1813231"/>
            <a:ext cx="2520000" cy="146508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Téglalap: lekerekített 68">
            <a:extLst>
              <a:ext uri="{FF2B5EF4-FFF2-40B4-BE49-F238E27FC236}">
                <a16:creationId xmlns:a16="http://schemas.microsoft.com/office/drawing/2014/main" id="{73346465-5C7B-18F5-A631-0E06CCF32968}"/>
              </a:ext>
            </a:extLst>
          </p:cNvPr>
          <p:cNvSpPr/>
          <p:nvPr/>
        </p:nvSpPr>
        <p:spPr>
          <a:xfrm>
            <a:off x="8593261" y="1760387"/>
            <a:ext cx="540000" cy="540000"/>
          </a:xfrm>
          <a:prstGeom prst="roundRect">
            <a:avLst/>
          </a:prstGeom>
          <a:solidFill>
            <a:srgbClr val="18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Google Shape;10077;p75">
            <a:extLst>
              <a:ext uri="{FF2B5EF4-FFF2-40B4-BE49-F238E27FC236}">
                <a16:creationId xmlns:a16="http://schemas.microsoft.com/office/drawing/2014/main" id="{89BA8FB1-F148-E4A9-639E-7A108D89A01A}"/>
              </a:ext>
            </a:extLst>
          </p:cNvPr>
          <p:cNvGrpSpPr/>
          <p:nvPr/>
        </p:nvGrpSpPr>
        <p:grpSpPr>
          <a:xfrm>
            <a:off x="1503844" y="3453935"/>
            <a:ext cx="279559" cy="363402"/>
            <a:chOff x="3990517" y="3354173"/>
            <a:chExt cx="279559" cy="363402"/>
          </a:xfrm>
          <a:solidFill>
            <a:schemeClr val="bg1"/>
          </a:solidFill>
        </p:grpSpPr>
        <p:sp>
          <p:nvSpPr>
            <p:cNvPr id="4" name="Google Shape;10078;p75">
              <a:extLst>
                <a:ext uri="{FF2B5EF4-FFF2-40B4-BE49-F238E27FC236}">
                  <a16:creationId xmlns:a16="http://schemas.microsoft.com/office/drawing/2014/main" id="{A2BB745F-F0BC-8384-B226-9B855F67B166}"/>
                </a:ext>
              </a:extLst>
            </p:cNvPr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079;p75">
              <a:extLst>
                <a:ext uri="{FF2B5EF4-FFF2-40B4-BE49-F238E27FC236}">
                  <a16:creationId xmlns:a16="http://schemas.microsoft.com/office/drawing/2014/main" id="{C18CD6BD-BE9F-6311-8906-F6075F899DFB}"/>
                </a:ext>
              </a:extLst>
            </p:cNvPr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080;p75">
              <a:extLst>
                <a:ext uri="{FF2B5EF4-FFF2-40B4-BE49-F238E27FC236}">
                  <a16:creationId xmlns:a16="http://schemas.microsoft.com/office/drawing/2014/main" id="{7220D599-CD5E-6241-6A0E-F314869DBBA0}"/>
                </a:ext>
              </a:extLst>
            </p:cNvPr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0004;p75">
            <a:extLst>
              <a:ext uri="{FF2B5EF4-FFF2-40B4-BE49-F238E27FC236}">
                <a16:creationId xmlns:a16="http://schemas.microsoft.com/office/drawing/2014/main" id="{6F35297F-E1C2-1540-FA3A-03B799B51784}"/>
              </a:ext>
            </a:extLst>
          </p:cNvPr>
          <p:cNvGrpSpPr/>
          <p:nvPr/>
        </p:nvGrpSpPr>
        <p:grpSpPr>
          <a:xfrm>
            <a:off x="4242476" y="3427047"/>
            <a:ext cx="221902" cy="380795"/>
            <a:chOff x="916127" y="3807056"/>
            <a:chExt cx="221902" cy="380795"/>
          </a:xfrm>
          <a:solidFill>
            <a:schemeClr val="bg1"/>
          </a:solidFill>
        </p:grpSpPr>
        <p:sp>
          <p:nvSpPr>
            <p:cNvPr id="9" name="Google Shape;10005;p75">
              <a:extLst>
                <a:ext uri="{FF2B5EF4-FFF2-40B4-BE49-F238E27FC236}">
                  <a16:creationId xmlns:a16="http://schemas.microsoft.com/office/drawing/2014/main" id="{88D0CA00-8128-0C5E-548B-CDDD04C646EB}"/>
                </a:ext>
              </a:extLst>
            </p:cNvPr>
            <p:cNvSpPr/>
            <p:nvPr/>
          </p:nvSpPr>
          <p:spPr>
            <a:xfrm>
              <a:off x="916127" y="3807056"/>
              <a:ext cx="221902" cy="380795"/>
            </a:xfrm>
            <a:custGeom>
              <a:avLst/>
              <a:gdLst/>
              <a:ahLst/>
              <a:cxnLst/>
              <a:rect l="l" t="t" r="r" b="b"/>
              <a:pathLst>
                <a:path w="6966" h="11954" extrusionOk="0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006;p75">
              <a:extLst>
                <a:ext uri="{FF2B5EF4-FFF2-40B4-BE49-F238E27FC236}">
                  <a16:creationId xmlns:a16="http://schemas.microsoft.com/office/drawing/2014/main" id="{357908E3-BAAD-7E41-7B23-EC0EE6B889A9}"/>
                </a:ext>
              </a:extLst>
            </p:cNvPr>
            <p:cNvSpPr/>
            <p:nvPr/>
          </p:nvSpPr>
          <p:spPr>
            <a:xfrm>
              <a:off x="969580" y="3869746"/>
              <a:ext cx="110792" cy="10295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007;p75">
              <a:extLst>
                <a:ext uri="{FF2B5EF4-FFF2-40B4-BE49-F238E27FC236}">
                  <a16:creationId xmlns:a16="http://schemas.microsoft.com/office/drawing/2014/main" id="{C34EF77C-EF60-40E2-AE9D-EEBA3037CF16}"/>
                </a:ext>
              </a:extLst>
            </p:cNvPr>
            <p:cNvSpPr/>
            <p:nvPr/>
          </p:nvSpPr>
          <p:spPr>
            <a:xfrm>
              <a:off x="982863" y="4127517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008;p75">
              <a:extLst>
                <a:ext uri="{FF2B5EF4-FFF2-40B4-BE49-F238E27FC236}">
                  <a16:creationId xmlns:a16="http://schemas.microsoft.com/office/drawing/2014/main" id="{86109ABE-EA80-9385-8439-504D697EB977}"/>
                </a:ext>
              </a:extLst>
            </p:cNvPr>
            <p:cNvSpPr/>
            <p:nvPr/>
          </p:nvSpPr>
          <p:spPr>
            <a:xfrm>
              <a:off x="982863" y="4152173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9931;p74">
            <a:extLst>
              <a:ext uri="{FF2B5EF4-FFF2-40B4-BE49-F238E27FC236}">
                <a16:creationId xmlns:a16="http://schemas.microsoft.com/office/drawing/2014/main" id="{250ED103-1E96-0A15-AAF9-52F32DA78A10}"/>
              </a:ext>
            </a:extLst>
          </p:cNvPr>
          <p:cNvGrpSpPr/>
          <p:nvPr/>
        </p:nvGrpSpPr>
        <p:grpSpPr>
          <a:xfrm>
            <a:off x="6906770" y="3532253"/>
            <a:ext cx="397763" cy="262804"/>
            <a:chOff x="5206262" y="4174817"/>
            <a:chExt cx="397763" cy="262804"/>
          </a:xfrm>
          <a:solidFill>
            <a:schemeClr val="bg1"/>
          </a:solidFill>
        </p:grpSpPr>
        <p:sp>
          <p:nvSpPr>
            <p:cNvPr id="15" name="Google Shape;9932;p74">
              <a:extLst>
                <a:ext uri="{FF2B5EF4-FFF2-40B4-BE49-F238E27FC236}">
                  <a16:creationId xmlns:a16="http://schemas.microsoft.com/office/drawing/2014/main" id="{02CC5D04-2629-A17F-542A-5B36E1E4AD08}"/>
                </a:ext>
              </a:extLst>
            </p:cNvPr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933;p74">
              <a:extLst>
                <a:ext uri="{FF2B5EF4-FFF2-40B4-BE49-F238E27FC236}">
                  <a16:creationId xmlns:a16="http://schemas.microsoft.com/office/drawing/2014/main" id="{4C7F74E7-A6AC-95AC-CAAA-870E1B13F907}"/>
                </a:ext>
              </a:extLst>
            </p:cNvPr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934;p74">
              <a:extLst>
                <a:ext uri="{FF2B5EF4-FFF2-40B4-BE49-F238E27FC236}">
                  <a16:creationId xmlns:a16="http://schemas.microsoft.com/office/drawing/2014/main" id="{EAC016F0-CEE6-55B1-0EBF-ADE585F29C45}"/>
                </a:ext>
              </a:extLst>
            </p:cNvPr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935;p74">
              <a:extLst>
                <a:ext uri="{FF2B5EF4-FFF2-40B4-BE49-F238E27FC236}">
                  <a16:creationId xmlns:a16="http://schemas.microsoft.com/office/drawing/2014/main" id="{7C28FF3C-CB18-BFFD-F1B8-BA059A364BE9}"/>
                </a:ext>
              </a:extLst>
            </p:cNvPr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36;p74">
              <a:extLst>
                <a:ext uri="{FF2B5EF4-FFF2-40B4-BE49-F238E27FC236}">
                  <a16:creationId xmlns:a16="http://schemas.microsoft.com/office/drawing/2014/main" id="{35367A75-E01B-759E-AD75-77CBCB6946BB}"/>
                </a:ext>
              </a:extLst>
            </p:cNvPr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937;p74">
              <a:extLst>
                <a:ext uri="{FF2B5EF4-FFF2-40B4-BE49-F238E27FC236}">
                  <a16:creationId xmlns:a16="http://schemas.microsoft.com/office/drawing/2014/main" id="{667F95C4-9C62-C58C-93BD-B5EF0F4975A7}"/>
                </a:ext>
              </a:extLst>
            </p:cNvPr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38;p74">
              <a:extLst>
                <a:ext uri="{FF2B5EF4-FFF2-40B4-BE49-F238E27FC236}">
                  <a16:creationId xmlns:a16="http://schemas.microsoft.com/office/drawing/2014/main" id="{86F6E20C-5F1F-782D-2141-073E1A0F6C9C}"/>
                </a:ext>
              </a:extLst>
            </p:cNvPr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9621;p74">
            <a:extLst>
              <a:ext uri="{FF2B5EF4-FFF2-40B4-BE49-F238E27FC236}">
                <a16:creationId xmlns:a16="http://schemas.microsoft.com/office/drawing/2014/main" id="{8446232A-A2E3-2D34-0E4E-84FB3497777E}"/>
              </a:ext>
            </a:extLst>
          </p:cNvPr>
          <p:cNvGrpSpPr/>
          <p:nvPr/>
        </p:nvGrpSpPr>
        <p:grpSpPr>
          <a:xfrm>
            <a:off x="8662170" y="1836247"/>
            <a:ext cx="359594" cy="353909"/>
            <a:chOff x="4687894" y="2289713"/>
            <a:chExt cx="359594" cy="353909"/>
          </a:xfrm>
          <a:solidFill>
            <a:schemeClr val="bg1"/>
          </a:solidFill>
        </p:grpSpPr>
        <p:sp>
          <p:nvSpPr>
            <p:cNvPr id="23" name="Google Shape;9622;p74">
              <a:extLst>
                <a:ext uri="{FF2B5EF4-FFF2-40B4-BE49-F238E27FC236}">
                  <a16:creationId xmlns:a16="http://schemas.microsoft.com/office/drawing/2014/main" id="{9687FA11-1229-8F11-5A7E-98977EFBB413}"/>
                </a:ext>
              </a:extLst>
            </p:cNvPr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23;p74">
              <a:extLst>
                <a:ext uri="{FF2B5EF4-FFF2-40B4-BE49-F238E27FC236}">
                  <a16:creationId xmlns:a16="http://schemas.microsoft.com/office/drawing/2014/main" id="{8C64E1A5-4DE2-C577-B4F8-8B00929A409C}"/>
                </a:ext>
              </a:extLst>
            </p:cNvPr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9821;p74">
            <a:extLst>
              <a:ext uri="{FF2B5EF4-FFF2-40B4-BE49-F238E27FC236}">
                <a16:creationId xmlns:a16="http://schemas.microsoft.com/office/drawing/2014/main" id="{46372DE7-CD89-15F2-D302-8A73021845B2}"/>
              </a:ext>
            </a:extLst>
          </p:cNvPr>
          <p:cNvGrpSpPr/>
          <p:nvPr/>
        </p:nvGrpSpPr>
        <p:grpSpPr>
          <a:xfrm>
            <a:off x="3209090" y="1836247"/>
            <a:ext cx="334634" cy="333904"/>
            <a:chOff x="7429366" y="3223183"/>
            <a:chExt cx="334634" cy="333904"/>
          </a:xfrm>
          <a:solidFill>
            <a:schemeClr val="bg1"/>
          </a:solidFill>
        </p:grpSpPr>
        <p:sp>
          <p:nvSpPr>
            <p:cNvPr id="31" name="Google Shape;9822;p74">
              <a:extLst>
                <a:ext uri="{FF2B5EF4-FFF2-40B4-BE49-F238E27FC236}">
                  <a16:creationId xmlns:a16="http://schemas.microsoft.com/office/drawing/2014/main" id="{47AB0EAA-C6F5-D118-EF0C-DA020DD0D623}"/>
                </a:ext>
              </a:extLst>
            </p:cNvPr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23;p74">
              <a:extLst>
                <a:ext uri="{FF2B5EF4-FFF2-40B4-BE49-F238E27FC236}">
                  <a16:creationId xmlns:a16="http://schemas.microsoft.com/office/drawing/2014/main" id="{51CF7442-B277-F30D-170B-66404AB94F88}"/>
                </a:ext>
              </a:extLst>
            </p:cNvPr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694;p74">
            <a:extLst>
              <a:ext uri="{FF2B5EF4-FFF2-40B4-BE49-F238E27FC236}">
                <a16:creationId xmlns:a16="http://schemas.microsoft.com/office/drawing/2014/main" id="{FEE37FBF-CA26-B214-7F63-9FD2DB006E7A}"/>
              </a:ext>
            </a:extLst>
          </p:cNvPr>
          <p:cNvGrpSpPr/>
          <p:nvPr/>
        </p:nvGrpSpPr>
        <p:grpSpPr>
          <a:xfrm>
            <a:off x="463947" y="1839439"/>
            <a:ext cx="381346" cy="368644"/>
            <a:chOff x="4675986" y="2745684"/>
            <a:chExt cx="381346" cy="368644"/>
          </a:xfrm>
          <a:solidFill>
            <a:schemeClr val="bg1"/>
          </a:solidFill>
        </p:grpSpPr>
        <p:sp>
          <p:nvSpPr>
            <p:cNvPr id="34" name="Google Shape;9695;p74">
              <a:extLst>
                <a:ext uri="{FF2B5EF4-FFF2-40B4-BE49-F238E27FC236}">
                  <a16:creationId xmlns:a16="http://schemas.microsoft.com/office/drawing/2014/main" id="{8A91EB1C-78B3-361B-DD98-88A6E650614C}"/>
                </a:ext>
              </a:extLst>
            </p:cNvPr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696;p74">
              <a:extLst>
                <a:ext uri="{FF2B5EF4-FFF2-40B4-BE49-F238E27FC236}">
                  <a16:creationId xmlns:a16="http://schemas.microsoft.com/office/drawing/2014/main" id="{D0FC62AC-B303-F631-CAF2-5AACDC2F5EEF}"/>
                </a:ext>
              </a:extLst>
            </p:cNvPr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9669;p74">
            <a:extLst>
              <a:ext uri="{FF2B5EF4-FFF2-40B4-BE49-F238E27FC236}">
                <a16:creationId xmlns:a16="http://schemas.microsoft.com/office/drawing/2014/main" id="{53380972-E4AA-327F-897E-A03EF74A340C}"/>
              </a:ext>
            </a:extLst>
          </p:cNvPr>
          <p:cNvGrpSpPr/>
          <p:nvPr/>
        </p:nvGrpSpPr>
        <p:grpSpPr>
          <a:xfrm>
            <a:off x="5910796" y="1833685"/>
            <a:ext cx="371883" cy="365691"/>
            <a:chOff x="860940" y="2746477"/>
            <a:chExt cx="371883" cy="365691"/>
          </a:xfrm>
          <a:solidFill>
            <a:schemeClr val="bg1"/>
          </a:solidFill>
        </p:grpSpPr>
        <p:sp>
          <p:nvSpPr>
            <p:cNvPr id="37" name="Google Shape;9670;p74">
              <a:extLst>
                <a:ext uri="{FF2B5EF4-FFF2-40B4-BE49-F238E27FC236}">
                  <a16:creationId xmlns:a16="http://schemas.microsoft.com/office/drawing/2014/main" id="{0622E57A-36DB-AB95-7CC6-6D1D863CEBF7}"/>
                </a:ext>
              </a:extLst>
            </p:cNvPr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671;p74">
              <a:extLst>
                <a:ext uri="{FF2B5EF4-FFF2-40B4-BE49-F238E27FC236}">
                  <a16:creationId xmlns:a16="http://schemas.microsoft.com/office/drawing/2014/main" id="{635E92BD-8094-902E-4A5C-07F6DFE521AC}"/>
                </a:ext>
              </a:extLst>
            </p:cNvPr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672;p74">
              <a:extLst>
                <a:ext uri="{FF2B5EF4-FFF2-40B4-BE49-F238E27FC236}">
                  <a16:creationId xmlns:a16="http://schemas.microsoft.com/office/drawing/2014/main" id="{2E424AE5-9A5A-08F7-980E-154C0D63592A}"/>
                </a:ext>
              </a:extLst>
            </p:cNvPr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673;p74">
              <a:extLst>
                <a:ext uri="{FF2B5EF4-FFF2-40B4-BE49-F238E27FC236}">
                  <a16:creationId xmlns:a16="http://schemas.microsoft.com/office/drawing/2014/main" id="{BD820BEB-1FC8-6B37-02D0-AEF738FEC57C}"/>
                </a:ext>
              </a:extLst>
            </p:cNvPr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74;p74">
              <a:extLst>
                <a:ext uri="{FF2B5EF4-FFF2-40B4-BE49-F238E27FC236}">
                  <a16:creationId xmlns:a16="http://schemas.microsoft.com/office/drawing/2014/main" id="{CBA14A5D-056B-01F3-98B0-30BC2A0C4C3F}"/>
                </a:ext>
              </a:extLst>
            </p:cNvPr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09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06838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503</TotalTime>
  <Words>608</Words>
  <Application>Microsoft Office PowerPoint</Application>
  <PresentationFormat>Szélesvásznú</PresentationFormat>
  <Paragraphs>72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Aptos</vt:lpstr>
      <vt:lpstr>Arial</vt:lpstr>
      <vt:lpstr>Section Theme</vt:lpstr>
      <vt:lpstr>Custom Design</vt:lpstr>
      <vt:lpstr>Science, Technology and Innovation Diplomacy</vt:lpstr>
      <vt:lpstr>AGENDA</vt:lpstr>
      <vt:lpstr>Strategic Framework for Hungarian ST &amp; Innovation</vt:lpstr>
      <vt:lpstr>Focus areas defined for Hungarian science and innovation</vt:lpstr>
      <vt:lpstr>Multi-stakeholder ecosystem supports Hungary’s S&amp;TD efforts</vt:lpstr>
      <vt:lpstr>PowerPoint-bemutató</vt:lpstr>
      <vt:lpstr>Funding Schemes: Strengthening Hungary’s International STI Presence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Nánási László András</dc:creator>
  <cp:lastModifiedBy>Szabó Bálint</cp:lastModifiedBy>
  <cp:revision>13</cp:revision>
  <dcterms:created xsi:type="dcterms:W3CDTF">2024-10-31T11:44:22Z</dcterms:created>
  <dcterms:modified xsi:type="dcterms:W3CDTF">2024-11-19T20:12:38Z</dcterms:modified>
</cp:coreProperties>
</file>