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1443" r:id="rId2"/>
    <p:sldId id="3297" r:id="rId3"/>
    <p:sldId id="3305" r:id="rId4"/>
    <p:sldId id="3320" r:id="rId5"/>
    <p:sldId id="3323" r:id="rId6"/>
    <p:sldId id="3324" r:id="rId7"/>
    <p:sldId id="3294" r:id="rId8"/>
    <p:sldId id="3306" r:id="rId9"/>
    <p:sldId id="3296" r:id="rId10"/>
    <p:sldId id="325" r:id="rId11"/>
    <p:sldId id="326" r:id="rId12"/>
    <p:sldId id="3300" r:id="rId13"/>
    <p:sldId id="3302" r:id="rId14"/>
    <p:sldId id="3293" r:id="rId15"/>
    <p:sldId id="3312" r:id="rId16"/>
    <p:sldId id="3313" r:id="rId17"/>
    <p:sldId id="3301" r:id="rId18"/>
    <p:sldId id="3314" r:id="rId19"/>
    <p:sldId id="3315" r:id="rId20"/>
    <p:sldId id="376" r:id="rId21"/>
    <p:sldId id="3303" r:id="rId22"/>
    <p:sldId id="314" r:id="rId23"/>
    <p:sldId id="3311" r:id="rId24"/>
    <p:sldId id="3316" r:id="rId25"/>
    <p:sldId id="3317" r:id="rId26"/>
    <p:sldId id="3318" r:id="rId27"/>
    <p:sldId id="3307" r:id="rId28"/>
    <p:sldId id="3295" r:id="rId29"/>
    <p:sldId id="3308" r:id="rId30"/>
    <p:sldId id="3298" r:id="rId31"/>
    <p:sldId id="256" r:id="rId32"/>
    <p:sldId id="3304" r:id="rId33"/>
    <p:sldId id="276" r:id="rId34"/>
    <p:sldId id="291" r:id="rId35"/>
    <p:sldId id="264" r:id="rId36"/>
    <p:sldId id="595" r:id="rId37"/>
    <p:sldId id="3319" r:id="rId38"/>
    <p:sldId id="3309" r:id="rId39"/>
    <p:sldId id="3310" r:id="rId40"/>
    <p:sldId id="422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CBD16A-0875-F5C9-A9E2-96ED416666EB}" name="Gonen Ashkenasy" initials="GA" userId="4e940bc35f67d03a" providerId="Windows Live"/>
  <p188:author id="{39D11B82-8F6B-2100-8551-64427FC62CF3}" name="Eors Szathmary" initials="ES" userId="829530aad5c1ce5c" providerId="Windows Live"/>
  <p188:author id="{E8906CA2-53AA-8759-FE3D-72E4E84CC36D}" name="Andrew Griffiths" initials="AG" userId="7a0181c2df0dd34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B8984"/>
    <a:srgbClr val="FF0000"/>
    <a:srgbClr val="FF5050"/>
    <a:srgbClr val="4470C4"/>
    <a:srgbClr val="820082"/>
    <a:srgbClr val="9DF692"/>
    <a:srgbClr val="0000FF"/>
    <a:srgbClr val="00828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 autoAdjust="0"/>
    <p:restoredTop sz="96236" autoAdjust="0"/>
  </p:normalViewPr>
  <p:slideViewPr>
    <p:cSldViewPr snapToGrid="0">
      <p:cViewPr varScale="1">
        <p:scale>
          <a:sx n="90" d="100"/>
          <a:sy n="90" d="100"/>
        </p:scale>
        <p:origin x="8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1B826-4023-4FFB-B9F7-9B0EA9C08F55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5B0D5-2302-4AD3-8BC2-1ADDD24E574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3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B0D5-2302-4AD3-8BC2-1ADDD24E574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3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1C8A-B532-CB44-F790-DDCE3BFA1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92B06AD-3187-A5D7-9A1B-8AAB96C60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EBA1B40-7E76-0EC4-E0B6-C07F589B5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37963C4-C476-A8FB-9B9A-D7EF14DC3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B0D5-2302-4AD3-8BC2-1ADDD24E574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6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68D15-E259-1052-F1E2-8CA852DB2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149239F-CE43-388A-EAF0-BD2269820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5A1DA2C-D5C0-E0AD-56D1-D9A930FB0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09D68A5-D899-F65C-2BF6-75B5C29E9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B0D5-2302-4AD3-8BC2-1ADDD24E574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4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5B0D5-2302-4AD3-8BC2-1ADDD24E574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52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9FA-A626-4E5D-8EAD-DD853600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96F8B-CAD4-4FA0-BAD2-0A5FE3A69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5E8A7-348E-4FB7-869C-83C13782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D72B8-FB52-4D58-A96B-7DBC99A7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59D8-0C94-4D30-85F8-4E71B9FD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0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001B-EFBC-4D2B-94BA-0FED361A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821F6-810D-4AD5-AFCB-3D816B821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D0C95-8C21-457E-8B83-5106DC1B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B7AB-19C4-4F4D-9430-F54EADC7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C162C-B9A1-433A-8C12-356516D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44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CE925-B008-4A68-98C4-39BE4D1C8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C51B9-6D1D-41E9-B544-A25085B5C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1305-308C-41F5-A70D-6F1BA90E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5C684-A0E9-4E15-B3BA-30F1B393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961F-E060-4DF2-B894-B4848E68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26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1038">
            <a:extLst>
              <a:ext uri="{FF2B5EF4-FFF2-40B4-BE49-F238E27FC236}">
                <a16:creationId xmlns:a16="http://schemas.microsoft.com/office/drawing/2014/main" id="{58B2835A-4582-474B-901E-80BCE6FB0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9">
            <a:extLst>
              <a:ext uri="{FF2B5EF4-FFF2-40B4-BE49-F238E27FC236}">
                <a16:creationId xmlns:a16="http://schemas.microsoft.com/office/drawing/2014/main" id="{32AE6088-A390-4594-925D-F7009967E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0">
            <a:extLst>
              <a:ext uri="{FF2B5EF4-FFF2-40B4-BE49-F238E27FC236}">
                <a16:creationId xmlns:a16="http://schemas.microsoft.com/office/drawing/2014/main" id="{7374FEED-E373-4ECC-A79A-DEFC74A2D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70E6-6F9D-45D4-93CF-CD30E596A2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52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1038">
            <a:extLst>
              <a:ext uri="{FF2B5EF4-FFF2-40B4-BE49-F238E27FC236}">
                <a16:creationId xmlns:a16="http://schemas.microsoft.com/office/drawing/2014/main" id="{A01C3D43-AC8D-42D8-B291-85EF80DD2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9">
            <a:extLst>
              <a:ext uri="{FF2B5EF4-FFF2-40B4-BE49-F238E27FC236}">
                <a16:creationId xmlns:a16="http://schemas.microsoft.com/office/drawing/2014/main" id="{903351B0-35EC-47D7-96B1-7BB44EDDE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0">
            <a:extLst>
              <a:ext uri="{FF2B5EF4-FFF2-40B4-BE49-F238E27FC236}">
                <a16:creationId xmlns:a16="http://schemas.microsoft.com/office/drawing/2014/main" id="{F3DBE4BF-7F6D-4C22-B396-6219B9CFA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FC4DF-163D-4D2C-93C7-B96BF8F30D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28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Rectangle 1038">
            <a:extLst>
              <a:ext uri="{FF2B5EF4-FFF2-40B4-BE49-F238E27FC236}">
                <a16:creationId xmlns:a16="http://schemas.microsoft.com/office/drawing/2014/main" id="{F177E04D-7BE9-4654-B4C8-8AA34DE9F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9">
            <a:extLst>
              <a:ext uri="{FF2B5EF4-FFF2-40B4-BE49-F238E27FC236}">
                <a16:creationId xmlns:a16="http://schemas.microsoft.com/office/drawing/2014/main" id="{92CD73C0-A991-40B9-83BC-9CB3BF962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40">
            <a:extLst>
              <a:ext uri="{FF2B5EF4-FFF2-40B4-BE49-F238E27FC236}">
                <a16:creationId xmlns:a16="http://schemas.microsoft.com/office/drawing/2014/main" id="{7EC7019E-E526-49FD-B119-D1C076ED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4800-A5D3-411B-B729-1D24F8FF4D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917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4946-BE66-4805-BFE3-B6B0F627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4D33-42A2-4DDD-A13C-971B1BAD3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BE22D-D8B1-4D15-A2C4-73D1183D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6C6CC-5D3A-4243-8818-E3179E00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AE7C-E8D5-4823-B28F-6D9351BA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3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4045-DA74-497C-8DDA-D14F6ABC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CD78E-000A-4122-9B2F-362E1D77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44A3-8C70-471B-B6F6-47AAF574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6ECC-5F39-44EF-BCA0-2FB1115C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0E9E5-AF30-4D0B-8CAD-DA650821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60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7AC0-325A-478F-9304-E1BF4C7F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DB1D8-65CA-45C6-BD4E-EAACBF04E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04614-9038-49EC-B817-873035A37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1AAC5-9EFF-4230-A02D-1D0B4DEA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EBF57-2DFA-477D-A409-95B481F0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B7E28-E970-4402-B60D-DB982985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92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8F07-FF91-429D-95E7-3C8F7CC2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9A8F2-2FB6-40D2-AE46-3C79B9EE9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194EF-28F5-4726-BC7F-F6CEF69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9066E-012A-4EA9-BFAF-0A07C887D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A14BC-E3DF-49D3-A629-C77FF7589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4718B-3E1A-41BE-B765-AC5313D1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12ABF-0EAB-4437-873C-5398AE79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3CE10-E44A-4486-8D7B-8E392137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64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1FF0-AA58-4A1C-9E24-0E8FFDC7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39928-AAAA-4B46-95E4-41F7295E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C2C10-F638-45E0-85F1-B6164F68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D63C4-F171-4E38-9516-0ABF128B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E4BDC-BA53-47FD-BCAD-E82A872E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0EBBC-654A-493E-BF0F-07D24061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28131-2CF7-4CEB-8491-48A16422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27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F8BA-2EBB-4BC0-AD1B-E34A17B5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55691-865E-4AE1-86A6-1673731D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61FD3-AD3B-4BFF-BAF2-D21939A51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B193E-C641-45E0-87C9-7049B42D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F2285-AC06-4ABA-B4A3-1312E120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6BFD0-401C-4442-8717-895FA45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20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1B7C-8F60-427F-B30F-A737469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08BCD-AD3F-47AA-BC4A-053B146F8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642F0-89D9-4C5A-AEFC-67A6921A6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63126-9C94-448C-9088-8269FEE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B0F36-3A56-4C5C-80C9-6BDE8AFC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84B08-27C9-4F65-A41B-CF853011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94346-4351-44BE-B242-B06BA9D0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48ACC-28AD-46B2-8657-0CDFDD93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16F8-3102-4FB0-806B-A5649959A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D4F5-0521-413E-9E9F-0F36FE6B3810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5D87-B180-4B4F-BB70-08D411882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B0CB5-CE3A-416F-A5E9-DD2E2C5CA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C419-9639-4C51-8A3D-686C05B9FF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7.png"/><Relationship Id="rId4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menides Foundation">
            <a:extLst>
              <a:ext uri="{FF2B5EF4-FFF2-40B4-BE49-F238E27FC236}">
                <a16:creationId xmlns:a16="http://schemas.microsoft.com/office/drawing/2014/main" id="{01DCFA64-6521-5470-B961-53EBBA42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92" y="5927310"/>
            <a:ext cx="1654604" cy="5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istorisches Anwesen mit exzellentem Potential">
            <a:extLst>
              <a:ext uri="{FF2B5EF4-FFF2-40B4-BE49-F238E27FC236}">
                <a16:creationId xmlns:a16="http://schemas.microsoft.com/office/drawing/2014/main" id="{C3635B37-6B44-FC7A-F653-140A295E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92" y="4442629"/>
            <a:ext cx="1997504" cy="12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cím 5">
            <a:extLst>
              <a:ext uri="{FF2B5EF4-FFF2-40B4-BE49-F238E27FC236}">
                <a16:creationId xmlns:a16="http://schemas.microsoft.com/office/drawing/2014/main" id="{F08C1DE6-C33F-4EE3-5E35-012F79AD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298" y="3356854"/>
            <a:ext cx="9144000" cy="627062"/>
          </a:xfrm>
        </p:spPr>
        <p:txBody>
          <a:bodyPr>
            <a:normAutofit/>
          </a:bodyPr>
          <a:lstStyle/>
          <a:p>
            <a:r>
              <a:rPr lang="hu-HU" sz="3600" dirty="0"/>
              <a:t>Eörs Szathmáry</a:t>
            </a:r>
            <a:endParaRPr lang="en-GB" sz="3600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EBD94821-C21F-5B95-BBC6-88D81024D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0" y="378155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ome">
            <a:extLst>
              <a:ext uri="{FF2B5EF4-FFF2-40B4-BE49-F238E27FC236}">
                <a16:creationId xmlns:a16="http://schemas.microsoft.com/office/drawing/2014/main" id="{882C7F11-D990-026D-8B55-FDF86A133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Kép 13" descr="A képen Betűtípus, poszter, Grafika, szimbólum látható&#10;&#10;Automatikusan generált leírás">
            <a:extLst>
              <a:ext uri="{FF2B5EF4-FFF2-40B4-BE49-F238E27FC236}">
                <a16:creationId xmlns:a16="http://schemas.microsoft.com/office/drawing/2014/main" id="{32438F78-8AC8-5CF5-12B7-E8E211B6D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11" y="4441341"/>
            <a:ext cx="1219200" cy="142875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0AE3356-0510-C92D-D8F2-0B8216CDE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491" y="5848857"/>
            <a:ext cx="2226366" cy="860862"/>
          </a:xfrm>
          <a:prstGeom prst="rect">
            <a:avLst/>
          </a:prstGeom>
        </p:spPr>
      </p:pic>
      <p:pic>
        <p:nvPicPr>
          <p:cNvPr id="2064" name="Picture 16" descr="ELTE TTK Doktorandusz Önkormányzat | Budapest">
            <a:extLst>
              <a:ext uri="{FF2B5EF4-FFF2-40B4-BE49-F238E27FC236}">
                <a16:creationId xmlns:a16="http://schemas.microsoft.com/office/drawing/2014/main" id="{5876E41E-C337-665C-DB08-3BCB7DE6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296" y="4306723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C4785739-0E6A-9FDE-CFAD-282D3285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127" y="5932801"/>
            <a:ext cx="1460638" cy="7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29800A0B-D005-054F-F5B5-B4BF07C6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94" y="2156746"/>
            <a:ext cx="10101208" cy="1144437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 err="1"/>
              <a:t>Synthesis</a:t>
            </a:r>
            <a:r>
              <a:rPr lang="hu-HU" dirty="0"/>
              <a:t> of </a:t>
            </a:r>
            <a:r>
              <a:rPr lang="hu-HU" dirty="0" err="1"/>
              <a:t>Artificial</a:t>
            </a:r>
            <a:r>
              <a:rPr lang="hu-HU" dirty="0"/>
              <a:t> Life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163DF33-A096-49FA-9257-8834B8F30B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63" y="298609"/>
            <a:ext cx="3353166" cy="1972451"/>
          </a:xfrm>
          <a:prstGeom prst="rect">
            <a:avLst/>
          </a:prstGeom>
        </p:spPr>
      </p:pic>
      <p:pic>
        <p:nvPicPr>
          <p:cNvPr id="7" name="Picture 2" descr="European Union European Research Council Logo Grant Institute of Science  and Technology Austria, professor physicist, text, orange, logo png |  PNGWing">
            <a:extLst>
              <a:ext uri="{FF2B5EF4-FFF2-40B4-BE49-F238E27FC236}">
                <a16:creationId xmlns:a16="http://schemas.microsoft.com/office/drawing/2014/main" id="{6671613C-501A-B6E5-92FA-923E498C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491" y="298609"/>
            <a:ext cx="1881645" cy="8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0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02FA69-E2F2-47FB-8096-8571AF557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4936" y="248055"/>
            <a:ext cx="8472791" cy="1524000"/>
          </a:xfrm>
        </p:spPr>
        <p:txBody>
          <a:bodyPr/>
          <a:lstStyle/>
          <a:p>
            <a:r>
              <a:rPr lang="hu-HU" altLang="en-US" dirty="0" err="1"/>
              <a:t>Our</a:t>
            </a:r>
            <a:r>
              <a:rPr lang="hu-HU" altLang="en-US" dirty="0"/>
              <a:t> </a:t>
            </a:r>
            <a:r>
              <a:rPr lang="hu-HU" altLang="en-US" dirty="0" err="1"/>
              <a:t>cells</a:t>
            </a:r>
            <a:r>
              <a:rPr lang="hu-HU" altLang="en-US" dirty="0"/>
              <a:t> </a:t>
            </a:r>
            <a:r>
              <a:rPr lang="hu-HU" altLang="en-US" dirty="0" err="1"/>
              <a:t>are</a:t>
            </a:r>
            <a:r>
              <a:rPr lang="hu-HU" altLang="en-US" dirty="0"/>
              <a:t> far </a:t>
            </a:r>
            <a:r>
              <a:rPr lang="hu-HU" altLang="en-US" dirty="0" err="1"/>
              <a:t>too</a:t>
            </a:r>
            <a:r>
              <a:rPr lang="hu-HU" altLang="en-US" dirty="0"/>
              <a:t> </a:t>
            </a:r>
            <a:r>
              <a:rPr lang="hu-HU" altLang="en-US" dirty="0" err="1"/>
              <a:t>complex</a:t>
            </a:r>
            <a:r>
              <a:rPr lang="hu-HU" altLang="en-US" dirty="0"/>
              <a:t>!</a:t>
            </a:r>
            <a:endParaRPr lang="en-GB" altLang="en-US" dirty="0"/>
          </a:p>
        </p:txBody>
      </p:sp>
      <p:pic>
        <p:nvPicPr>
          <p:cNvPr id="4099" name="Picture 3" descr="C:\WINDOWS\TEMP\auto0.bmp">
            <a:extLst>
              <a:ext uri="{FF2B5EF4-FFF2-40B4-BE49-F238E27FC236}">
                <a16:creationId xmlns:a16="http://schemas.microsoft.com/office/drawing/2014/main" id="{709C0113-EC0C-4B22-93EC-02C9BF65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81" y="2104869"/>
            <a:ext cx="738346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08A04BBA-4718-C692-6602-789D95FA6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A440AD-1B36-4594-8512-D3F737531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698" y="228600"/>
            <a:ext cx="11219234" cy="1143000"/>
          </a:xfrm>
        </p:spPr>
        <p:txBody>
          <a:bodyPr>
            <a:normAutofit/>
          </a:bodyPr>
          <a:lstStyle/>
          <a:p>
            <a:pPr algn="ctr"/>
            <a:r>
              <a:rPr lang="hu-HU" altLang="en-US" dirty="0" err="1"/>
              <a:t>Bacteria</a:t>
            </a:r>
            <a:r>
              <a:rPr lang="hu-HU" altLang="en-US" dirty="0"/>
              <a:t> </a:t>
            </a:r>
            <a:r>
              <a:rPr lang="hu-HU" altLang="en-US" dirty="0" err="1"/>
              <a:t>are</a:t>
            </a:r>
            <a:r>
              <a:rPr lang="hu-HU" altLang="en-US" dirty="0"/>
              <a:t>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simplest</a:t>
            </a:r>
            <a:r>
              <a:rPr lang="hu-HU" altLang="en-US" dirty="0"/>
              <a:t> </a:t>
            </a:r>
            <a:r>
              <a:rPr lang="hu-HU" altLang="en-US" dirty="0" err="1"/>
              <a:t>autonomus</a:t>
            </a:r>
            <a:r>
              <a:rPr lang="hu-HU" altLang="en-US" dirty="0"/>
              <a:t> </a:t>
            </a:r>
            <a:r>
              <a:rPr lang="hu-HU" altLang="en-US" dirty="0" err="1"/>
              <a:t>organisms</a:t>
            </a:r>
            <a:endParaRPr lang="en-GB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84291D-F66A-4541-A712-56DA1E5B18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61347" y="2980527"/>
            <a:ext cx="6285878" cy="1905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hu-HU" altLang="en-US" dirty="0" err="1"/>
              <a:t>Something</a:t>
            </a:r>
            <a:r>
              <a:rPr lang="hu-HU" altLang="en-US" dirty="0"/>
              <a:t> like </a:t>
            </a:r>
            <a:r>
              <a:rPr lang="hu-HU" altLang="en-US" dirty="0" err="1"/>
              <a:t>this</a:t>
            </a:r>
            <a:r>
              <a:rPr lang="hu-HU" altLang="en-US" dirty="0"/>
              <a:t>?</a:t>
            </a:r>
            <a:endParaRPr lang="en-GB" altLang="en-US" dirty="0"/>
          </a:p>
          <a:p>
            <a:pPr>
              <a:lnSpc>
                <a:spcPct val="90000"/>
              </a:lnSpc>
            </a:pPr>
            <a:r>
              <a:rPr lang="hu-HU" altLang="en-US" dirty="0" err="1"/>
              <a:t>But</a:t>
            </a:r>
            <a:r>
              <a:rPr lang="hu-HU" altLang="en-US" dirty="0"/>
              <a:t> </a:t>
            </a:r>
            <a:r>
              <a:rPr lang="hu-HU" altLang="en-US" dirty="0" err="1"/>
              <a:t>this</a:t>
            </a:r>
            <a:r>
              <a:rPr lang="hu-HU" altLang="en-US" dirty="0"/>
              <a:t> is </a:t>
            </a:r>
            <a:r>
              <a:rPr lang="hu-HU" altLang="en-US" dirty="0" err="1"/>
              <a:t>still</a:t>
            </a:r>
            <a:r>
              <a:rPr lang="hu-HU" altLang="en-US" dirty="0"/>
              <a:t> </a:t>
            </a:r>
            <a:r>
              <a:rPr lang="hu-HU" altLang="en-US" dirty="0" err="1"/>
              <a:t>too</a:t>
            </a:r>
            <a:r>
              <a:rPr lang="hu-HU" altLang="en-US" dirty="0"/>
              <a:t> </a:t>
            </a:r>
            <a:r>
              <a:rPr lang="hu-HU" altLang="en-US" dirty="0" err="1"/>
              <a:t>complex</a:t>
            </a:r>
            <a:endParaRPr lang="en-GB" altLang="en-US" dirty="0"/>
          </a:p>
          <a:p>
            <a:pPr>
              <a:lnSpc>
                <a:spcPct val="90000"/>
              </a:lnSpc>
            </a:pPr>
            <a:r>
              <a:rPr lang="hu-HU" altLang="en-US" dirty="0" err="1"/>
              <a:t>They</a:t>
            </a:r>
            <a:r>
              <a:rPr lang="hu-HU" altLang="en-US" dirty="0"/>
              <a:t> </a:t>
            </a:r>
            <a:r>
              <a:rPr lang="hu-HU" altLang="en-US" dirty="0" err="1"/>
              <a:t>use</a:t>
            </a:r>
            <a:r>
              <a:rPr lang="hu-HU" altLang="en-US" dirty="0"/>
              <a:t> a </a:t>
            </a:r>
            <a:r>
              <a:rPr lang="hu-HU" altLang="en-US" dirty="0" err="1"/>
              <a:t>genetic</a:t>
            </a:r>
            <a:r>
              <a:rPr lang="hu-HU" altLang="en-US" dirty="0"/>
              <a:t> </a:t>
            </a:r>
            <a:r>
              <a:rPr lang="hu-HU" altLang="en-US" dirty="0" err="1"/>
              <a:t>code</a:t>
            </a:r>
            <a:r>
              <a:rPr lang="hu-HU" altLang="en-US" dirty="0"/>
              <a:t> and protein </a:t>
            </a:r>
            <a:r>
              <a:rPr lang="hu-HU" altLang="en-US" dirty="0" err="1"/>
              <a:t>enzymes</a:t>
            </a:r>
            <a:r>
              <a:rPr lang="hu-HU" altLang="en-US" dirty="0"/>
              <a:t> </a:t>
            </a:r>
          </a:p>
          <a:p>
            <a:pPr lvl="1"/>
            <a:r>
              <a:rPr lang="hu-HU" altLang="en-US" dirty="0"/>
              <a:t>(</a:t>
            </a:r>
            <a:r>
              <a:rPr lang="hu-HU" altLang="en-US" dirty="0" err="1"/>
              <a:t>hereditary</a:t>
            </a:r>
            <a:r>
              <a:rPr lang="hu-HU" altLang="en-US" dirty="0"/>
              <a:t> </a:t>
            </a:r>
            <a:r>
              <a:rPr lang="hu-HU" altLang="en-US" dirty="0" err="1"/>
              <a:t>information</a:t>
            </a:r>
            <a:r>
              <a:rPr lang="hu-HU" altLang="en-US" dirty="0"/>
              <a:t> is </a:t>
            </a:r>
            <a:r>
              <a:rPr lang="hu-HU" altLang="en-US" dirty="0" err="1"/>
              <a:t>translated</a:t>
            </a:r>
            <a:r>
              <a:rPr lang="hu-HU" altLang="en-US" dirty="0"/>
              <a:t> </a:t>
            </a:r>
            <a:r>
              <a:rPr lang="hu-HU" altLang="en-US" dirty="0" err="1"/>
              <a:t>into</a:t>
            </a:r>
            <a:r>
              <a:rPr lang="hu-HU" altLang="en-US" dirty="0"/>
              <a:t> protein </a:t>
            </a:r>
            <a:r>
              <a:rPr lang="hu-HU" altLang="en-US" dirty="0" err="1"/>
              <a:t>structures</a:t>
            </a:r>
            <a:r>
              <a:rPr lang="hu-HU" altLang="en-US" dirty="0"/>
              <a:t>)</a:t>
            </a:r>
            <a:endParaRPr lang="en-GB" altLang="en-US" dirty="0"/>
          </a:p>
        </p:txBody>
      </p:sp>
      <p:pic>
        <p:nvPicPr>
          <p:cNvPr id="5124" name="Picture 4" descr="C:\WINDOWS\TEMP\auto0.bmp">
            <a:extLst>
              <a:ext uri="{FF2B5EF4-FFF2-40B4-BE49-F238E27FC236}">
                <a16:creationId xmlns:a16="http://schemas.microsoft.com/office/drawing/2014/main" id="{8391BC99-DD28-431A-A953-59D6F6825D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656" y="1786647"/>
            <a:ext cx="4910847" cy="3778389"/>
          </a:xfrm>
          <a:noFill/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41D89D7-2096-01F7-BB9F-946F5923C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2575EB-A1A4-5AFE-19F2-639BA27A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302118"/>
            <a:ext cx="10363200" cy="1143000"/>
          </a:xfrm>
        </p:spPr>
        <p:txBody>
          <a:bodyPr/>
          <a:lstStyle/>
          <a:p>
            <a:pPr algn="ctr"/>
            <a:r>
              <a:rPr lang="hu-HU" dirty="0"/>
              <a:t>The </a:t>
            </a:r>
            <a:r>
              <a:rPr lang="hu-HU" dirty="0" err="1"/>
              <a:t>dual</a:t>
            </a:r>
            <a:r>
              <a:rPr lang="hu-HU" dirty="0"/>
              <a:t> </a:t>
            </a:r>
            <a:r>
              <a:rPr lang="hu-HU" dirty="0" err="1"/>
              <a:t>nature</a:t>
            </a:r>
            <a:r>
              <a:rPr lang="hu-HU" dirty="0"/>
              <a:t> of life</a:t>
            </a:r>
            <a:endParaRPr lang="en-GB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4AC9BEA6-95A4-D61A-06F2-126D0AB7172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69" y="1379668"/>
            <a:ext cx="1947634" cy="2620831"/>
          </a:xfr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E960F1AA-7E24-8BA7-FF49-C17E202ED45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861" y="325992"/>
            <a:ext cx="1812667" cy="6237938"/>
          </a:xfr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62F26674-CB9C-1258-5007-3E1C3A63D96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029810" y="5953742"/>
            <a:ext cx="2024108" cy="754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rgbClr val="00B050"/>
                </a:solidFill>
              </a:rPr>
              <a:t>Metabolism</a:t>
            </a:r>
            <a:r>
              <a:rPr lang="hu-HU" dirty="0">
                <a:solidFill>
                  <a:srgbClr val="00B050"/>
                </a:solidFill>
              </a:rPr>
              <a:t>: </a:t>
            </a:r>
            <a:r>
              <a:rPr lang="hu-HU" dirty="0" err="1">
                <a:solidFill>
                  <a:srgbClr val="00B050"/>
                </a:solidFill>
              </a:rPr>
              <a:t>cycles</a:t>
            </a:r>
            <a:r>
              <a:rPr lang="hu-HU" dirty="0">
                <a:solidFill>
                  <a:srgbClr val="00B050"/>
                </a:solidFill>
              </a:rPr>
              <a:t>!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5444266-937F-4CC9-F17F-C6902BD3FC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41" y="2991171"/>
            <a:ext cx="2023579" cy="2698105"/>
          </a:xfrm>
          <a:prstGeom prst="rect">
            <a:avLst/>
          </a:prstGeom>
        </p:spPr>
      </p:pic>
      <p:sp>
        <p:nvSpPr>
          <p:cNvPr id="12" name="Szöveg helye 4">
            <a:extLst>
              <a:ext uri="{FF2B5EF4-FFF2-40B4-BE49-F238E27FC236}">
                <a16:creationId xmlns:a16="http://schemas.microsoft.com/office/drawing/2014/main" id="{4F884880-F197-7663-7B15-CA031D63355F}"/>
              </a:ext>
            </a:extLst>
          </p:cNvPr>
          <p:cNvSpPr txBox="1">
            <a:spLocks/>
          </p:cNvSpPr>
          <p:nvPr/>
        </p:nvSpPr>
        <p:spPr>
          <a:xfrm>
            <a:off x="6404485" y="3326365"/>
            <a:ext cx="2219419" cy="1362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>
                <a:solidFill>
                  <a:srgbClr val="FF0000"/>
                </a:solidFill>
              </a:rPr>
              <a:t>Programmed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sequential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phases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Nyíl: kanyarodó 12">
            <a:extLst>
              <a:ext uri="{FF2B5EF4-FFF2-40B4-BE49-F238E27FC236}">
                <a16:creationId xmlns:a16="http://schemas.microsoft.com/office/drawing/2014/main" id="{D5E3D005-EC47-10ED-EA05-E5916C02E67E}"/>
              </a:ext>
            </a:extLst>
          </p:cNvPr>
          <p:cNvSpPr/>
          <p:nvPr/>
        </p:nvSpPr>
        <p:spPr>
          <a:xfrm flipH="1">
            <a:off x="2891163" y="1695784"/>
            <a:ext cx="1225118" cy="994299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1A6DBFB-7295-DDAB-6C88-445DF6CE1326}"/>
              </a:ext>
            </a:extLst>
          </p:cNvPr>
          <p:cNvSpPr/>
          <p:nvPr/>
        </p:nvSpPr>
        <p:spPr>
          <a:xfrm flipV="1">
            <a:off x="901615" y="4484033"/>
            <a:ext cx="1225118" cy="994299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Nyíl: lefelé mutató 14">
            <a:extLst>
              <a:ext uri="{FF2B5EF4-FFF2-40B4-BE49-F238E27FC236}">
                <a16:creationId xmlns:a16="http://schemas.microsoft.com/office/drawing/2014/main" id="{50C6D3FC-DF81-1661-A362-C2B5806C4AB7}"/>
              </a:ext>
            </a:extLst>
          </p:cNvPr>
          <p:cNvSpPr/>
          <p:nvPr/>
        </p:nvSpPr>
        <p:spPr>
          <a:xfrm>
            <a:off x="10536479" y="403934"/>
            <a:ext cx="464598" cy="5358913"/>
          </a:xfrm>
          <a:prstGeom prst="downArrow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5A9925B-D872-E9CC-FD34-85AD588F15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840101-3BA3-0C74-C0A5-5624C1DF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Qualitatively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arise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right</a:t>
            </a:r>
            <a:r>
              <a:rPr lang="hu-HU" dirty="0"/>
              <a:t> </a:t>
            </a:r>
            <a:r>
              <a:rPr lang="hu-HU" dirty="0" err="1"/>
              <a:t>coupling</a:t>
            </a:r>
            <a:r>
              <a:rPr lang="hu-HU" dirty="0"/>
              <a:t> (</a:t>
            </a:r>
            <a:r>
              <a:rPr lang="hu-HU" dirty="0" err="1"/>
              <a:t>organization</a:t>
            </a:r>
            <a:r>
              <a:rPr lang="hu-HU" dirty="0"/>
              <a:t>) of </a:t>
            </a:r>
            <a:r>
              <a:rPr lang="hu-HU" dirty="0" err="1"/>
              <a:t>components</a:t>
            </a:r>
            <a:endParaRPr lang="en-GB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D9F8D3B-C57B-96A1-D254-EC8DDECEF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52" y="1975527"/>
            <a:ext cx="3567235" cy="435133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C5C8DFF-478D-1E56-3C73-AA7BF2FB0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655" y="1975526"/>
            <a:ext cx="3342093" cy="4351339"/>
          </a:xfrm>
          <a:prstGeom prst="rect">
            <a:avLst/>
          </a:prstGeom>
        </p:spPr>
      </p:pic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377658ED-7BFA-4210-C5DE-E0B6924F3C99}"/>
              </a:ext>
            </a:extLst>
          </p:cNvPr>
          <p:cNvSpPr/>
          <p:nvPr/>
        </p:nvSpPr>
        <p:spPr>
          <a:xfrm>
            <a:off x="4829883" y="3586716"/>
            <a:ext cx="2757376" cy="8647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1712E68-0D58-FA77-2976-D41831039CE5}"/>
              </a:ext>
            </a:extLst>
          </p:cNvPr>
          <p:cNvSpPr txBox="1"/>
          <p:nvPr/>
        </p:nvSpPr>
        <p:spPr>
          <a:xfrm>
            <a:off x="5351721" y="3834809"/>
            <a:ext cx="1389321" cy="36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organization</a:t>
            </a:r>
            <a:endParaRPr lang="en-GB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419725D-7105-62CA-1477-5E1B062C7D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10040E-7089-F072-5C72-1E1893C0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08"/>
            <a:ext cx="10515600" cy="1325563"/>
          </a:xfrm>
        </p:spPr>
        <p:txBody>
          <a:bodyPr/>
          <a:lstStyle/>
          <a:p>
            <a:pPr algn="ctr"/>
            <a:r>
              <a:rPr lang="hu-HU" dirty="0" err="1"/>
              <a:t>Bacterial</a:t>
            </a:r>
            <a:r>
              <a:rPr lang="hu-HU" dirty="0"/>
              <a:t> </a:t>
            </a:r>
            <a:r>
              <a:rPr lang="hu-HU" dirty="0" err="1"/>
              <a:t>components</a:t>
            </a:r>
            <a:endParaRPr lang="en-GB" dirty="0"/>
          </a:p>
        </p:txBody>
      </p:sp>
      <p:pic>
        <p:nvPicPr>
          <p:cNvPr id="1026" name="Picture 2" descr="Mycobacterium tuberculosis | KÖRnyezetvédelmi INFOrmáció">
            <a:extLst>
              <a:ext uri="{FF2B5EF4-FFF2-40B4-BE49-F238E27FC236}">
                <a16:creationId xmlns:a16="http://schemas.microsoft.com/office/drawing/2014/main" id="{F0347DEF-1618-4C54-A5EE-45E7ED4C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380" y="1333869"/>
            <a:ext cx="3810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membrane lipids: When physics and chemistry join to shape ...">
            <a:extLst>
              <a:ext uri="{FF2B5EF4-FFF2-40B4-BE49-F238E27FC236}">
                <a16:creationId xmlns:a16="http://schemas.microsoft.com/office/drawing/2014/main" id="{E6FA9F72-3600-2C06-1A10-4CF73342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55" y="1950091"/>
            <a:ext cx="34004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ECD6AA1A-8679-8AA9-F6C7-6870F9A13840}"/>
              </a:ext>
            </a:extLst>
          </p:cNvPr>
          <p:cNvSpPr/>
          <p:nvPr/>
        </p:nvSpPr>
        <p:spPr>
          <a:xfrm rot="20754738">
            <a:off x="2102620" y="1850257"/>
            <a:ext cx="1804065" cy="343711"/>
          </a:xfrm>
          <a:prstGeom prst="rightArrow">
            <a:avLst/>
          </a:prstGeom>
          <a:solidFill>
            <a:srgbClr val="99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999FF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31952BC-E9E1-DA4E-8187-B62433C61687}"/>
              </a:ext>
            </a:extLst>
          </p:cNvPr>
          <p:cNvSpPr txBox="1"/>
          <p:nvPr/>
        </p:nvSpPr>
        <p:spPr>
          <a:xfrm>
            <a:off x="428017" y="1404313"/>
            <a:ext cx="190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0070C0"/>
                </a:solidFill>
              </a:rPr>
              <a:t>Membrane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9FF6A7B-77B1-7365-4C73-52F2E20DB6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DEF88-5140-CAEE-C061-7FB3B893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63153A-F4A8-544E-888B-3D345CDF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08"/>
            <a:ext cx="10515600" cy="1325563"/>
          </a:xfrm>
        </p:spPr>
        <p:txBody>
          <a:bodyPr/>
          <a:lstStyle/>
          <a:p>
            <a:pPr algn="ctr"/>
            <a:r>
              <a:rPr lang="hu-HU" dirty="0" err="1"/>
              <a:t>Bacterial</a:t>
            </a:r>
            <a:r>
              <a:rPr lang="hu-HU" dirty="0"/>
              <a:t> </a:t>
            </a:r>
            <a:r>
              <a:rPr lang="hu-HU" dirty="0" err="1"/>
              <a:t>components</a:t>
            </a:r>
            <a:endParaRPr lang="en-GB" dirty="0"/>
          </a:p>
        </p:txBody>
      </p:sp>
      <p:pic>
        <p:nvPicPr>
          <p:cNvPr id="1026" name="Picture 2" descr="Mycobacterium tuberculosis | KÖRnyezetvédelmi INFOrmáció">
            <a:extLst>
              <a:ext uri="{FF2B5EF4-FFF2-40B4-BE49-F238E27FC236}">
                <a16:creationId xmlns:a16="http://schemas.microsoft.com/office/drawing/2014/main" id="{770D1ECA-39F7-44C9-0375-647E44B9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380" y="1333869"/>
            <a:ext cx="3810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membrane lipids: When physics and chemistry join to shape ...">
            <a:extLst>
              <a:ext uri="{FF2B5EF4-FFF2-40B4-BE49-F238E27FC236}">
                <a16:creationId xmlns:a16="http://schemas.microsoft.com/office/drawing/2014/main" id="{74539152-D58B-45E3-2DF2-714834E4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55" y="1950091"/>
            <a:ext cx="34004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p of the Known Human Metabolic Pathways [8640x6000] : r/MapPorn">
            <a:extLst>
              <a:ext uri="{FF2B5EF4-FFF2-40B4-BE49-F238E27FC236}">
                <a16:creationId xmlns:a16="http://schemas.microsoft.com/office/drawing/2014/main" id="{92043191-3279-1870-E4FA-FF185661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449" y="2821020"/>
            <a:ext cx="5569596" cy="3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D4D5C16-B524-69F4-5BE0-D2FA96B407FF}"/>
              </a:ext>
            </a:extLst>
          </p:cNvPr>
          <p:cNvSpPr/>
          <p:nvPr/>
        </p:nvSpPr>
        <p:spPr>
          <a:xfrm rot="20754738">
            <a:off x="2102620" y="1850257"/>
            <a:ext cx="1804065" cy="343711"/>
          </a:xfrm>
          <a:prstGeom prst="rightArrow">
            <a:avLst/>
          </a:prstGeom>
          <a:solidFill>
            <a:srgbClr val="99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999FF"/>
              </a:solidFill>
            </a:endParaRP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F3DB27E5-1D6D-794A-EDC6-CE51AD13DB4C}"/>
              </a:ext>
            </a:extLst>
          </p:cNvPr>
          <p:cNvSpPr/>
          <p:nvPr/>
        </p:nvSpPr>
        <p:spPr>
          <a:xfrm rot="12786059">
            <a:off x="4742791" y="3051551"/>
            <a:ext cx="3791891" cy="3437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E6A0634-0F30-5DB6-4426-1304281C7F5C}"/>
              </a:ext>
            </a:extLst>
          </p:cNvPr>
          <p:cNvSpPr txBox="1"/>
          <p:nvPr/>
        </p:nvSpPr>
        <p:spPr>
          <a:xfrm>
            <a:off x="9937333" y="1722712"/>
            <a:ext cx="1900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00B050"/>
                </a:solidFill>
              </a:rPr>
              <a:t>Metabolic</a:t>
            </a:r>
            <a:r>
              <a:rPr lang="hu-HU" sz="2800" dirty="0">
                <a:solidFill>
                  <a:srgbClr val="00B050"/>
                </a:solidFill>
              </a:rPr>
              <a:t> </a:t>
            </a:r>
            <a:r>
              <a:rPr lang="hu-HU" sz="2800" dirty="0" err="1">
                <a:solidFill>
                  <a:srgbClr val="00B050"/>
                </a:solidFill>
              </a:rPr>
              <a:t>network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3C8BCC4-27D8-9128-39CE-88119C535CE1}"/>
              </a:ext>
            </a:extLst>
          </p:cNvPr>
          <p:cNvSpPr txBox="1"/>
          <p:nvPr/>
        </p:nvSpPr>
        <p:spPr>
          <a:xfrm>
            <a:off x="428017" y="1404313"/>
            <a:ext cx="190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0070C0"/>
                </a:solidFill>
              </a:rPr>
              <a:t>Membrane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A781F4C-96D3-EB23-7A91-56519DAF95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ABDA9-1C29-1A86-4A96-AD0F5396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5B917C-92BA-9A9B-934F-38BC66A6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08"/>
            <a:ext cx="10515600" cy="1325563"/>
          </a:xfrm>
        </p:spPr>
        <p:txBody>
          <a:bodyPr/>
          <a:lstStyle/>
          <a:p>
            <a:pPr algn="ctr"/>
            <a:r>
              <a:rPr lang="hu-HU" dirty="0" err="1"/>
              <a:t>Bacterial</a:t>
            </a:r>
            <a:r>
              <a:rPr lang="hu-HU" dirty="0"/>
              <a:t> </a:t>
            </a:r>
            <a:r>
              <a:rPr lang="hu-HU" dirty="0" err="1"/>
              <a:t>components</a:t>
            </a:r>
            <a:endParaRPr lang="en-GB" dirty="0"/>
          </a:p>
        </p:txBody>
      </p:sp>
      <p:pic>
        <p:nvPicPr>
          <p:cNvPr id="1026" name="Picture 2" descr="Mycobacterium tuberculosis | KÖRnyezetvédelmi INFOrmáció">
            <a:extLst>
              <a:ext uri="{FF2B5EF4-FFF2-40B4-BE49-F238E27FC236}">
                <a16:creationId xmlns:a16="http://schemas.microsoft.com/office/drawing/2014/main" id="{915DFF6B-864C-ED44-F748-A42293A6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380" y="1333869"/>
            <a:ext cx="3810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membrane lipids: When physics and chemistry join to shape ...">
            <a:extLst>
              <a:ext uri="{FF2B5EF4-FFF2-40B4-BE49-F238E27FC236}">
                <a16:creationId xmlns:a16="http://schemas.microsoft.com/office/drawing/2014/main" id="{2D7CA0CD-8BBE-D619-F7C0-DF588DFB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55" y="1950091"/>
            <a:ext cx="34004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DNA?">
            <a:extLst>
              <a:ext uri="{FF2B5EF4-FFF2-40B4-BE49-F238E27FC236}">
                <a16:creationId xmlns:a16="http://schemas.microsoft.com/office/drawing/2014/main" id="{86A3EDA0-2F88-5C5E-5C61-1A3210AF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43" y="41905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p of the Known Human Metabolic Pathways [8640x6000] : r/MapPorn">
            <a:extLst>
              <a:ext uri="{FF2B5EF4-FFF2-40B4-BE49-F238E27FC236}">
                <a16:creationId xmlns:a16="http://schemas.microsoft.com/office/drawing/2014/main" id="{84F57DA9-1297-F13E-EF53-13BF44D8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449" y="2821020"/>
            <a:ext cx="5569596" cy="3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EB71D8F-3D1B-5242-BF32-164F4BFAE1D9}"/>
              </a:ext>
            </a:extLst>
          </p:cNvPr>
          <p:cNvSpPr/>
          <p:nvPr/>
        </p:nvSpPr>
        <p:spPr>
          <a:xfrm rot="20754738">
            <a:off x="2102620" y="1850257"/>
            <a:ext cx="1804065" cy="343711"/>
          </a:xfrm>
          <a:prstGeom prst="rightArrow">
            <a:avLst/>
          </a:prstGeom>
          <a:solidFill>
            <a:srgbClr val="99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999FF"/>
              </a:solidFill>
            </a:endParaRP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AB21F3FD-1560-83A7-4890-0C402206DF54}"/>
              </a:ext>
            </a:extLst>
          </p:cNvPr>
          <p:cNvSpPr/>
          <p:nvPr/>
        </p:nvSpPr>
        <p:spPr>
          <a:xfrm rot="19119966">
            <a:off x="2120201" y="3971065"/>
            <a:ext cx="3791891" cy="3437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A04E94EB-77C1-6505-6BE3-646B37F96271}"/>
              </a:ext>
            </a:extLst>
          </p:cNvPr>
          <p:cNvSpPr/>
          <p:nvPr/>
        </p:nvSpPr>
        <p:spPr>
          <a:xfrm rot="12786059">
            <a:off x="4742791" y="3051551"/>
            <a:ext cx="3791891" cy="3437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FC21DD5-3622-779B-3397-B106AB7CCA37}"/>
              </a:ext>
            </a:extLst>
          </p:cNvPr>
          <p:cNvSpPr txBox="1"/>
          <p:nvPr/>
        </p:nvSpPr>
        <p:spPr>
          <a:xfrm>
            <a:off x="2328153" y="5732834"/>
            <a:ext cx="1900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FF0000"/>
                </a:solidFill>
              </a:rPr>
              <a:t>Genetic</a:t>
            </a:r>
            <a:r>
              <a:rPr lang="hu-HU" sz="2800" dirty="0">
                <a:solidFill>
                  <a:srgbClr val="FF0000"/>
                </a:solidFill>
              </a:rPr>
              <a:t> </a:t>
            </a:r>
            <a:r>
              <a:rPr lang="hu-HU" sz="2800" dirty="0" err="1">
                <a:solidFill>
                  <a:srgbClr val="FF0000"/>
                </a:solidFill>
              </a:rPr>
              <a:t>material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D6CA100-6AC8-805D-F333-F5900BC20D38}"/>
              </a:ext>
            </a:extLst>
          </p:cNvPr>
          <p:cNvSpPr txBox="1"/>
          <p:nvPr/>
        </p:nvSpPr>
        <p:spPr>
          <a:xfrm>
            <a:off x="9937333" y="1722712"/>
            <a:ext cx="1900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00B050"/>
                </a:solidFill>
              </a:rPr>
              <a:t>Metabolic</a:t>
            </a:r>
            <a:r>
              <a:rPr lang="hu-HU" sz="2800" dirty="0">
                <a:solidFill>
                  <a:srgbClr val="00B050"/>
                </a:solidFill>
              </a:rPr>
              <a:t> </a:t>
            </a:r>
            <a:r>
              <a:rPr lang="hu-HU" sz="2800" dirty="0" err="1">
                <a:solidFill>
                  <a:srgbClr val="00B050"/>
                </a:solidFill>
              </a:rPr>
              <a:t>network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A706C46-9048-EE62-AB3B-F7E078A45D09}"/>
              </a:ext>
            </a:extLst>
          </p:cNvPr>
          <p:cNvSpPr txBox="1"/>
          <p:nvPr/>
        </p:nvSpPr>
        <p:spPr>
          <a:xfrm>
            <a:off x="428017" y="1404313"/>
            <a:ext cx="190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0070C0"/>
                </a:solidFill>
              </a:rPr>
              <a:t>Membrane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4421B41-58D4-9A61-F799-53EDBA1EA4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D354B-60AF-CAC1-B09E-61FA7484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All</a:t>
            </a:r>
            <a:r>
              <a:rPr lang="hu-HU" dirty="0"/>
              <a:t> rest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autocatalysis</a:t>
            </a:r>
            <a:r>
              <a:rPr lang="hu-HU" dirty="0"/>
              <a:t>!</a:t>
            </a:r>
            <a:endParaRPr lang="en-GB" dirty="0"/>
          </a:p>
        </p:txBody>
      </p:sp>
      <p:pic>
        <p:nvPicPr>
          <p:cNvPr id="5" name="Tartalom helye 4" descr="A képen rajz, vázlat, szöveg, kör látható&#10;&#10;Automatikusan generált leírás">
            <a:extLst>
              <a:ext uri="{FF2B5EF4-FFF2-40B4-BE49-F238E27FC236}">
                <a16:creationId xmlns:a16="http://schemas.microsoft.com/office/drawing/2014/main" id="{8B57FA33-E395-8ED5-9063-590F429BD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7377" y="2324757"/>
            <a:ext cx="4352925" cy="3264693"/>
          </a:xfr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2343C130-DF01-5EE1-620A-1B45618F35E4}"/>
              </a:ext>
            </a:extLst>
          </p:cNvPr>
          <p:cNvSpPr/>
          <p:nvPr/>
        </p:nvSpPr>
        <p:spPr>
          <a:xfrm>
            <a:off x="2080674" y="2020185"/>
            <a:ext cx="552893" cy="6025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449C450D-6A68-249C-0804-8D2AE110ABE8}"/>
              </a:ext>
            </a:extLst>
          </p:cNvPr>
          <p:cNvSpPr/>
          <p:nvPr/>
        </p:nvSpPr>
        <p:spPr>
          <a:xfrm>
            <a:off x="2080674" y="2712648"/>
            <a:ext cx="552893" cy="6025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48AE08D2-9A4C-9455-C476-E7B11C53FF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011" y="5946828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2B765-39B8-6CE3-B646-2CDBF110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5F368B-03CC-5076-045F-4896D601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All</a:t>
            </a:r>
            <a:r>
              <a:rPr lang="hu-HU" dirty="0"/>
              <a:t> rest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autocatalysis</a:t>
            </a:r>
            <a:r>
              <a:rPr lang="hu-HU" dirty="0"/>
              <a:t>!</a:t>
            </a:r>
            <a:endParaRPr lang="en-GB" dirty="0"/>
          </a:p>
        </p:txBody>
      </p:sp>
      <p:pic>
        <p:nvPicPr>
          <p:cNvPr id="5" name="Tartalom helye 4" descr="A képen rajz, vázlat, szöveg, kör látható&#10;&#10;Automatikusan generált leírás">
            <a:extLst>
              <a:ext uri="{FF2B5EF4-FFF2-40B4-BE49-F238E27FC236}">
                <a16:creationId xmlns:a16="http://schemas.microsoft.com/office/drawing/2014/main" id="{D031155D-CE0E-E630-E53F-06F1D805C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7377" y="2324757"/>
            <a:ext cx="4352925" cy="326469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4B3B1D5-A551-A579-3941-28DB35E40A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98" y="1780640"/>
            <a:ext cx="3005681" cy="4352926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CA092ED3-4FB5-9C41-C5A7-5673639EEC90}"/>
              </a:ext>
            </a:extLst>
          </p:cNvPr>
          <p:cNvSpPr/>
          <p:nvPr/>
        </p:nvSpPr>
        <p:spPr>
          <a:xfrm>
            <a:off x="2080674" y="2020185"/>
            <a:ext cx="552893" cy="6025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8EFA193-E0D5-56D8-07B9-B22101590854}"/>
              </a:ext>
            </a:extLst>
          </p:cNvPr>
          <p:cNvSpPr/>
          <p:nvPr/>
        </p:nvSpPr>
        <p:spPr>
          <a:xfrm>
            <a:off x="2080674" y="2712648"/>
            <a:ext cx="552893" cy="6025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FC28176-5DD0-BD21-896C-B369FD2510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011" y="5946828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5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7BEB-3125-9501-A985-272B5265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B670D-5975-4173-0D48-3F9F2567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All</a:t>
            </a:r>
            <a:r>
              <a:rPr lang="hu-HU" dirty="0"/>
              <a:t> rest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autocatalysis</a:t>
            </a:r>
            <a:r>
              <a:rPr lang="hu-HU" dirty="0"/>
              <a:t>!</a:t>
            </a:r>
            <a:endParaRPr lang="en-GB" dirty="0"/>
          </a:p>
        </p:txBody>
      </p:sp>
      <p:pic>
        <p:nvPicPr>
          <p:cNvPr id="5" name="Tartalom helye 4" descr="A képen rajz, vázlat, szöveg, kör látható&#10;&#10;Automatikusan generált leírás">
            <a:extLst>
              <a:ext uri="{FF2B5EF4-FFF2-40B4-BE49-F238E27FC236}">
                <a16:creationId xmlns:a16="http://schemas.microsoft.com/office/drawing/2014/main" id="{7360E244-DE0D-1B5C-B3AC-8C1EF9587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7377" y="2324757"/>
            <a:ext cx="4352925" cy="326469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1A85057-21E5-5329-517A-C748A5AE7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98" y="1780640"/>
            <a:ext cx="3005681" cy="4352926"/>
          </a:xfrm>
          <a:prstGeom prst="rect">
            <a:avLst/>
          </a:prstGeom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12515446-05C9-FA2D-7529-16197CD7D001}"/>
              </a:ext>
            </a:extLst>
          </p:cNvPr>
          <p:cNvGrpSpPr/>
          <p:nvPr/>
        </p:nvGrpSpPr>
        <p:grpSpPr>
          <a:xfrm>
            <a:off x="8338946" y="1780640"/>
            <a:ext cx="3135357" cy="4903547"/>
            <a:chOff x="8275150" y="1780640"/>
            <a:chExt cx="3135357" cy="4903547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30F64FA8-4D55-8B20-F626-1782BDB7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0747" y="1780640"/>
              <a:ext cx="2629760" cy="4352927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2893F29A-799B-E5E8-6F2F-2020B2B46888}"/>
                </a:ext>
              </a:extLst>
            </p:cNvPr>
            <p:cNvSpPr txBox="1"/>
            <p:nvPr/>
          </p:nvSpPr>
          <p:spPr>
            <a:xfrm>
              <a:off x="9030586" y="6314855"/>
              <a:ext cx="708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Time</a:t>
              </a:r>
              <a:endParaRPr lang="en-GB" dirty="0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2B707776-F3BC-17F5-0600-5EAE11300831}"/>
                </a:ext>
              </a:extLst>
            </p:cNvPr>
            <p:cNvSpPr txBox="1"/>
            <p:nvPr/>
          </p:nvSpPr>
          <p:spPr>
            <a:xfrm rot="16200000">
              <a:off x="7359162" y="3538685"/>
              <a:ext cx="2201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Number</a:t>
              </a:r>
              <a:r>
                <a:rPr lang="hu-HU" dirty="0"/>
                <a:t> of </a:t>
              </a:r>
              <a:r>
                <a:rPr lang="hu-HU" dirty="0" err="1"/>
                <a:t>molecules</a:t>
              </a:r>
              <a:endParaRPr lang="en-GB" dirty="0"/>
            </a:p>
          </p:txBody>
        </p:sp>
      </p:grpSp>
      <p:sp>
        <p:nvSpPr>
          <p:cNvPr id="14" name="Téglalap 13">
            <a:extLst>
              <a:ext uri="{FF2B5EF4-FFF2-40B4-BE49-F238E27FC236}">
                <a16:creationId xmlns:a16="http://schemas.microsoft.com/office/drawing/2014/main" id="{AB5E0F20-3CA4-8263-0AD7-F299155C6355}"/>
              </a:ext>
            </a:extLst>
          </p:cNvPr>
          <p:cNvSpPr/>
          <p:nvPr/>
        </p:nvSpPr>
        <p:spPr>
          <a:xfrm>
            <a:off x="2080674" y="2020185"/>
            <a:ext cx="552893" cy="6025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DC25ED19-FC1B-1F34-33D2-1A0A4C7C294E}"/>
              </a:ext>
            </a:extLst>
          </p:cNvPr>
          <p:cNvSpPr/>
          <p:nvPr/>
        </p:nvSpPr>
        <p:spPr>
          <a:xfrm>
            <a:off x="2080674" y="2712648"/>
            <a:ext cx="552893" cy="6025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31B2A12F-2489-904A-26D3-2ED830EE66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011" y="5946828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8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B1467A-20B2-DDF2-0952-90B4DFA8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Four</a:t>
            </a:r>
            <a:r>
              <a:rPr lang="hu-HU" dirty="0"/>
              <a:t> </a:t>
            </a:r>
            <a:r>
              <a:rPr lang="hu-HU" dirty="0" err="1"/>
              <a:t>cardinal</a:t>
            </a:r>
            <a:r>
              <a:rPr lang="hu-HU" dirty="0"/>
              <a:t> </a:t>
            </a:r>
            <a:r>
              <a:rPr lang="hu-HU" dirty="0" err="1"/>
              <a:t>questions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710F30-F02D-C865-84A4-77F528F6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879" y="2251754"/>
            <a:ext cx="3067975" cy="3074849"/>
          </a:xfrm>
        </p:spPr>
        <p:txBody>
          <a:bodyPr>
            <a:normAutofit fontScale="62500" lnSpcReduction="20000"/>
          </a:bodyPr>
          <a:lstStyle/>
          <a:p>
            <a:r>
              <a:rPr lang="hu-HU" sz="6600" dirty="0"/>
              <a:t>WHY? </a:t>
            </a:r>
          </a:p>
          <a:p>
            <a:r>
              <a:rPr lang="hu-HU" sz="6600" dirty="0"/>
              <a:t>WHAT?</a:t>
            </a:r>
          </a:p>
          <a:p>
            <a:r>
              <a:rPr lang="hu-HU" sz="6600" dirty="0"/>
              <a:t>WHO? </a:t>
            </a:r>
          </a:p>
          <a:p>
            <a:r>
              <a:rPr lang="hu-HU" sz="6600" dirty="0"/>
              <a:t>HOW?</a:t>
            </a:r>
          </a:p>
          <a:p>
            <a:r>
              <a:rPr lang="hu-HU" sz="6600" dirty="0"/>
              <a:t>WHEN?</a:t>
            </a:r>
            <a:endParaRPr lang="en-GB" sz="6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D2D193-86FE-FB5B-B303-57199B767D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2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619" name="Group 3">
            <a:extLst>
              <a:ext uri="{FF2B5EF4-FFF2-40B4-BE49-F238E27FC236}">
                <a16:creationId xmlns:a16="http://schemas.microsoft.com/office/drawing/2014/main" id="{91F0E03C-1B8C-46D7-B5D4-A79777867AAD}"/>
              </a:ext>
            </a:extLst>
          </p:cNvPr>
          <p:cNvGrpSpPr>
            <a:grpSpLocks/>
          </p:cNvGrpSpPr>
          <p:nvPr/>
        </p:nvGrpSpPr>
        <p:grpSpPr bwMode="auto">
          <a:xfrm>
            <a:off x="5168713" y="1771650"/>
            <a:ext cx="4040188" cy="2781300"/>
            <a:chOff x="2893" y="5664"/>
            <a:chExt cx="6361" cy="4381"/>
          </a:xfrm>
        </p:grpSpPr>
        <p:sp>
          <p:nvSpPr>
            <p:cNvPr id="25621" name="Rectangle 4">
              <a:extLst>
                <a:ext uri="{FF2B5EF4-FFF2-40B4-BE49-F238E27FC236}">
                  <a16:creationId xmlns:a16="http://schemas.microsoft.com/office/drawing/2014/main" id="{BC4DA99C-CFC1-4021-8870-C528781A7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7554"/>
              <a:ext cx="421" cy="736"/>
            </a:xfrm>
            <a:prstGeom prst="rect">
              <a:avLst/>
            </a:prstGeom>
            <a:solidFill>
              <a:srgbClr val="CCCC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5622" name="Rectangle 5">
              <a:extLst>
                <a:ext uri="{FF2B5EF4-FFF2-40B4-BE49-F238E27FC236}">
                  <a16:creationId xmlns:a16="http://schemas.microsoft.com/office/drawing/2014/main" id="{9994E671-5427-4D0E-9536-33E11C700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6924"/>
              <a:ext cx="421" cy="736"/>
            </a:xfrm>
            <a:prstGeom prst="rect">
              <a:avLst/>
            </a:prstGeom>
            <a:solidFill>
              <a:srgbClr val="CCCC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5623" name="Oval 6">
              <a:extLst>
                <a:ext uri="{FF2B5EF4-FFF2-40B4-BE49-F238E27FC236}">
                  <a16:creationId xmlns:a16="http://schemas.microsoft.com/office/drawing/2014/main" id="{02A10C65-3722-4BAA-B2EE-D5E0E62D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6129"/>
              <a:ext cx="271" cy="2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5624" name="Oval 7">
              <a:extLst>
                <a:ext uri="{FF2B5EF4-FFF2-40B4-BE49-F238E27FC236}">
                  <a16:creationId xmlns:a16="http://schemas.microsoft.com/office/drawing/2014/main" id="{D124C842-2FFF-4463-AEF4-C2CB5FD1A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" y="8649"/>
              <a:ext cx="271" cy="2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grpSp>
          <p:nvGrpSpPr>
            <p:cNvPr id="25625" name="Group 8">
              <a:extLst>
                <a:ext uri="{FF2B5EF4-FFF2-40B4-BE49-F238E27FC236}">
                  <a16:creationId xmlns:a16="http://schemas.microsoft.com/office/drawing/2014/main" id="{5B21EEF2-2A4B-4A4C-8F4C-FD44818F7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" y="5664"/>
              <a:ext cx="271" cy="796"/>
              <a:chOff x="0" y="0"/>
              <a:chExt cx="20000" cy="20000"/>
            </a:xfrm>
          </p:grpSpPr>
          <p:sp>
            <p:nvSpPr>
              <p:cNvPr id="25654" name="Oval 9">
                <a:extLst>
                  <a:ext uri="{FF2B5EF4-FFF2-40B4-BE49-F238E27FC236}">
                    <a16:creationId xmlns:a16="http://schemas.microsoft.com/office/drawing/2014/main" id="{0F87D450-0D83-451F-9F7E-48B020723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64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5655" name="Oval 10">
                <a:extLst>
                  <a:ext uri="{FF2B5EF4-FFF2-40B4-BE49-F238E27FC236}">
                    <a16:creationId xmlns:a16="http://schemas.microsoft.com/office/drawing/2014/main" id="{9139F877-13E4-4177-A2B9-EF0697845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784"/>
                <a:ext cx="20000" cy="64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5656" name="Oval 11">
                <a:extLst>
                  <a:ext uri="{FF2B5EF4-FFF2-40B4-BE49-F238E27FC236}">
                    <a16:creationId xmlns:a16="http://schemas.microsoft.com/office/drawing/2014/main" id="{DFFC2233-ED04-420C-BEB8-43482B9E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568"/>
                <a:ext cx="20000" cy="64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</p:grpSp>
        <p:sp>
          <p:nvSpPr>
            <p:cNvPr id="25626" name="Oval 12">
              <a:extLst>
                <a:ext uri="{FF2B5EF4-FFF2-40B4-BE49-F238E27FC236}">
                  <a16:creationId xmlns:a16="http://schemas.microsoft.com/office/drawing/2014/main" id="{CAD0F4E9-6787-486F-B6ED-57617146E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7029"/>
              <a:ext cx="271" cy="2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5627" name="Oval 13">
              <a:extLst>
                <a:ext uri="{FF2B5EF4-FFF2-40B4-BE49-F238E27FC236}">
                  <a16:creationId xmlns:a16="http://schemas.microsoft.com/office/drawing/2014/main" id="{F13617A4-F630-4CCD-9817-D44DD140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7299"/>
              <a:ext cx="271" cy="2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grpSp>
          <p:nvGrpSpPr>
            <p:cNvPr id="25628" name="Group 14">
              <a:extLst>
                <a:ext uri="{FF2B5EF4-FFF2-40B4-BE49-F238E27FC236}">
                  <a16:creationId xmlns:a16="http://schemas.microsoft.com/office/drawing/2014/main" id="{B3AB3880-A00E-4C13-B206-1908CA3BD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8" y="6894"/>
              <a:ext cx="271" cy="796"/>
              <a:chOff x="0" y="0"/>
              <a:chExt cx="20000" cy="20000"/>
            </a:xfrm>
          </p:grpSpPr>
          <p:sp>
            <p:nvSpPr>
              <p:cNvPr id="25651" name="Oval 15">
                <a:extLst>
                  <a:ext uri="{FF2B5EF4-FFF2-40B4-BE49-F238E27FC236}">
                    <a16:creationId xmlns:a16="http://schemas.microsoft.com/office/drawing/2014/main" id="{D0FF7116-D951-427E-9F2A-7377A0B9E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64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5652" name="Oval 16">
                <a:extLst>
                  <a:ext uri="{FF2B5EF4-FFF2-40B4-BE49-F238E27FC236}">
                    <a16:creationId xmlns:a16="http://schemas.microsoft.com/office/drawing/2014/main" id="{61E81689-128A-4A64-8432-50C2E61CA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784"/>
                <a:ext cx="20000" cy="64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5653" name="Oval 17">
                <a:extLst>
                  <a:ext uri="{FF2B5EF4-FFF2-40B4-BE49-F238E27FC236}">
                    <a16:creationId xmlns:a16="http://schemas.microsoft.com/office/drawing/2014/main" id="{356EC9EE-B52E-4694-A1D3-2348A8EF3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568"/>
                <a:ext cx="20000" cy="64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</p:grpSp>
        <p:grpSp>
          <p:nvGrpSpPr>
            <p:cNvPr id="25629" name="Group 18">
              <a:extLst>
                <a:ext uri="{FF2B5EF4-FFF2-40B4-BE49-F238E27FC236}">
                  <a16:creationId xmlns:a16="http://schemas.microsoft.com/office/drawing/2014/main" id="{464AC2F0-7ED1-4F40-BD74-EC9AD9BA8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3" y="8979"/>
              <a:ext cx="2296" cy="1066"/>
              <a:chOff x="0" y="0"/>
              <a:chExt cx="20003" cy="20001"/>
            </a:xfrm>
          </p:grpSpPr>
          <p:grpSp>
            <p:nvGrpSpPr>
              <p:cNvPr id="25641" name="Group 19">
                <a:extLst>
                  <a:ext uri="{FF2B5EF4-FFF2-40B4-BE49-F238E27FC236}">
                    <a16:creationId xmlns:a16="http://schemas.microsoft.com/office/drawing/2014/main" id="{C350E691-0D91-4764-9DA5-D937A8D226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361" cy="20001"/>
                <a:chOff x="0" y="0"/>
                <a:chExt cx="20000" cy="20001"/>
              </a:xfrm>
            </p:grpSpPr>
            <p:sp>
              <p:nvSpPr>
                <p:cNvPr id="25647" name="Oval 20">
                  <a:extLst>
                    <a:ext uri="{FF2B5EF4-FFF2-40B4-BE49-F238E27FC236}">
                      <a16:creationId xmlns:a16="http://schemas.microsoft.com/office/drawing/2014/main" id="{25639910-A7B7-4872-97E3-1C274C658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480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  <p:sp>
              <p:nvSpPr>
                <p:cNvPr id="25648" name="Oval 21">
                  <a:extLst>
                    <a:ext uri="{FF2B5EF4-FFF2-40B4-BE49-F238E27FC236}">
                      <a16:creationId xmlns:a16="http://schemas.microsoft.com/office/drawing/2014/main" id="{3D2BDF7F-F691-455C-AE3A-4FE377CA2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066"/>
                  <a:ext cx="20000" cy="4803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  <p:sp>
              <p:nvSpPr>
                <p:cNvPr id="25649" name="Oval 22">
                  <a:extLst>
                    <a:ext uri="{FF2B5EF4-FFF2-40B4-BE49-F238E27FC236}">
                      <a16:creationId xmlns:a16="http://schemas.microsoft.com/office/drawing/2014/main" id="{D09DEA3C-E744-4E27-BA2E-ADBA9A94C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132"/>
                  <a:ext cx="20000" cy="4803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  <p:sp>
              <p:nvSpPr>
                <p:cNvPr id="25650" name="Oval 23">
                  <a:extLst>
                    <a:ext uri="{FF2B5EF4-FFF2-40B4-BE49-F238E27FC236}">
                      <a16:creationId xmlns:a16="http://schemas.microsoft.com/office/drawing/2014/main" id="{276F53AD-3DC2-4BB3-8CE1-C75C682C2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198"/>
                  <a:ext cx="20000" cy="4803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</p:grpSp>
          <p:grpSp>
            <p:nvGrpSpPr>
              <p:cNvPr id="25642" name="Group 24">
                <a:extLst>
                  <a:ext uri="{FF2B5EF4-FFF2-40B4-BE49-F238E27FC236}">
                    <a16:creationId xmlns:a16="http://schemas.microsoft.com/office/drawing/2014/main" id="{444B7BB5-9D7D-4DA7-8948-558E135FA8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42" y="0"/>
                <a:ext cx="2361" cy="20001"/>
                <a:chOff x="0" y="0"/>
                <a:chExt cx="20000" cy="20001"/>
              </a:xfrm>
            </p:grpSpPr>
            <p:sp>
              <p:nvSpPr>
                <p:cNvPr id="25643" name="Oval 25">
                  <a:extLst>
                    <a:ext uri="{FF2B5EF4-FFF2-40B4-BE49-F238E27FC236}">
                      <a16:creationId xmlns:a16="http://schemas.microsoft.com/office/drawing/2014/main" id="{1E0CC88A-49B4-4517-91A1-4D2E8226B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4803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  <p:sp>
              <p:nvSpPr>
                <p:cNvPr id="25644" name="Oval 26">
                  <a:extLst>
                    <a:ext uri="{FF2B5EF4-FFF2-40B4-BE49-F238E27FC236}">
                      <a16:creationId xmlns:a16="http://schemas.microsoft.com/office/drawing/2014/main" id="{43B9DE8C-84B5-4170-82DC-9B5083027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066"/>
                  <a:ext cx="20000" cy="480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  <p:sp>
              <p:nvSpPr>
                <p:cNvPr id="25645" name="Oval 27">
                  <a:extLst>
                    <a:ext uri="{FF2B5EF4-FFF2-40B4-BE49-F238E27FC236}">
                      <a16:creationId xmlns:a16="http://schemas.microsoft.com/office/drawing/2014/main" id="{01C1679F-44E5-4C96-81D1-76E110EEF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132"/>
                  <a:ext cx="20000" cy="4803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  <p:sp>
              <p:nvSpPr>
                <p:cNvPr id="25646" name="Oval 28">
                  <a:extLst>
                    <a:ext uri="{FF2B5EF4-FFF2-40B4-BE49-F238E27FC236}">
                      <a16:creationId xmlns:a16="http://schemas.microsoft.com/office/drawing/2014/main" id="{A4F7D836-7A28-46AE-85F7-E1711F325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198"/>
                  <a:ext cx="20000" cy="4803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3600"/>
                </a:p>
              </p:txBody>
            </p:sp>
          </p:grpSp>
        </p:grpSp>
        <p:sp>
          <p:nvSpPr>
            <p:cNvPr id="25630" name="Line 29">
              <a:extLst>
                <a:ext uri="{FF2B5EF4-FFF2-40B4-BE49-F238E27FC236}">
                  <a16:creationId xmlns:a16="http://schemas.microsoft.com/office/drawing/2014/main" id="{C7375CCF-730D-49B7-AE69-D9E442C52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" y="980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Line 30">
              <a:extLst>
                <a:ext uri="{FF2B5EF4-FFF2-40B4-BE49-F238E27FC236}">
                  <a16:creationId xmlns:a16="http://schemas.microsoft.com/office/drawing/2014/main" id="{ED22E59A-5308-41AD-9610-F4740D1A9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" y="7734"/>
              <a:ext cx="946" cy="1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Line 31">
              <a:extLst>
                <a:ext uri="{FF2B5EF4-FFF2-40B4-BE49-F238E27FC236}">
                  <a16:creationId xmlns:a16="http://schemas.microsoft.com/office/drawing/2014/main" id="{34148C78-1C22-4E94-8F97-C5D217129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8" y="8199"/>
              <a:ext cx="1126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3" name="Oval 32">
              <a:extLst>
                <a:ext uri="{FF2B5EF4-FFF2-40B4-BE49-F238E27FC236}">
                  <a16:creationId xmlns:a16="http://schemas.microsoft.com/office/drawing/2014/main" id="{261EE2C8-E983-476D-B8BC-5D0755AF7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7629"/>
              <a:ext cx="271" cy="2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5634" name="Oval 33">
              <a:extLst>
                <a:ext uri="{FF2B5EF4-FFF2-40B4-BE49-F238E27FC236}">
                  <a16:creationId xmlns:a16="http://schemas.microsoft.com/office/drawing/2014/main" id="{AFA8A2A8-8135-435C-81D6-F67F1CF52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7899"/>
              <a:ext cx="271" cy="2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5635" name="Line 34">
              <a:extLst>
                <a:ext uri="{FF2B5EF4-FFF2-40B4-BE49-F238E27FC236}">
                  <a16:creationId xmlns:a16="http://schemas.microsoft.com/office/drawing/2014/main" id="{6D620A9B-67AB-43FE-91B3-84306A1E0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3" y="6189"/>
              <a:ext cx="1591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6" name="Line 35">
              <a:extLst>
                <a:ext uri="{FF2B5EF4-FFF2-40B4-BE49-F238E27FC236}">
                  <a16:creationId xmlns:a16="http://schemas.microsoft.com/office/drawing/2014/main" id="{83EA3584-FD73-4EA2-BAC7-4A7D13991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6129"/>
              <a:ext cx="1741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7" name="Line 36">
              <a:extLst>
                <a:ext uri="{FF2B5EF4-FFF2-40B4-BE49-F238E27FC236}">
                  <a16:creationId xmlns:a16="http://schemas.microsoft.com/office/drawing/2014/main" id="{17051D7B-47AA-40C0-8816-8CC3B1CD8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" y="7869"/>
              <a:ext cx="916" cy="1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8" name="Line 37">
              <a:extLst>
                <a:ext uri="{FF2B5EF4-FFF2-40B4-BE49-F238E27FC236}">
                  <a16:creationId xmlns:a16="http://schemas.microsoft.com/office/drawing/2014/main" id="{86B5D524-6A1C-4E92-BB96-9655D5BBA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3" y="8814"/>
              <a:ext cx="766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9" name="Line 38">
              <a:extLst>
                <a:ext uri="{FF2B5EF4-FFF2-40B4-BE49-F238E27FC236}">
                  <a16:creationId xmlns:a16="http://schemas.microsoft.com/office/drawing/2014/main" id="{9E223D1D-F51E-4802-8E8A-A0C67448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" y="6399"/>
              <a:ext cx="541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0" name="Line 39">
              <a:extLst>
                <a:ext uri="{FF2B5EF4-FFF2-40B4-BE49-F238E27FC236}">
                  <a16:creationId xmlns:a16="http://schemas.microsoft.com/office/drawing/2014/main" id="{DEE1FFF1-4529-4F4F-9300-9AADCEF3D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8" y="6683"/>
              <a:ext cx="1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7656" name="Group 40">
            <a:extLst>
              <a:ext uri="{FF2B5EF4-FFF2-40B4-BE49-F238E27FC236}">
                <a16:creationId xmlns:a16="http://schemas.microsoft.com/office/drawing/2014/main" id="{AC5F3031-3FD4-44E6-BE25-06B4C14DE2F7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3886200"/>
            <a:ext cx="1362075" cy="495300"/>
            <a:chOff x="0" y="0"/>
            <a:chExt cx="20003" cy="20001"/>
          </a:xfrm>
        </p:grpSpPr>
        <p:grpSp>
          <p:nvGrpSpPr>
            <p:cNvPr id="25610" name="Group 41">
              <a:extLst>
                <a:ext uri="{FF2B5EF4-FFF2-40B4-BE49-F238E27FC236}">
                  <a16:creationId xmlns:a16="http://schemas.microsoft.com/office/drawing/2014/main" id="{2CBB7E12-A663-4E38-81A0-F46156A07A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526" cy="20001"/>
              <a:chOff x="0" y="0"/>
              <a:chExt cx="20000" cy="20001"/>
            </a:xfrm>
          </p:grpSpPr>
          <p:sp>
            <p:nvSpPr>
              <p:cNvPr id="25619" name="Oval 42">
                <a:extLst>
                  <a:ext uri="{FF2B5EF4-FFF2-40B4-BE49-F238E27FC236}">
                    <a16:creationId xmlns:a16="http://schemas.microsoft.com/office/drawing/2014/main" id="{5BF76416-65E2-4ED3-9CEF-DE270A3FC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65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5620" name="Oval 43">
                <a:extLst>
                  <a:ext uri="{FF2B5EF4-FFF2-40B4-BE49-F238E27FC236}">
                    <a16:creationId xmlns:a16="http://schemas.microsoft.com/office/drawing/2014/main" id="{28142C42-6CE5-40FF-8546-5291C0B1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445"/>
                <a:ext cx="20000" cy="65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</p:grpSp>
        <p:grpSp>
          <p:nvGrpSpPr>
            <p:cNvPr id="25611" name="Group 44">
              <a:extLst>
                <a:ext uri="{FF2B5EF4-FFF2-40B4-BE49-F238E27FC236}">
                  <a16:creationId xmlns:a16="http://schemas.microsoft.com/office/drawing/2014/main" id="{02FFADA9-602C-4585-A6CD-9865AA117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7" y="3252"/>
              <a:ext cx="2526" cy="13471"/>
              <a:chOff x="0" y="0"/>
              <a:chExt cx="20000" cy="20001"/>
            </a:xfrm>
          </p:grpSpPr>
          <p:sp>
            <p:nvSpPr>
              <p:cNvPr id="25617" name="Oval 45">
                <a:extLst>
                  <a:ext uri="{FF2B5EF4-FFF2-40B4-BE49-F238E27FC236}">
                    <a16:creationId xmlns:a16="http://schemas.microsoft.com/office/drawing/2014/main" id="{6C1C0533-ADCE-4A61-BEBA-B2C7021A6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97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5618" name="Oval 46">
                <a:extLst>
                  <a:ext uri="{FF2B5EF4-FFF2-40B4-BE49-F238E27FC236}">
                    <a16:creationId xmlns:a16="http://schemas.microsoft.com/office/drawing/2014/main" id="{925CE01B-6A22-472E-9A32-BA973F925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0267"/>
                <a:ext cx="20000" cy="973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</p:grpSp>
        <p:sp>
          <p:nvSpPr>
            <p:cNvPr id="25612" name="Line 47">
              <a:extLst>
                <a:ext uri="{FF2B5EF4-FFF2-40B4-BE49-F238E27FC236}">
                  <a16:creationId xmlns:a16="http://schemas.microsoft.com/office/drawing/2014/main" id="{681827F9-CB24-45BD-A6A9-484D737E6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5" y="10013"/>
              <a:ext cx="9797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613" name="Group 48">
              <a:extLst>
                <a:ext uri="{FF2B5EF4-FFF2-40B4-BE49-F238E27FC236}">
                  <a16:creationId xmlns:a16="http://schemas.microsoft.com/office/drawing/2014/main" id="{C26B7AEB-A540-4FB5-BFE0-3821F91CC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8" y="4226"/>
              <a:ext cx="2387" cy="11549"/>
              <a:chOff x="0" y="0"/>
              <a:chExt cx="20000" cy="19864"/>
            </a:xfrm>
          </p:grpSpPr>
          <p:sp>
            <p:nvSpPr>
              <p:cNvPr id="25614" name="Line 49">
                <a:extLst>
                  <a:ext uri="{FF2B5EF4-FFF2-40B4-BE49-F238E27FC236}">
                    <a16:creationId xmlns:a16="http://schemas.microsoft.com/office/drawing/2014/main" id="{AC562796-1ED6-4E7A-9EB8-399D905C3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8827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5" name="Line 50">
                <a:extLst>
                  <a:ext uri="{FF2B5EF4-FFF2-40B4-BE49-F238E27FC236}">
                    <a16:creationId xmlns:a16="http://schemas.microsoft.com/office/drawing/2014/main" id="{6E002071-8A34-4541-B212-453C12603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43" y="0"/>
                <a:ext cx="84" cy="19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6" name="Line 51">
                <a:extLst>
                  <a:ext uri="{FF2B5EF4-FFF2-40B4-BE49-F238E27FC236}">
                    <a16:creationId xmlns:a16="http://schemas.microsoft.com/office/drawing/2014/main" id="{710C0295-3288-4389-94F9-2DA76EED7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3" y="19116"/>
                <a:ext cx="18827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67668" name="AutoShape 52">
            <a:extLst>
              <a:ext uri="{FF2B5EF4-FFF2-40B4-BE49-F238E27FC236}">
                <a16:creationId xmlns:a16="http://schemas.microsoft.com/office/drawing/2014/main" id="{C0B56326-D098-4006-BF56-7491569F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2438400"/>
            <a:ext cx="2651125" cy="1066800"/>
          </a:xfrm>
          <a:prstGeom prst="wedgeEllipseCallout">
            <a:avLst>
              <a:gd name="adj1" fmla="val -13051"/>
              <a:gd name="adj2" fmla="val 83481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formaldehyde</a:t>
            </a:r>
          </a:p>
        </p:txBody>
      </p:sp>
      <p:sp>
        <p:nvSpPr>
          <p:cNvPr id="367669" name="AutoShape 53">
            <a:extLst>
              <a:ext uri="{FF2B5EF4-FFF2-40B4-BE49-F238E27FC236}">
                <a16:creationId xmlns:a16="http://schemas.microsoft.com/office/drawing/2014/main" id="{A844EB33-F51B-44A6-8D46-B8F7F696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3048000" cy="1066800"/>
          </a:xfrm>
          <a:prstGeom prst="wedgeEllipseCallout">
            <a:avLst>
              <a:gd name="adj1" fmla="val 3907"/>
              <a:gd name="adj2" fmla="val -83778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glycolaldehyde</a:t>
            </a:r>
          </a:p>
        </p:txBody>
      </p:sp>
      <p:sp>
        <p:nvSpPr>
          <p:cNvPr id="367670" name="AutoShape 54">
            <a:extLst>
              <a:ext uri="{FF2B5EF4-FFF2-40B4-BE49-F238E27FC236}">
                <a16:creationId xmlns:a16="http://schemas.microsoft.com/office/drawing/2014/main" id="{F37347BD-CBC2-4BE4-B51A-60727E36B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907" y="2548404"/>
            <a:ext cx="2543175" cy="914400"/>
          </a:xfrm>
          <a:prstGeom prst="wedgeEllipseCallout">
            <a:avLst>
              <a:gd name="adj1" fmla="val -48435"/>
              <a:gd name="adj2" fmla="val 5625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autocatalysis</a:t>
            </a:r>
          </a:p>
        </p:txBody>
      </p:sp>
      <p:sp>
        <p:nvSpPr>
          <p:cNvPr id="367671" name="Text Box 55">
            <a:extLst>
              <a:ext uri="{FF2B5EF4-FFF2-40B4-BE49-F238E27FC236}">
                <a16:creationId xmlns:a16="http://schemas.microsoft.com/office/drawing/2014/main" id="{40379826-B901-4163-BF0C-736E37F0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852" y="4789206"/>
            <a:ext cx="2133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 err="1">
                <a:solidFill>
                  <a:srgbClr val="FFFFFF"/>
                </a:solidFill>
              </a:rPr>
              <a:t>Butlerow</a:t>
            </a:r>
            <a:r>
              <a:rPr lang="en-GB" altLang="en-US" sz="2400" dirty="0">
                <a:solidFill>
                  <a:srgbClr val="FFFFFF"/>
                </a:solidFill>
              </a:rPr>
              <a:t>, 1861</a:t>
            </a:r>
          </a:p>
        </p:txBody>
      </p:sp>
      <p:pic>
        <p:nvPicPr>
          <p:cNvPr id="25609" name="Picture 57" descr="http://www.sciencephoto.com/image/223823/large/H4020614-Alexander_Butlerov,_Russian_chemist-SPL.jpg">
            <a:extLst>
              <a:ext uri="{FF2B5EF4-FFF2-40B4-BE49-F238E27FC236}">
                <a16:creationId xmlns:a16="http://schemas.microsoft.com/office/drawing/2014/main" id="{421B0944-1521-4571-B174-40088794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607" y="3158694"/>
            <a:ext cx="12334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9470BAE5-133D-EA1D-2E8C-C4B26D3B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Primitive</a:t>
            </a:r>
            <a:r>
              <a:rPr lang="hu-HU" dirty="0"/>
              <a:t> </a:t>
            </a:r>
            <a:r>
              <a:rPr lang="hu-HU" dirty="0" err="1"/>
              <a:t>metabolism</a:t>
            </a:r>
            <a:r>
              <a:rPr lang="hu-HU" dirty="0"/>
              <a:t>: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formose</a:t>
            </a:r>
            <a:r>
              <a:rPr lang="hu-HU" dirty="0"/>
              <a:t> </a:t>
            </a:r>
            <a:r>
              <a:rPr lang="hu-HU" dirty="0" err="1"/>
              <a:t>reaction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9921788-258E-695E-1BF0-924811279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68" grpId="0" animBg="1" autoUpdateAnimBg="0"/>
      <p:bldP spid="367669" grpId="0" animBg="1" autoUpdateAnimBg="0"/>
      <p:bldP spid="367670" grpId="0" animBg="1" autoUpdateAnimBg="0"/>
      <p:bldP spid="36767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0CB65C-C58F-13D5-3C0F-C0AB1B3A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DNA and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replicability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E9A6A7-5AA6-0005-5C47-16372E202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0775037-C29B-9372-812F-CCE2EFFFB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15712E2-8B9A-4682-9070-39129D6A0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/>
              <a:t>The </a:t>
            </a:r>
            <a:r>
              <a:rPr lang="hu-HU" altLang="en-US" dirty="0" err="1"/>
              <a:t>replicator</a:t>
            </a:r>
            <a:r>
              <a:rPr lang="hu-HU" altLang="en-US" dirty="0"/>
              <a:t> of von </a:t>
            </a:r>
            <a:r>
              <a:rPr lang="hu-HU" altLang="en-US" dirty="0" err="1"/>
              <a:t>Kiedrowski</a:t>
            </a:r>
            <a:endParaRPr lang="en-GB" altLang="en-US" dirty="0"/>
          </a:p>
        </p:txBody>
      </p:sp>
      <p:pic>
        <p:nvPicPr>
          <p:cNvPr id="25603" name="Picture 3" descr="17a A self-replicating hexadeoxynucleotide">
            <a:extLst>
              <a:ext uri="{FF2B5EF4-FFF2-40B4-BE49-F238E27FC236}">
                <a16:creationId xmlns:a16="http://schemas.microsoft.com/office/drawing/2014/main" id="{7EE6CB70-3215-4EC6-803B-1011506A4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4664" y="1981200"/>
            <a:ext cx="6161087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208A5D1B-961F-4A8F-844D-260C379B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18557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5B3C66AF-D56F-4407-EE56-F8C06566C0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6A92D3-3C62-C839-FBBE-F88D3864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The </a:t>
            </a:r>
            <a:r>
              <a:rPr lang="hu-HU" dirty="0" err="1"/>
              <a:t>nature</a:t>
            </a:r>
            <a:r>
              <a:rPr lang="hu-HU" dirty="0"/>
              <a:t> of </a:t>
            </a:r>
            <a:r>
              <a:rPr lang="hu-HU" dirty="0" err="1"/>
              <a:t>boundaries</a:t>
            </a:r>
            <a:endParaRPr lang="en-GB" dirty="0"/>
          </a:p>
        </p:txBody>
      </p: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AEC2B1C2-D4A9-8233-A8E3-837DAEB15630}"/>
              </a:ext>
            </a:extLst>
          </p:cNvPr>
          <p:cNvGrpSpPr/>
          <p:nvPr/>
        </p:nvGrpSpPr>
        <p:grpSpPr>
          <a:xfrm>
            <a:off x="1153603" y="1933004"/>
            <a:ext cx="2466653" cy="2058210"/>
            <a:chOff x="1153603" y="1933004"/>
            <a:chExt cx="2466653" cy="2058210"/>
          </a:xfrm>
        </p:grpSpPr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F528F8B5-EBB9-DE75-556F-D00B98F8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603" y="1963663"/>
              <a:ext cx="2466653" cy="1926904"/>
            </a:xfrm>
            <a:prstGeom prst="rect">
              <a:avLst/>
            </a:prstGeom>
          </p:spPr>
        </p:pic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6B6C848A-FA6C-8B8F-B96E-A0F598B16C43}"/>
                </a:ext>
              </a:extLst>
            </p:cNvPr>
            <p:cNvSpPr txBox="1"/>
            <p:nvPr/>
          </p:nvSpPr>
          <p:spPr>
            <a:xfrm>
              <a:off x="1979346" y="1933004"/>
              <a:ext cx="7230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47D857FD-F52E-3629-5B07-04A21DB9B038}"/>
                </a:ext>
              </a:extLst>
            </p:cNvPr>
            <p:cNvSpPr txBox="1"/>
            <p:nvPr/>
          </p:nvSpPr>
          <p:spPr>
            <a:xfrm>
              <a:off x="1979346" y="3621882"/>
              <a:ext cx="786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4645A1B1-2AE8-D8E7-4B80-52E3FCF648AE}"/>
                </a:ext>
              </a:extLst>
            </p:cNvPr>
            <p:cNvSpPr txBox="1"/>
            <p:nvPr/>
          </p:nvSpPr>
          <p:spPr>
            <a:xfrm>
              <a:off x="1858632" y="2825568"/>
              <a:ext cx="1027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no </a:t>
              </a:r>
              <a:r>
                <a:rPr lang="hu-HU" dirty="0" err="1"/>
                <a:t>water</a:t>
              </a:r>
              <a:endParaRPr lang="en-GB" dirty="0"/>
            </a:p>
          </p:txBody>
        </p:sp>
      </p:grp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A7B7F34-5237-354E-5989-0B32DFCBAC6B}"/>
              </a:ext>
            </a:extLst>
          </p:cNvPr>
          <p:cNvSpPr txBox="1"/>
          <p:nvPr/>
        </p:nvSpPr>
        <p:spPr>
          <a:xfrm>
            <a:off x="10097540" y="5499823"/>
            <a:ext cx="118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growth</a:t>
            </a:r>
            <a:endParaRPr lang="en-GB" sz="2400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9A4028DC-5C00-83AF-36AE-4F1E748756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B0B8-207D-723E-94C1-8451227A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717C33-A13B-E3B9-363C-6B5F1395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The </a:t>
            </a:r>
            <a:r>
              <a:rPr lang="hu-HU" dirty="0" err="1"/>
              <a:t>nature</a:t>
            </a:r>
            <a:r>
              <a:rPr lang="hu-HU" dirty="0"/>
              <a:t> of </a:t>
            </a:r>
            <a:r>
              <a:rPr lang="hu-HU" dirty="0" err="1"/>
              <a:t>boundaries</a:t>
            </a:r>
            <a:endParaRPr lang="en-GB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F87FD6A2-D4B3-E0C6-1BDB-6EFFAE14D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515" y="4229064"/>
            <a:ext cx="2122823" cy="2108791"/>
          </a:xfrm>
        </p:spPr>
      </p:pic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F7B6121A-1B6C-BDED-86E3-27C6EF02ADAF}"/>
              </a:ext>
            </a:extLst>
          </p:cNvPr>
          <p:cNvGrpSpPr/>
          <p:nvPr/>
        </p:nvGrpSpPr>
        <p:grpSpPr>
          <a:xfrm>
            <a:off x="1153603" y="1933004"/>
            <a:ext cx="2466653" cy="2058210"/>
            <a:chOff x="1153603" y="1933004"/>
            <a:chExt cx="2466653" cy="2058210"/>
          </a:xfrm>
        </p:grpSpPr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CF1768FD-E9C0-2A72-0BA1-75B87A2DB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603" y="1963663"/>
              <a:ext cx="2466653" cy="1926904"/>
            </a:xfrm>
            <a:prstGeom prst="rect">
              <a:avLst/>
            </a:prstGeom>
          </p:spPr>
        </p:pic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FB5F3BA-D92B-2BF2-24FA-77438F317651}"/>
                </a:ext>
              </a:extLst>
            </p:cNvPr>
            <p:cNvSpPr txBox="1"/>
            <p:nvPr/>
          </p:nvSpPr>
          <p:spPr>
            <a:xfrm>
              <a:off x="1979346" y="1933004"/>
              <a:ext cx="7230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A51EFD76-BEA3-B0FF-F255-842965FFA744}"/>
                </a:ext>
              </a:extLst>
            </p:cNvPr>
            <p:cNvSpPr txBox="1"/>
            <p:nvPr/>
          </p:nvSpPr>
          <p:spPr>
            <a:xfrm>
              <a:off x="1979346" y="3621882"/>
              <a:ext cx="786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50F90E01-8A19-5757-B31D-F39F297D0B0F}"/>
                </a:ext>
              </a:extLst>
            </p:cNvPr>
            <p:cNvSpPr txBox="1"/>
            <p:nvPr/>
          </p:nvSpPr>
          <p:spPr>
            <a:xfrm>
              <a:off x="1858632" y="2825568"/>
              <a:ext cx="1027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no </a:t>
              </a:r>
              <a:r>
                <a:rPr lang="hu-HU" dirty="0" err="1"/>
                <a:t>water</a:t>
              </a:r>
              <a:endParaRPr lang="en-GB" dirty="0"/>
            </a:p>
          </p:txBody>
        </p: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661A4B5-0453-1C81-288E-3AB356176A4B}"/>
              </a:ext>
            </a:extLst>
          </p:cNvPr>
          <p:cNvSpPr txBox="1"/>
          <p:nvPr/>
        </p:nvSpPr>
        <p:spPr>
          <a:xfrm>
            <a:off x="2008122" y="5021836"/>
            <a:ext cx="7576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water</a:t>
            </a:r>
            <a:endParaRPr lang="en-GB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FD99836-E0F2-F90A-A2F0-812B85B0005A}"/>
              </a:ext>
            </a:extLst>
          </p:cNvPr>
          <p:cNvSpPr txBox="1"/>
          <p:nvPr/>
        </p:nvSpPr>
        <p:spPr>
          <a:xfrm>
            <a:off x="10097540" y="5499823"/>
            <a:ext cx="118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growth</a:t>
            </a:r>
            <a:endParaRPr lang="en-GB" sz="2400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2F747D7F-63CF-E69A-3187-1302D3451F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B9867-820A-EB66-36E7-8CFC654D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45D313-2F3E-C20C-1304-FDA0DEB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The </a:t>
            </a:r>
            <a:r>
              <a:rPr lang="hu-HU" dirty="0" err="1"/>
              <a:t>nature</a:t>
            </a:r>
            <a:r>
              <a:rPr lang="hu-HU" dirty="0"/>
              <a:t> of </a:t>
            </a:r>
            <a:r>
              <a:rPr lang="hu-HU" dirty="0" err="1"/>
              <a:t>boundaries</a:t>
            </a:r>
            <a:endParaRPr lang="en-GB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ED163863-034A-B4C2-EE44-6A7553845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515" y="4229064"/>
            <a:ext cx="2122823" cy="2108791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AA2CAF3-858B-3FC1-4CDE-CAAC187976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903" y="2325170"/>
            <a:ext cx="3935818" cy="2962756"/>
          </a:xfrm>
          <a:prstGeom prst="rect">
            <a:avLst/>
          </a:prstGeom>
        </p:spPr>
      </p:pic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EB724FB1-1ABA-80B5-BE2E-E55059642C73}"/>
              </a:ext>
            </a:extLst>
          </p:cNvPr>
          <p:cNvGrpSpPr/>
          <p:nvPr/>
        </p:nvGrpSpPr>
        <p:grpSpPr>
          <a:xfrm>
            <a:off x="1153603" y="1933004"/>
            <a:ext cx="2466653" cy="2058210"/>
            <a:chOff x="1153603" y="1933004"/>
            <a:chExt cx="2466653" cy="2058210"/>
          </a:xfrm>
        </p:grpSpPr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FDA13122-5C66-5E5B-99BE-25C4FBBF8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603" y="1963663"/>
              <a:ext cx="2466653" cy="1926904"/>
            </a:xfrm>
            <a:prstGeom prst="rect">
              <a:avLst/>
            </a:prstGeom>
          </p:spPr>
        </p:pic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0A72DE70-B78C-274D-C364-A743C3232688}"/>
                </a:ext>
              </a:extLst>
            </p:cNvPr>
            <p:cNvSpPr txBox="1"/>
            <p:nvPr/>
          </p:nvSpPr>
          <p:spPr>
            <a:xfrm>
              <a:off x="1979346" y="1933004"/>
              <a:ext cx="7230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B6D39C53-4A6D-71D9-3FDB-415D5FB684F3}"/>
                </a:ext>
              </a:extLst>
            </p:cNvPr>
            <p:cNvSpPr txBox="1"/>
            <p:nvPr/>
          </p:nvSpPr>
          <p:spPr>
            <a:xfrm>
              <a:off x="1979346" y="3621882"/>
              <a:ext cx="786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83D4AB3C-0047-F3F4-7AE7-F9E82C90D911}"/>
                </a:ext>
              </a:extLst>
            </p:cNvPr>
            <p:cNvSpPr txBox="1"/>
            <p:nvPr/>
          </p:nvSpPr>
          <p:spPr>
            <a:xfrm>
              <a:off x="1858632" y="2825568"/>
              <a:ext cx="1027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no </a:t>
              </a:r>
              <a:r>
                <a:rPr lang="hu-HU" dirty="0" err="1"/>
                <a:t>water</a:t>
              </a:r>
              <a:endParaRPr lang="en-GB" dirty="0"/>
            </a:p>
          </p:txBody>
        </p: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66CAEA1-E88F-1A76-1EC4-C031C14C98D9}"/>
              </a:ext>
            </a:extLst>
          </p:cNvPr>
          <p:cNvSpPr txBox="1"/>
          <p:nvPr/>
        </p:nvSpPr>
        <p:spPr>
          <a:xfrm>
            <a:off x="2008122" y="5021836"/>
            <a:ext cx="7576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water</a:t>
            </a:r>
            <a:endParaRPr lang="en-GB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CD8FCD8-BF2D-E018-1B7B-05D238199420}"/>
              </a:ext>
            </a:extLst>
          </p:cNvPr>
          <p:cNvSpPr txBox="1"/>
          <p:nvPr/>
        </p:nvSpPr>
        <p:spPr>
          <a:xfrm>
            <a:off x="4993913" y="5511326"/>
            <a:ext cx="320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spontaneous</a:t>
            </a:r>
            <a:r>
              <a:rPr lang="hu-HU" sz="2400" dirty="0"/>
              <a:t> </a:t>
            </a:r>
            <a:r>
              <a:rPr lang="hu-HU" sz="2400" dirty="0" err="1"/>
              <a:t>insertion</a:t>
            </a:r>
            <a:endParaRPr lang="en-GB" sz="24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ADC0372-5284-5DEC-4934-F36FCBBF154E}"/>
              </a:ext>
            </a:extLst>
          </p:cNvPr>
          <p:cNvSpPr txBox="1"/>
          <p:nvPr/>
        </p:nvSpPr>
        <p:spPr>
          <a:xfrm>
            <a:off x="10097540" y="5499823"/>
            <a:ext cx="118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growth</a:t>
            </a:r>
            <a:endParaRPr lang="en-GB" sz="2400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571C639A-AA7F-4E15-0FBA-3395D3B9E7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79CA-AD53-7C60-5E32-70E03323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1D6EBB-ACCD-CAB4-1CFC-465CD6B6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The </a:t>
            </a:r>
            <a:r>
              <a:rPr lang="hu-HU" dirty="0" err="1"/>
              <a:t>nature</a:t>
            </a:r>
            <a:r>
              <a:rPr lang="hu-HU" dirty="0"/>
              <a:t> of </a:t>
            </a:r>
            <a:r>
              <a:rPr lang="hu-HU" dirty="0" err="1"/>
              <a:t>boundaries</a:t>
            </a:r>
            <a:endParaRPr lang="en-GB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936FA7E6-0C75-B61C-9C4D-1DECF48C5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515" y="4229064"/>
            <a:ext cx="2122823" cy="2108791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6A6B41F-9220-489D-3AFA-A26B94DD4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903" y="2325170"/>
            <a:ext cx="3935818" cy="2962756"/>
          </a:xfrm>
          <a:prstGeom prst="rect">
            <a:avLst/>
          </a:prstGeom>
        </p:spPr>
      </p:pic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EC295624-4138-3710-1563-38A11DD73E26}"/>
              </a:ext>
            </a:extLst>
          </p:cNvPr>
          <p:cNvGrpSpPr/>
          <p:nvPr/>
        </p:nvGrpSpPr>
        <p:grpSpPr>
          <a:xfrm>
            <a:off x="1153603" y="1933004"/>
            <a:ext cx="2466653" cy="2058210"/>
            <a:chOff x="1153603" y="1933004"/>
            <a:chExt cx="2466653" cy="2058210"/>
          </a:xfrm>
        </p:grpSpPr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7D49ACB2-14DC-B3D3-2DE8-08F64B85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603" y="1963663"/>
              <a:ext cx="2466653" cy="1926904"/>
            </a:xfrm>
            <a:prstGeom prst="rect">
              <a:avLst/>
            </a:prstGeom>
          </p:spPr>
        </p:pic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DCAB1754-788E-D593-38CE-47EFDC7C7763}"/>
                </a:ext>
              </a:extLst>
            </p:cNvPr>
            <p:cNvSpPr txBox="1"/>
            <p:nvPr/>
          </p:nvSpPr>
          <p:spPr>
            <a:xfrm>
              <a:off x="1979346" y="1933004"/>
              <a:ext cx="7230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1C4B016A-06FF-4506-EFFD-E3B80091901A}"/>
                </a:ext>
              </a:extLst>
            </p:cNvPr>
            <p:cNvSpPr txBox="1"/>
            <p:nvPr/>
          </p:nvSpPr>
          <p:spPr>
            <a:xfrm>
              <a:off x="1979346" y="3621882"/>
              <a:ext cx="786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water</a:t>
              </a:r>
              <a:endParaRPr lang="en-GB" dirty="0"/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FFCFED36-EF03-FBB0-15D0-BE213CE39F1F}"/>
                </a:ext>
              </a:extLst>
            </p:cNvPr>
            <p:cNvSpPr txBox="1"/>
            <p:nvPr/>
          </p:nvSpPr>
          <p:spPr>
            <a:xfrm>
              <a:off x="1858632" y="2825568"/>
              <a:ext cx="1027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no </a:t>
              </a:r>
              <a:r>
                <a:rPr lang="hu-HU" dirty="0" err="1"/>
                <a:t>water</a:t>
              </a:r>
              <a:endParaRPr lang="en-GB" dirty="0"/>
            </a:p>
          </p:txBody>
        </p: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E8AA80A-044E-0B73-6FDC-0124219E3347}"/>
              </a:ext>
            </a:extLst>
          </p:cNvPr>
          <p:cNvSpPr txBox="1"/>
          <p:nvPr/>
        </p:nvSpPr>
        <p:spPr>
          <a:xfrm>
            <a:off x="2008122" y="5021836"/>
            <a:ext cx="7576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water</a:t>
            </a:r>
            <a:endParaRPr lang="en-GB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49E76B4-0AAF-7377-514C-58042E7C8D37}"/>
              </a:ext>
            </a:extLst>
          </p:cNvPr>
          <p:cNvSpPr txBox="1"/>
          <p:nvPr/>
        </p:nvSpPr>
        <p:spPr>
          <a:xfrm>
            <a:off x="4993913" y="5511326"/>
            <a:ext cx="320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spontaneous</a:t>
            </a:r>
            <a:r>
              <a:rPr lang="hu-HU" sz="2400" dirty="0"/>
              <a:t> </a:t>
            </a:r>
            <a:r>
              <a:rPr lang="hu-HU" sz="2400" dirty="0" err="1"/>
              <a:t>insertion</a:t>
            </a:r>
            <a:endParaRPr lang="en-GB" sz="24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38C90C7-3AAD-C142-CC2A-96991F2EFD0E}"/>
              </a:ext>
            </a:extLst>
          </p:cNvPr>
          <p:cNvSpPr txBox="1"/>
          <p:nvPr/>
        </p:nvSpPr>
        <p:spPr>
          <a:xfrm>
            <a:off x="10097540" y="5499823"/>
            <a:ext cx="118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growth</a:t>
            </a:r>
            <a:endParaRPr lang="en-GB" sz="2400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459B62B6-B103-CEE1-C496-3FEA63678E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4062B414-7243-907C-F897-718E03C51915}"/>
              </a:ext>
            </a:extLst>
          </p:cNvPr>
          <p:cNvGrpSpPr/>
          <p:nvPr/>
        </p:nvGrpSpPr>
        <p:grpSpPr>
          <a:xfrm>
            <a:off x="9247980" y="993243"/>
            <a:ext cx="2670102" cy="4294682"/>
            <a:chOff x="9247980" y="993243"/>
            <a:chExt cx="2670102" cy="4294682"/>
          </a:xfrm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DC26F66A-A77D-999F-D2F3-79673C14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7980" y="993243"/>
              <a:ext cx="2670102" cy="4294682"/>
            </a:xfrm>
            <a:prstGeom prst="rect">
              <a:avLst/>
            </a:prstGeom>
          </p:spPr>
        </p:pic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2BA699B7-6D3C-C449-DD56-40E4C9638A1E}"/>
                </a:ext>
              </a:extLst>
            </p:cNvPr>
            <p:cNvSpPr txBox="1"/>
            <p:nvPr/>
          </p:nvSpPr>
          <p:spPr>
            <a:xfrm>
              <a:off x="9736032" y="1748338"/>
              <a:ext cx="7972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1 min</a:t>
              </a:r>
              <a:endParaRPr lang="en-GB" dirty="0"/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B326E090-38D5-C0F4-60E7-5153409D4921}"/>
                </a:ext>
              </a:extLst>
            </p:cNvPr>
            <p:cNvSpPr txBox="1"/>
            <p:nvPr/>
          </p:nvSpPr>
          <p:spPr>
            <a:xfrm>
              <a:off x="9736032" y="2745788"/>
              <a:ext cx="7972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1 min</a:t>
              </a:r>
              <a:endParaRPr lang="en-GB" dirty="0"/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EF108ADB-CEF5-5CC8-96AC-8B898A7F70BB}"/>
                </a:ext>
              </a:extLst>
            </p:cNvPr>
            <p:cNvSpPr txBox="1"/>
            <p:nvPr/>
          </p:nvSpPr>
          <p:spPr>
            <a:xfrm>
              <a:off x="9699112" y="3705901"/>
              <a:ext cx="7972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1 min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319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71B525-55E1-5FA9-F1A3-27117BFE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Who</a:t>
            </a:r>
            <a:r>
              <a:rPr lang="hu-HU" dirty="0"/>
              <a:t>?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177AB84-E6B5-8DAD-E6BB-D3599F0DD5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4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0D750-E13A-4E89-8C11-B22C1FD3B2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3699" y="3158740"/>
            <a:ext cx="4841022" cy="3218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2B474-C763-4B05-9A5D-1802AE5360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915" y="4059811"/>
            <a:ext cx="1686069" cy="18191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695C26-3144-433C-8C1E-048C4BAF4F4E}"/>
              </a:ext>
            </a:extLst>
          </p:cNvPr>
          <p:cNvSpPr txBox="1"/>
          <p:nvPr/>
        </p:nvSpPr>
        <p:spPr>
          <a:xfrm>
            <a:off x="9539984" y="4543868"/>
            <a:ext cx="2429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Szathmáry</a:t>
            </a:r>
          </a:p>
          <a:p>
            <a:pPr lvl="0">
              <a:defRPr/>
            </a:pPr>
            <a:r>
              <a:rPr lang="en-US">
                <a:solidFill>
                  <a:srgbClr val="70AD47">
                    <a:lumMod val="75000"/>
                  </a:srgbClr>
                </a:solidFill>
              </a:rPr>
              <a:t>Theory of evolution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B8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replicator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95664-D40A-00D4-F699-67BD217ED16A}"/>
              </a:ext>
            </a:extLst>
          </p:cNvPr>
          <p:cNvSpPr txBox="1"/>
          <p:nvPr/>
        </p:nvSpPr>
        <p:spPr>
          <a:xfrm>
            <a:off x="2180757" y="158065"/>
            <a:ext cx="8573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+mj-lt"/>
              </a:rPr>
              <a:t>Complementary Synergistic Expertise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6C542-3DFF-B042-170B-142BD36B4403}"/>
              </a:ext>
            </a:extLst>
          </p:cNvPr>
          <p:cNvSpPr txBox="1"/>
          <p:nvPr/>
        </p:nvSpPr>
        <p:spPr>
          <a:xfrm>
            <a:off x="3254901" y="3241413"/>
            <a:ext cx="1374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B8984"/>
                </a:solidFill>
              </a:rPr>
              <a:t>Replication</a:t>
            </a:r>
            <a:endParaRPr lang="en-IL" sz="2000" b="1">
              <a:solidFill>
                <a:srgbClr val="FB898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A514E-7F89-D70D-AEEF-C2E8C596C7D8}"/>
              </a:ext>
            </a:extLst>
          </p:cNvPr>
          <p:cNvSpPr txBox="1"/>
          <p:nvPr/>
        </p:nvSpPr>
        <p:spPr>
          <a:xfrm>
            <a:off x="4773593" y="2758630"/>
            <a:ext cx="14612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Metabolism</a:t>
            </a:r>
            <a:endParaRPr lang="en-IL" sz="2000" b="1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01B63-6429-5DEF-C0FA-0C6C1C6105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070" y="1055045"/>
            <a:ext cx="1430996" cy="1717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86C00E-8C6C-FEF9-7BC8-1EA4E780202C}"/>
              </a:ext>
            </a:extLst>
          </p:cNvPr>
          <p:cNvSpPr txBox="1"/>
          <p:nvPr/>
        </p:nvSpPr>
        <p:spPr>
          <a:xfrm>
            <a:off x="4957319" y="1258232"/>
            <a:ext cx="2238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B050"/>
                </a:solidFill>
                <a:latin typeface="Calibri" panose="020F0502020204030204"/>
              </a:rPr>
              <a:t>Metabolism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en-US">
                <a:solidFill>
                  <a:prstClr val="black"/>
                </a:solidFill>
                <a:latin typeface="Calibri" panose="020F0502020204030204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B8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assembly-based </a:t>
            </a:r>
            <a:r>
              <a:rPr lang="en-US">
                <a:solidFill>
                  <a:srgbClr val="FB8984"/>
                </a:solidFill>
                <a:latin typeface="Calibri" panose="020F0502020204030204"/>
              </a:rPr>
              <a:t>r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FB8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eplicators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B898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0A3EF-7574-F608-A57F-514262ECCC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773" y="1360854"/>
            <a:ext cx="1470911" cy="1873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0ADC5A-28B3-2D75-5C60-12FDC096BC2C}"/>
              </a:ext>
            </a:extLst>
          </p:cNvPr>
          <p:cNvSpPr/>
          <p:nvPr/>
        </p:nvSpPr>
        <p:spPr>
          <a:xfrm>
            <a:off x="8758143" y="1858397"/>
            <a:ext cx="317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Griffiths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srgbClr val="4470C4"/>
                </a:solidFill>
                <a:latin typeface="Calibri" panose="020F0502020204030204"/>
              </a:rPr>
              <a:t>In vitro </a:t>
            </a:r>
            <a:r>
              <a:rPr lang="en-US">
                <a:solidFill>
                  <a:srgbClr val="4470C4"/>
                </a:solidFill>
                <a:latin typeface="Calibri" panose="020F0502020204030204"/>
              </a:rPr>
              <a:t>c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4470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ompartmentalization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4470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E47D7B-B8A8-BF07-793B-DBB91ECC0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626" y="2325083"/>
            <a:ext cx="1430996" cy="1685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9569A6-0BD4-8803-8C28-6B815367DEC2}"/>
              </a:ext>
            </a:extLst>
          </p:cNvPr>
          <p:cNvSpPr txBox="1"/>
          <p:nvPr/>
        </p:nvSpPr>
        <p:spPr>
          <a:xfrm>
            <a:off x="98169" y="2633274"/>
            <a:ext cx="180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Ashkenasy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B8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Template-based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B8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B8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self-replication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6F385-CF47-8587-1E75-5DEB4C63DD3F}"/>
              </a:ext>
            </a:extLst>
          </p:cNvPr>
          <p:cNvSpPr txBox="1"/>
          <p:nvPr/>
        </p:nvSpPr>
        <p:spPr>
          <a:xfrm>
            <a:off x="6243133" y="3255996"/>
            <a:ext cx="2572243" cy="3006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9999FF"/>
                </a:solidFill>
              </a:rPr>
              <a:t>Compartmentalization</a:t>
            </a:r>
            <a:endParaRPr lang="en-IL" sz="2000" b="1">
              <a:solidFill>
                <a:srgbClr val="9999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5F82E-6B06-1AC5-75E7-D2DB49F1E79E}"/>
              </a:ext>
            </a:extLst>
          </p:cNvPr>
          <p:cNvSpPr txBox="1"/>
          <p:nvPr/>
        </p:nvSpPr>
        <p:spPr>
          <a:xfrm>
            <a:off x="6562674" y="4728662"/>
            <a:ext cx="12841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Darwinian</a:t>
            </a:r>
          </a:p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evolution</a:t>
            </a:r>
            <a:endParaRPr lang="en-IL" sz="20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European Union European Research Council Logo Grant Institute of Science  and Technology Austria, professor physicist, text, orange, logo png |  PNGWing">
            <a:extLst>
              <a:ext uri="{FF2B5EF4-FFF2-40B4-BE49-F238E27FC236}">
                <a16:creationId xmlns:a16="http://schemas.microsoft.com/office/drawing/2014/main" id="{75E8A567-A2A9-6572-D379-E2D1EDFC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7026" y="955422"/>
            <a:ext cx="1881645" cy="8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F33092C-E814-D97D-DFE0-43D2A9385B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65373D-E634-3E60-F93E-5CA49266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?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673E89-8F93-9F37-C8E8-37840BD1FA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7FAB37-1651-4085-26FB-CF77D294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Why</a:t>
            </a:r>
            <a:r>
              <a:rPr lang="hu-HU" dirty="0"/>
              <a:t>?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6079D44-9446-C74E-F594-194A1B8D14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F4896-096F-E84B-917C-6F04F67E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abstraction</a:t>
            </a:r>
            <a:r>
              <a:rPr lang="hu-HU" dirty="0"/>
              <a:t> and </a:t>
            </a:r>
            <a:r>
              <a:rPr lang="hu-HU" dirty="0" err="1"/>
              <a:t>idealization</a:t>
            </a:r>
            <a:r>
              <a:rPr lang="hu-HU" dirty="0"/>
              <a:t> is </a:t>
            </a:r>
            <a:r>
              <a:rPr lang="hu-HU" dirty="0" err="1"/>
              <a:t>needed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A21C59-AAD2-8FF2-78BB-904A284B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5343"/>
            <a:ext cx="10515600" cy="3371619"/>
          </a:xfrm>
        </p:spPr>
        <p:txBody>
          <a:bodyPr/>
          <a:lstStyle/>
          <a:p>
            <a:r>
              <a:rPr lang="hu-HU" dirty="0" err="1"/>
              <a:t>Abstract</a:t>
            </a:r>
            <a:r>
              <a:rPr lang="hu-HU" dirty="0"/>
              <a:t> </a:t>
            </a:r>
            <a:r>
              <a:rPr lang="hu-HU" dirty="0" err="1"/>
              <a:t>away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known</a:t>
            </a:r>
            <a:r>
              <a:rPr lang="hu-HU" dirty="0"/>
              <a:t> life </a:t>
            </a:r>
            <a:r>
              <a:rPr lang="hu-HU" dirty="0" err="1"/>
              <a:t>forms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highly</a:t>
            </a:r>
            <a:r>
              <a:rPr lang="hu-HU" dirty="0"/>
              <a:t> </a:t>
            </a:r>
            <a:r>
              <a:rPr lang="hu-HU" dirty="0" err="1"/>
              <a:t>evolved</a:t>
            </a:r>
            <a:r>
              <a:rPr lang="hu-HU" dirty="0"/>
              <a:t> </a:t>
            </a:r>
            <a:r>
              <a:rPr lang="hu-HU" dirty="0" err="1"/>
              <a:t>creatures</a:t>
            </a:r>
            <a:endParaRPr lang="hu-HU" dirty="0"/>
          </a:p>
          <a:p>
            <a:r>
              <a:rPr lang="hu-HU" dirty="0" err="1"/>
              <a:t>Simplify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arrive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a </a:t>
            </a:r>
            <a:r>
              <a:rPr lang="hu-HU" dirty="0" err="1"/>
              <a:t>minimalistic</a:t>
            </a:r>
            <a:r>
              <a:rPr lang="hu-HU" dirty="0"/>
              <a:t> </a:t>
            </a:r>
            <a:r>
              <a:rPr lang="hu-HU" dirty="0" err="1"/>
              <a:t>formulation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516524-3A1B-FA89-EE7D-0E8C286D88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3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B9874DB1-17A9-4120-ABB2-ACE7E76CC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4735" y="276446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en-US" dirty="0"/>
              <a:t>Tibor </a:t>
            </a:r>
            <a:r>
              <a:rPr lang="hu-HU" altLang="en-US" dirty="0" err="1"/>
              <a:t>Gánti</a:t>
            </a:r>
            <a:r>
              <a:rPr lang="hu-HU" altLang="en-US" dirty="0"/>
              <a:t>: The </a:t>
            </a:r>
            <a:r>
              <a:rPr lang="hu-HU" altLang="en-US" dirty="0" err="1"/>
              <a:t>Principle</a:t>
            </a:r>
            <a:r>
              <a:rPr lang="hu-HU" altLang="en-US" dirty="0"/>
              <a:t> of Life (1971)</a:t>
            </a:r>
            <a:endParaRPr lang="en-GB" altLang="en-US" dirty="0"/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4E35F86C-D317-4D46-87D9-33B8BDA9A6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14026" y="2702668"/>
            <a:ext cx="5598267" cy="28420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en-US" dirty="0" err="1"/>
              <a:t>First</a:t>
            </a:r>
            <a:r>
              <a:rPr lang="hu-HU" altLang="en-US" dirty="0"/>
              <a:t> </a:t>
            </a:r>
            <a:r>
              <a:rPr lang="hu-HU" altLang="en-US" dirty="0" err="1"/>
              <a:t>clear</a:t>
            </a:r>
            <a:r>
              <a:rPr lang="hu-HU" altLang="en-US" dirty="0"/>
              <a:t> </a:t>
            </a:r>
            <a:r>
              <a:rPr lang="hu-HU" altLang="en-US" dirty="0" err="1"/>
              <a:t>exposition</a:t>
            </a:r>
            <a:r>
              <a:rPr lang="hu-HU" altLang="en-US" dirty="0"/>
              <a:t> of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relevant</a:t>
            </a:r>
            <a:r>
              <a:rPr lang="hu-HU" altLang="en-US" dirty="0"/>
              <a:t> </a:t>
            </a:r>
            <a:r>
              <a:rPr lang="hu-HU" altLang="en-US" dirty="0" err="1"/>
              <a:t>ideas</a:t>
            </a:r>
            <a:endParaRPr lang="hu-HU" altLang="en-US" dirty="0"/>
          </a:p>
          <a:p>
            <a:pPr eaLnBrk="1" hangingPunct="1">
              <a:lnSpc>
                <a:spcPct val="90000"/>
              </a:lnSpc>
            </a:pPr>
            <a:r>
              <a:rPr lang="hu-HU" altLang="en-US" dirty="0"/>
              <a:t>The </a:t>
            </a:r>
            <a:r>
              <a:rPr lang="hu-HU" altLang="en-US" dirty="0" err="1"/>
              <a:t>origin</a:t>
            </a:r>
            <a:r>
              <a:rPr lang="hu-HU" altLang="en-US" dirty="0"/>
              <a:t> of </a:t>
            </a:r>
            <a:r>
              <a:rPr lang="hu-HU" altLang="en-US" dirty="0" err="1"/>
              <a:t>systems</a:t>
            </a:r>
            <a:r>
              <a:rPr lang="hu-HU" altLang="en-US" dirty="0"/>
              <a:t> </a:t>
            </a:r>
            <a:r>
              <a:rPr lang="hu-HU" altLang="en-US" dirty="0" err="1"/>
              <a:t>chemistry</a:t>
            </a:r>
            <a:endParaRPr lang="en-GB" altLang="en-US" dirty="0"/>
          </a:p>
        </p:txBody>
      </p:sp>
      <p:pic>
        <p:nvPicPr>
          <p:cNvPr id="9220" name="Picture 7" descr="auto0">
            <a:extLst>
              <a:ext uri="{FF2B5EF4-FFF2-40B4-BE49-F238E27FC236}">
                <a16:creationId xmlns:a16="http://schemas.microsoft.com/office/drawing/2014/main" id="{C8745F8A-9137-4D6D-A278-D3E8C6696C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669" y="1419446"/>
            <a:ext cx="3446592" cy="4818536"/>
          </a:xfrm>
          <a:noFill/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4D9A098-53E7-FB7B-2DEC-AB0506848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9311CA-7997-99D4-C18B-12FACF9B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The latest </a:t>
            </a:r>
            <a:r>
              <a:rPr lang="hu-HU" dirty="0" err="1"/>
              <a:t>edition</a:t>
            </a:r>
            <a:r>
              <a:rPr lang="hu-HU" dirty="0"/>
              <a:t>: Oxford University Press, 2003</a:t>
            </a:r>
            <a:endParaRPr lang="en-GB" dirty="0"/>
          </a:p>
        </p:txBody>
      </p:sp>
      <p:pic>
        <p:nvPicPr>
          <p:cNvPr id="5" name="Picture 6" descr="auto0">
            <a:extLst>
              <a:ext uri="{FF2B5EF4-FFF2-40B4-BE49-F238E27FC236}">
                <a16:creationId xmlns:a16="http://schemas.microsoft.com/office/drawing/2014/main" id="{758984E7-D765-8527-1047-F3F0537B64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3952" y="1618032"/>
            <a:ext cx="3740607" cy="4879543"/>
          </a:xfrm>
          <a:noFill/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B91960B-FF24-7FCF-3B85-2EB2F7C17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E0D17A8-83A1-7767-1B1B-5956BAC5BD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44" y="808960"/>
            <a:ext cx="5525286" cy="5697279"/>
          </a:xfrm>
          <a:prstGeom prst="rect">
            <a:avLst/>
          </a:prstGeom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00A49A2A-F016-11C4-C8AE-48FE1B6A7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dirty="0" err="1"/>
              <a:t>Gánti</a:t>
            </a:r>
            <a:r>
              <a:rPr lang="hu-HU" altLang="en-US" dirty="0"/>
              <a:t>´</a:t>
            </a:r>
            <a:r>
              <a:rPr lang="en-GB" altLang="en-US" dirty="0"/>
              <a:t>s</a:t>
            </a:r>
            <a:r>
              <a:rPr lang="hu-HU" altLang="en-US" dirty="0"/>
              <a:t> </a:t>
            </a:r>
            <a:r>
              <a:rPr lang="hu-HU" altLang="en-US" dirty="0" err="1"/>
              <a:t>chemoton</a:t>
            </a:r>
            <a:r>
              <a:rPr lang="hu-HU" altLang="en-US" dirty="0"/>
              <a:t> </a:t>
            </a:r>
            <a:r>
              <a:rPr lang="en-GB" altLang="en-US" dirty="0"/>
              <a:t>scheme (1974)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FEFE7993-F6E7-9E7C-90C5-0745FA67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77" y="6109255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dirty="0">
                <a:solidFill>
                  <a:srgbClr val="FF0000"/>
                </a:solidFill>
              </a:rPr>
              <a:t>ALL SUBSYSTEMS ARE AUTOCATALYTIC!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72037" name="AutoShape 5">
            <a:extLst>
              <a:ext uri="{FF2B5EF4-FFF2-40B4-BE49-F238E27FC236}">
                <a16:creationId xmlns:a16="http://schemas.microsoft.com/office/drawing/2014/main" id="{EDFBDE0E-C533-8C3C-8238-26CFC63F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974" y="1752600"/>
            <a:ext cx="2286000" cy="838200"/>
          </a:xfrm>
          <a:prstGeom prst="wedgeEllipseCallout">
            <a:avLst>
              <a:gd name="adj1" fmla="val -99752"/>
              <a:gd name="adj2" fmla="val 171981"/>
            </a:avLst>
          </a:prstGeom>
          <a:solidFill>
            <a:srgbClr val="FB898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err="1"/>
              <a:t>replication</a:t>
            </a:r>
            <a:endParaRPr lang="en-GB" altLang="en-US" sz="2400" dirty="0"/>
          </a:p>
        </p:txBody>
      </p:sp>
      <p:sp>
        <p:nvSpPr>
          <p:cNvPr id="172038" name="AutoShape 6">
            <a:extLst>
              <a:ext uri="{FF2B5EF4-FFF2-40B4-BE49-F238E27FC236}">
                <a16:creationId xmlns:a16="http://schemas.microsoft.com/office/drawing/2014/main" id="{0A21FAC0-B474-D2FD-8E82-C83888E72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026" y="1904113"/>
            <a:ext cx="2514600" cy="990600"/>
          </a:xfrm>
          <a:prstGeom prst="wedgeEllipseCallout">
            <a:avLst>
              <a:gd name="adj1" fmla="val 94005"/>
              <a:gd name="adj2" fmla="val 67046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err="1"/>
              <a:t>metabolic</a:t>
            </a:r>
            <a:r>
              <a:rPr lang="hu-HU" altLang="en-US" sz="2400" dirty="0"/>
              <a:t> </a:t>
            </a:r>
            <a:r>
              <a:rPr lang="hu-HU" altLang="en-US" sz="2400" dirty="0" err="1"/>
              <a:t>engine</a:t>
            </a:r>
            <a:endParaRPr lang="en-GB" altLang="en-US" sz="2400" dirty="0"/>
          </a:p>
        </p:txBody>
      </p:sp>
      <p:sp>
        <p:nvSpPr>
          <p:cNvPr id="172039" name="AutoShape 7">
            <a:extLst>
              <a:ext uri="{FF2B5EF4-FFF2-40B4-BE49-F238E27FC236}">
                <a16:creationId xmlns:a16="http://schemas.microsoft.com/office/drawing/2014/main" id="{7DF4D76D-B7B1-AC95-8703-3EDC448B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44" y="3923856"/>
            <a:ext cx="2209800" cy="990600"/>
          </a:xfrm>
          <a:prstGeom prst="wedgeEllipseCallout">
            <a:avLst>
              <a:gd name="adj1" fmla="val 103662"/>
              <a:gd name="adj2" fmla="val 67468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err="1"/>
              <a:t>membrane</a:t>
            </a:r>
            <a:endParaRPr lang="en-GB" altLang="en-US" sz="2400" dirty="0"/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DBA6B188-0924-8A1A-4045-63F1E8895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9027" y="3227470"/>
            <a:ext cx="1536700" cy="2057400"/>
          </a:xfrm>
          <a:noFill/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4289874-B8C4-9C66-6A26-1E4236B8C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  <p:bldP spid="172037" grpId="0" animBg="1" autoUpdateAnimBg="0"/>
      <p:bldP spid="172038" grpId="0" animBg="1" autoUpdateAnimBg="0"/>
      <p:bldP spid="17203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71EF4DA-3983-4B6B-BB43-C688FFA5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599" y="329662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en-US" dirty="0" err="1"/>
              <a:t>Chemical</a:t>
            </a:r>
            <a:r>
              <a:rPr lang="hu-HU" altLang="en-US" dirty="0"/>
              <a:t> </a:t>
            </a:r>
            <a:r>
              <a:rPr lang="hu-HU" altLang="en-US" dirty="0" err="1"/>
              <a:t>supersystems</a:t>
            </a:r>
            <a:endParaRPr lang="en-GB" altLang="en-US" dirty="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AF7E616-AEB1-4B20-8949-A7D28826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16" y="3266756"/>
            <a:ext cx="2078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9999FF"/>
                </a:solidFill>
              </a:rPr>
              <a:t>Boundary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F21C6985-77D2-4CFF-A88F-0C065022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16" y="4490937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FF0000"/>
                </a:solidFill>
              </a:rPr>
              <a:t>Template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49743FBD-4A19-43FA-9FDC-E648D188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16" y="2128737"/>
            <a:ext cx="237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00B050"/>
                </a:solidFill>
              </a:rPr>
              <a:t>Metabolism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CA7504FF-EAFE-472E-9AE2-88779F13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294" y="2204937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00B050"/>
                </a:solidFill>
              </a:rPr>
              <a:t>M</a:t>
            </a:r>
            <a:r>
              <a:rPr lang="en-GB" altLang="en-US" sz="3600" dirty="0"/>
              <a:t> </a:t>
            </a:r>
            <a:r>
              <a:rPr lang="en-GB" altLang="en-US" sz="3600" dirty="0">
                <a:solidFill>
                  <a:srgbClr val="9999FF"/>
                </a:solidFill>
              </a:rPr>
              <a:t>B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28C8FEA7-E0A1-4B22-82C8-220E471D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494" y="4490937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9999FF"/>
                </a:solidFill>
              </a:rPr>
              <a:t>B</a:t>
            </a:r>
            <a:r>
              <a:rPr lang="en-GB" altLang="en-US" sz="3600" dirty="0"/>
              <a:t> </a:t>
            </a:r>
            <a:r>
              <a:rPr lang="en-GB" alt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1E882F40-FF9F-4C9C-ABB5-0A6BCCE4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294" y="3271737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00B050"/>
                </a:solidFill>
              </a:rPr>
              <a:t>M</a:t>
            </a:r>
            <a:r>
              <a:rPr lang="en-GB" altLang="en-US" sz="3600" dirty="0"/>
              <a:t> </a:t>
            </a:r>
            <a:r>
              <a:rPr lang="en-GB" alt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AC6A5F35-BDB6-4A98-B6E5-140B96E5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494" y="3347937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00B050"/>
                </a:solidFill>
              </a:rPr>
              <a:t>M</a:t>
            </a:r>
            <a:r>
              <a:rPr lang="en-GB" altLang="en-US" sz="3600" dirty="0"/>
              <a:t> </a:t>
            </a:r>
            <a:r>
              <a:rPr lang="en-GB" altLang="en-US" sz="3600" dirty="0">
                <a:solidFill>
                  <a:srgbClr val="9999FF"/>
                </a:solidFill>
              </a:rPr>
              <a:t>B</a:t>
            </a:r>
            <a:r>
              <a:rPr lang="en-GB" altLang="en-US" sz="3600" dirty="0"/>
              <a:t> </a:t>
            </a:r>
            <a:r>
              <a:rPr lang="en-GB" alt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562" name="Line 12">
            <a:extLst>
              <a:ext uri="{FF2B5EF4-FFF2-40B4-BE49-F238E27FC236}">
                <a16:creationId xmlns:a16="http://schemas.microsoft.com/office/drawing/2014/main" id="{F35A4A43-05A2-469B-8FD8-92AC1F411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294" y="2509737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64" name="Line 14">
            <a:extLst>
              <a:ext uri="{FF2B5EF4-FFF2-40B4-BE49-F238E27FC236}">
                <a16:creationId xmlns:a16="http://schemas.microsoft.com/office/drawing/2014/main" id="{DAFC65AE-0AFE-4E7E-8BCA-E96CBF075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094" y="4871937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65" name="Line 15">
            <a:extLst>
              <a:ext uri="{FF2B5EF4-FFF2-40B4-BE49-F238E27FC236}">
                <a16:creationId xmlns:a16="http://schemas.microsoft.com/office/drawing/2014/main" id="{79F18F6D-F3E1-447B-A8DE-756B10C16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094" y="2585937"/>
            <a:ext cx="106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66" name="Line 16">
            <a:extLst>
              <a:ext uri="{FF2B5EF4-FFF2-40B4-BE49-F238E27FC236}">
                <a16:creationId xmlns:a16="http://schemas.microsoft.com/office/drawing/2014/main" id="{8A31CEE6-620A-4229-9C30-B91E366DF2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0094" y="3957537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67" name="Line 17">
            <a:extLst>
              <a:ext uri="{FF2B5EF4-FFF2-40B4-BE49-F238E27FC236}">
                <a16:creationId xmlns:a16="http://schemas.microsoft.com/office/drawing/2014/main" id="{41529AD2-65F9-49E1-9B5A-CC9F33D2B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3894" y="3881337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68" name="Line 18">
            <a:extLst>
              <a:ext uri="{FF2B5EF4-FFF2-40B4-BE49-F238E27FC236}">
                <a16:creationId xmlns:a16="http://schemas.microsoft.com/office/drawing/2014/main" id="{6CCB8360-E0AA-4C12-91DE-EA9212E0B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0094" y="2738337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69" name="Line 19">
            <a:extLst>
              <a:ext uri="{FF2B5EF4-FFF2-40B4-BE49-F238E27FC236}">
                <a16:creationId xmlns:a16="http://schemas.microsoft.com/office/drawing/2014/main" id="{785403B5-06EC-4F24-92EB-6C2BAF1D1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039" y="2600800"/>
            <a:ext cx="2209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70" name="Line 20">
            <a:extLst>
              <a:ext uri="{FF2B5EF4-FFF2-40B4-BE49-F238E27FC236}">
                <a16:creationId xmlns:a16="http://schemas.microsoft.com/office/drawing/2014/main" id="{E4103EE3-D3E1-4BF1-A3D9-1A8BC56E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9894" y="3652737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71" name="Line 21">
            <a:extLst>
              <a:ext uri="{FF2B5EF4-FFF2-40B4-BE49-F238E27FC236}">
                <a16:creationId xmlns:a16="http://schemas.microsoft.com/office/drawing/2014/main" id="{FD2787D7-CBD7-4432-BDB6-B1ECF0AB64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9894" y="4109937"/>
            <a:ext cx="2133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572" name="Rectangle 22">
            <a:extLst>
              <a:ext uri="{FF2B5EF4-FFF2-40B4-BE49-F238E27FC236}">
                <a16:creationId xmlns:a16="http://schemas.microsoft.com/office/drawing/2014/main" id="{D3032B4F-812E-4E40-8835-64BDD168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969" y="1755675"/>
            <a:ext cx="2376488" cy="3600450"/>
          </a:xfrm>
          <a:prstGeom prst="rect">
            <a:avLst/>
          </a:prstGeom>
          <a:noFill/>
          <a:ln w="76200">
            <a:pattFill prst="pct90">
              <a:fgClr>
                <a:srgbClr val="FF33CC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3600"/>
          </a:p>
        </p:txBody>
      </p:sp>
      <p:sp>
        <p:nvSpPr>
          <p:cNvPr id="23573" name="Text Box 23">
            <a:extLst>
              <a:ext uri="{FF2B5EF4-FFF2-40B4-BE49-F238E27FC236}">
                <a16:creationId xmlns:a16="http://schemas.microsoft.com/office/drawing/2014/main" id="{8800D6E4-6103-4817-BD63-FFB5C9F82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084" y="5864562"/>
            <a:ext cx="7319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3600" dirty="0">
                <a:solidFill>
                  <a:srgbClr val="FF00FF"/>
                </a:solidFill>
              </a:rPr>
              <a:t>INFRABIOLOGICAL SYSTEMS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3686578-ACAE-ABEA-ADFF-7343002ACE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CFAC975C-14FA-40EA-A261-B8B621B50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en-US" dirty="0"/>
              <a:t>The </a:t>
            </a:r>
            <a:r>
              <a:rPr lang="hu-HU" altLang="en-US" dirty="0" err="1"/>
              <a:t>self-reproducing</a:t>
            </a:r>
            <a:r>
              <a:rPr lang="hu-HU" altLang="en-US" dirty="0"/>
              <a:t> </a:t>
            </a:r>
            <a:r>
              <a:rPr lang="hu-HU" altLang="en-US" dirty="0" err="1"/>
              <a:t>spherule</a:t>
            </a:r>
            <a:r>
              <a:rPr lang="hu-HU" altLang="en-US" dirty="0"/>
              <a:t> </a:t>
            </a:r>
            <a:r>
              <a:rPr lang="en-GB" altLang="en-US" dirty="0"/>
              <a:t>(</a:t>
            </a:r>
            <a:r>
              <a:rPr lang="hu-HU" altLang="en-US" dirty="0" err="1"/>
              <a:t>Gánti</a:t>
            </a:r>
            <a:r>
              <a:rPr lang="hu-HU" altLang="en-US" dirty="0"/>
              <a:t>, </a:t>
            </a:r>
            <a:r>
              <a:rPr lang="en-GB" altLang="en-US" dirty="0"/>
              <a:t>1978)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FE86FEF1-9BFA-4308-A0BC-C4304395912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182894" y="5486400"/>
            <a:ext cx="5799306" cy="1066800"/>
          </a:xfrm>
        </p:spPr>
        <p:txBody>
          <a:bodyPr/>
          <a:lstStyle/>
          <a:p>
            <a:pPr eaLnBrk="1" hangingPunct="1"/>
            <a:r>
              <a:rPr lang="hu-HU" altLang="en-US" dirty="0" err="1"/>
              <a:t>Metabolism</a:t>
            </a:r>
            <a:r>
              <a:rPr lang="hu-HU" altLang="en-US" dirty="0"/>
              <a:t> and </a:t>
            </a:r>
            <a:r>
              <a:rPr lang="hu-HU" altLang="en-US" dirty="0" err="1"/>
              <a:t>boundary</a:t>
            </a:r>
            <a:endParaRPr lang="en-GB" altLang="en-US" dirty="0"/>
          </a:p>
          <a:p>
            <a:pPr eaLnBrk="1" hangingPunct="1"/>
            <a:r>
              <a:rPr lang="hu-HU" altLang="en-US" dirty="0"/>
              <a:t>No </a:t>
            </a:r>
            <a:r>
              <a:rPr lang="hu-HU" altLang="en-US" dirty="0" err="1"/>
              <a:t>genetics</a:t>
            </a:r>
            <a:r>
              <a:rPr lang="hu-HU" altLang="en-US" dirty="0"/>
              <a:t> </a:t>
            </a:r>
            <a:endParaRPr lang="en-GB" altLang="en-US" dirty="0"/>
          </a:p>
        </p:txBody>
      </p:sp>
      <p:pic>
        <p:nvPicPr>
          <p:cNvPr id="24580" name="Picture 8" descr="auto0">
            <a:extLst>
              <a:ext uri="{FF2B5EF4-FFF2-40B4-BE49-F238E27FC236}">
                <a16:creationId xmlns:a16="http://schemas.microsoft.com/office/drawing/2014/main" id="{41CE68F3-BB5A-484D-B57A-596D1DCD724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828800"/>
            <a:ext cx="3556000" cy="3124200"/>
          </a:xfrm>
          <a:noFill/>
        </p:spPr>
      </p:pic>
      <p:pic>
        <p:nvPicPr>
          <p:cNvPr id="24581" name="Picture 9" descr="auto0">
            <a:extLst>
              <a:ext uri="{FF2B5EF4-FFF2-40B4-BE49-F238E27FC236}">
                <a16:creationId xmlns:a16="http://schemas.microsoft.com/office/drawing/2014/main" id="{B2988427-1E0A-4FFC-AE1E-6CF7A0920F6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4601" y="1828800"/>
            <a:ext cx="3248025" cy="3124200"/>
          </a:xfrm>
          <a:noFill/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7EC3FDDB-BD90-5961-EF3B-E56887B309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7343A-22CB-4406-8BB1-DB404B8D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7" y="434545"/>
            <a:ext cx="5708028" cy="1607063"/>
          </a:xfrm>
        </p:spPr>
        <p:txBody>
          <a:bodyPr>
            <a:normAutofit/>
          </a:bodyPr>
          <a:lstStyle/>
          <a:p>
            <a:r>
              <a:rPr lang="hu-HU" sz="4000" dirty="0"/>
              <a:t>The </a:t>
            </a:r>
            <a:r>
              <a:rPr lang="hu-HU" sz="4000" dirty="0" err="1"/>
              <a:t>formose</a:t>
            </a:r>
            <a:r>
              <a:rPr lang="hu-HU" sz="4000" dirty="0"/>
              <a:t> </a:t>
            </a:r>
            <a:r>
              <a:rPr lang="hu-HU" sz="4000" dirty="0" err="1"/>
              <a:t>reaction</a:t>
            </a:r>
            <a:r>
              <a:rPr lang="hu-HU" sz="4000" dirty="0"/>
              <a:t> </a:t>
            </a:r>
            <a:r>
              <a:rPr lang="hu-HU" sz="4000" dirty="0" err="1"/>
              <a:t>encapsulated</a:t>
            </a:r>
            <a:r>
              <a:rPr lang="hu-HU" sz="4000" dirty="0"/>
              <a:t> in </a:t>
            </a:r>
            <a:r>
              <a:rPr lang="hu-HU" sz="4000" dirty="0" err="1"/>
              <a:t>droplets</a:t>
            </a:r>
            <a:endParaRPr lang="en-GB" sz="4000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79D9271-C14A-4872-8B6F-CAE5DB473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9202" y="332656"/>
            <a:ext cx="4324958" cy="3195510"/>
          </a:xfrm>
        </p:spPr>
      </p:pic>
      <p:pic>
        <p:nvPicPr>
          <p:cNvPr id="9" name="Picture 10" descr="​Andrew Griffiths">
            <a:extLst>
              <a:ext uri="{FF2B5EF4-FFF2-40B4-BE49-F238E27FC236}">
                <a16:creationId xmlns:a16="http://schemas.microsoft.com/office/drawing/2014/main" id="{A1570370-8E6A-48A8-8708-A9837EDDA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203" y="3864269"/>
            <a:ext cx="1949841" cy="15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8DAE55E-9E40-43DC-8ED6-19D7165692A5}"/>
              </a:ext>
            </a:extLst>
          </p:cNvPr>
          <p:cNvSpPr txBox="1"/>
          <p:nvPr/>
        </p:nvSpPr>
        <p:spPr>
          <a:xfrm>
            <a:off x="6245565" y="5649626"/>
            <a:ext cx="387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Andrew </a:t>
            </a:r>
            <a:r>
              <a:rPr lang="hu-HU" sz="2000" dirty="0" err="1"/>
              <a:t>Griffiths</a:t>
            </a:r>
            <a:endParaRPr lang="hu-HU" sz="2000" dirty="0"/>
          </a:p>
          <a:p>
            <a:r>
              <a:rPr lang="hu-HU" sz="2000" dirty="0"/>
              <a:t>ESPCI Paris</a:t>
            </a:r>
            <a:endParaRPr lang="en-GB" sz="2000" dirty="0"/>
          </a:p>
        </p:txBody>
      </p:sp>
      <p:pic>
        <p:nvPicPr>
          <p:cNvPr id="3" name="Picture 8" descr="auto0">
            <a:extLst>
              <a:ext uri="{FF2B5EF4-FFF2-40B4-BE49-F238E27FC236}">
                <a16:creationId xmlns:a16="http://schemas.microsoft.com/office/drawing/2014/main" id="{1B4AD6D1-990F-CA58-B037-678534F4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243" y="3733295"/>
            <a:ext cx="3246710" cy="276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F84AE59-6F42-5423-194A-390211CB70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9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5844A-F375-0A3B-CD05-1D9631537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D64F31-4E69-C7C0-E913-47BD451D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7" y="434545"/>
            <a:ext cx="5708028" cy="1607063"/>
          </a:xfrm>
        </p:spPr>
        <p:txBody>
          <a:bodyPr>
            <a:normAutofit/>
          </a:bodyPr>
          <a:lstStyle/>
          <a:p>
            <a:r>
              <a:rPr lang="hu-HU" sz="4000" dirty="0"/>
              <a:t>The </a:t>
            </a:r>
            <a:r>
              <a:rPr lang="hu-HU" sz="4000" dirty="0" err="1"/>
              <a:t>formose</a:t>
            </a:r>
            <a:r>
              <a:rPr lang="hu-HU" sz="4000" dirty="0"/>
              <a:t> </a:t>
            </a:r>
            <a:r>
              <a:rPr lang="hu-HU" sz="4000" dirty="0" err="1"/>
              <a:t>reaction</a:t>
            </a:r>
            <a:r>
              <a:rPr lang="hu-HU" sz="4000" dirty="0"/>
              <a:t> </a:t>
            </a:r>
            <a:r>
              <a:rPr lang="hu-HU" sz="4000" dirty="0" err="1"/>
              <a:t>encapsulated</a:t>
            </a:r>
            <a:r>
              <a:rPr lang="hu-HU" sz="4000" dirty="0"/>
              <a:t> in </a:t>
            </a:r>
            <a:r>
              <a:rPr lang="hu-HU" sz="4000" dirty="0" err="1"/>
              <a:t>droplets</a:t>
            </a:r>
            <a:endParaRPr lang="en-GB" sz="4000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61000AB4-3F45-DE5B-2A88-C291E15E43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9202" y="332656"/>
            <a:ext cx="4324958" cy="3195510"/>
          </a:xfrm>
        </p:spPr>
      </p:pic>
      <p:pic>
        <p:nvPicPr>
          <p:cNvPr id="9" name="Picture 10" descr="​Andrew Griffiths">
            <a:extLst>
              <a:ext uri="{FF2B5EF4-FFF2-40B4-BE49-F238E27FC236}">
                <a16:creationId xmlns:a16="http://schemas.microsoft.com/office/drawing/2014/main" id="{CBD437E7-2A3F-1373-2F1D-0F9267A4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203" y="3864269"/>
            <a:ext cx="1949841" cy="15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5BA4057-57AD-7847-1497-1AC69D317C4A}"/>
              </a:ext>
            </a:extLst>
          </p:cNvPr>
          <p:cNvSpPr txBox="1"/>
          <p:nvPr/>
        </p:nvSpPr>
        <p:spPr>
          <a:xfrm>
            <a:off x="6245565" y="5649626"/>
            <a:ext cx="387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Andrew </a:t>
            </a:r>
            <a:r>
              <a:rPr lang="hu-HU" sz="2000" dirty="0" err="1"/>
              <a:t>Griffiths</a:t>
            </a:r>
            <a:endParaRPr lang="hu-HU" sz="2000" dirty="0"/>
          </a:p>
          <a:p>
            <a:r>
              <a:rPr lang="hu-HU" sz="2000" dirty="0"/>
              <a:t>ESPCI Paris</a:t>
            </a:r>
            <a:endParaRPr lang="en-GB" sz="2000" dirty="0"/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09902C93-66F2-D911-278E-85A46EE7B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88" y="2237230"/>
            <a:ext cx="3810000" cy="3412396"/>
          </a:xfrm>
          <a:prstGeom prst="rect">
            <a:avLst/>
          </a:prstGeom>
        </p:spPr>
      </p:pic>
      <p:pic>
        <p:nvPicPr>
          <p:cNvPr id="3" name="Picture 8" descr="auto0">
            <a:extLst>
              <a:ext uri="{FF2B5EF4-FFF2-40B4-BE49-F238E27FC236}">
                <a16:creationId xmlns:a16="http://schemas.microsoft.com/office/drawing/2014/main" id="{7210084D-1D6D-C50F-04D7-BF884766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243" y="3733295"/>
            <a:ext cx="3246710" cy="276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F6A3772-4075-F588-F37C-0F7978A40EAB}"/>
              </a:ext>
            </a:extLst>
          </p:cNvPr>
          <p:cNvSpPr txBox="1"/>
          <p:nvPr/>
        </p:nvSpPr>
        <p:spPr>
          <a:xfrm>
            <a:off x="886047" y="6238789"/>
            <a:ext cx="440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212121"/>
                </a:solidFill>
                <a:effectLst/>
                <a:latin typeface="BlinkMacSystemFont"/>
              </a:rPr>
              <a:t> Nat</a:t>
            </a:r>
            <a:r>
              <a:rPr lang="hu-HU" b="0" i="1" dirty="0" err="1">
                <a:solidFill>
                  <a:srgbClr val="212121"/>
                </a:solidFill>
                <a:effectLst/>
                <a:latin typeface="BlinkMacSystemFont"/>
              </a:rPr>
              <a:t>ure</a:t>
            </a:r>
            <a:r>
              <a:rPr lang="en-GB" b="0" i="1" dirty="0">
                <a:solidFill>
                  <a:srgbClr val="212121"/>
                </a:solidFill>
                <a:effectLst/>
                <a:latin typeface="BlinkMacSystemFont"/>
              </a:rPr>
              <a:t> Chem</a:t>
            </a:r>
            <a:r>
              <a:rPr lang="hu-HU" i="1" dirty="0" err="1">
                <a:solidFill>
                  <a:srgbClr val="212121"/>
                </a:solidFill>
                <a:latin typeface="BlinkMacSystemFont"/>
              </a:rPr>
              <a:t>istry</a:t>
            </a:r>
            <a:r>
              <a:rPr lang="en-GB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2024 Jan;16(1):70-78. 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F4734DD-F02F-D52E-8533-7C64E43D2A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4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4C6768-0A88-C6C3-4B96-E4892346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When</a:t>
            </a:r>
            <a:r>
              <a:rPr lang="hu-HU" dirty="0"/>
              <a:t>?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8E726A-A7E8-92AC-FB04-7F59C5936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2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B8D80D-8540-4A33-1F6C-96132856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Now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40F1B8-00AE-1875-9F52-E29EC5A9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567" y="5004943"/>
            <a:ext cx="3522921" cy="1325563"/>
          </a:xfrm>
        </p:spPr>
        <p:txBody>
          <a:bodyPr/>
          <a:lstStyle/>
          <a:p>
            <a:r>
              <a:rPr lang="hu-HU" dirty="0"/>
              <a:t>ERC </a:t>
            </a:r>
            <a:r>
              <a:rPr lang="hu-HU" dirty="0" err="1"/>
              <a:t>Synergy</a:t>
            </a:r>
            <a:r>
              <a:rPr lang="hu-HU" dirty="0"/>
              <a:t> Grant </a:t>
            </a:r>
          </a:p>
          <a:p>
            <a:r>
              <a:rPr lang="hu-HU" dirty="0"/>
              <a:t>2024-2029: </a:t>
            </a:r>
            <a:r>
              <a:rPr lang="hu-HU" dirty="0" err="1"/>
              <a:t>six</a:t>
            </a:r>
            <a:r>
              <a:rPr lang="hu-HU" dirty="0"/>
              <a:t> </a:t>
            </a:r>
            <a:r>
              <a:rPr lang="hu-HU" dirty="0" err="1"/>
              <a:t>years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70452C3-272D-88BA-7B92-A2804602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5" y="1812414"/>
            <a:ext cx="5460686" cy="267573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C124D68-0397-1820-A2F9-9FED3555B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  <p:pic>
        <p:nvPicPr>
          <p:cNvPr id="6" name="Picture 2" descr="European Union European Research Council Logo Grant Institute of Science  and Technology Austria, professor physicist, text, orange, logo png |  PNGWing">
            <a:extLst>
              <a:ext uri="{FF2B5EF4-FFF2-40B4-BE49-F238E27FC236}">
                <a16:creationId xmlns:a16="http://schemas.microsoft.com/office/drawing/2014/main" id="{A436D43C-213A-DBA7-9FC2-64247E10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37" y="5796615"/>
            <a:ext cx="1881645" cy="8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0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7DE948-3411-24D7-4A0D-C9B295DF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65125"/>
            <a:ext cx="11178363" cy="1325563"/>
          </a:xfrm>
        </p:spPr>
        <p:txBody>
          <a:bodyPr/>
          <a:lstStyle/>
          <a:p>
            <a:pPr algn="ctr"/>
            <a:r>
              <a:rPr lang="hu-HU" dirty="0"/>
              <a:t>A </a:t>
            </a:r>
            <a:r>
              <a:rPr lang="hu-HU" dirty="0" err="1"/>
              <a:t>poetic</a:t>
            </a:r>
            <a:r>
              <a:rPr lang="hu-HU" dirty="0"/>
              <a:t> </a:t>
            </a:r>
            <a:r>
              <a:rPr lang="hu-HU" dirty="0" err="1"/>
              <a:t>prophecy</a:t>
            </a:r>
            <a:r>
              <a:rPr lang="hu-HU" dirty="0"/>
              <a:t> in </a:t>
            </a:r>
            <a:r>
              <a:rPr lang="hu-HU" i="1" dirty="0"/>
              <a:t>The </a:t>
            </a:r>
            <a:r>
              <a:rPr lang="hu-HU" i="1" dirty="0" err="1"/>
              <a:t>Tragedy</a:t>
            </a:r>
            <a:r>
              <a:rPr lang="hu-HU" i="1" dirty="0"/>
              <a:t> of Man </a:t>
            </a:r>
            <a:r>
              <a:rPr lang="hu-HU" dirty="0"/>
              <a:t>(1862)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449ECD-D60E-443F-D6F2-BDF86D3B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65" y="1853978"/>
            <a:ext cx="67693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b="0" i="1" dirty="0">
                <a:solidFill>
                  <a:srgbClr val="000000"/>
                </a:solidFill>
                <a:effectLst/>
              </a:rPr>
              <a:t>Az ember </a:t>
            </a:r>
            <a:r>
              <a:rPr lang="en-GB" sz="2600" b="0" i="1" dirty="0" err="1">
                <a:solidFill>
                  <a:srgbClr val="000000"/>
                </a:solidFill>
                <a:effectLst/>
              </a:rPr>
              <a:t>ezt</a:t>
            </a:r>
            <a:r>
              <a:rPr lang="en-GB" sz="2600" b="0" i="1" dirty="0">
                <a:solidFill>
                  <a:srgbClr val="000000"/>
                </a:solidFill>
                <a:effectLst/>
              </a:rPr>
              <a:t>, ha </a:t>
            </a:r>
            <a:r>
              <a:rPr lang="en-GB" sz="2600" b="0" i="1" dirty="0" err="1">
                <a:solidFill>
                  <a:srgbClr val="000000"/>
                </a:solidFill>
                <a:effectLst/>
              </a:rPr>
              <a:t>egykor</a:t>
            </a:r>
            <a:r>
              <a:rPr lang="en-GB" sz="26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sz="2600" b="0" i="1" dirty="0" err="1">
                <a:solidFill>
                  <a:srgbClr val="000000"/>
                </a:solidFill>
                <a:effectLst/>
              </a:rPr>
              <a:t>ellesi</a:t>
            </a:r>
            <a:r>
              <a:rPr lang="en-GB" sz="2600" b="0" i="1" dirty="0">
                <a:solidFill>
                  <a:srgbClr val="000000"/>
                </a:solidFill>
                <a:effectLst/>
              </a:rPr>
              <a:t>,</a:t>
            </a:r>
            <a:endParaRPr lang="hu-HU" sz="2600" b="0" i="1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b="0" i="1" dirty="0" err="1">
                <a:solidFill>
                  <a:srgbClr val="000000"/>
                </a:solidFill>
                <a:effectLst/>
              </a:rPr>
              <a:t>Vegykonyhájában</a:t>
            </a:r>
            <a:r>
              <a:rPr lang="en-GB" sz="26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sz="2600" b="0" i="1" dirty="0" err="1">
                <a:solidFill>
                  <a:srgbClr val="000000"/>
                </a:solidFill>
                <a:effectLst/>
              </a:rPr>
              <a:t>szintén</a:t>
            </a:r>
            <a:r>
              <a:rPr lang="en-GB" sz="26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sz="2600" b="0" i="1" dirty="0" err="1">
                <a:solidFill>
                  <a:srgbClr val="000000"/>
                </a:solidFill>
                <a:effectLst/>
              </a:rPr>
              <a:t>megteszi</a:t>
            </a:r>
            <a:r>
              <a:rPr lang="en-GB" sz="2600" b="0" i="1" dirty="0">
                <a:solidFill>
                  <a:srgbClr val="000000"/>
                </a:solidFill>
                <a:effectLst/>
              </a:rPr>
              <a:t>. –</a:t>
            </a:r>
            <a:endParaRPr lang="hu-HU" sz="2600" i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b="0" i="1" dirty="0">
                <a:solidFill>
                  <a:srgbClr val="000000"/>
                </a:solidFill>
                <a:effectLst/>
              </a:rPr>
              <a:t>Why, man too, almost, if he should but learn,</a:t>
            </a:r>
            <a:br>
              <a:rPr lang="en-GB" sz="2600" b="0" i="1" dirty="0">
                <a:solidFill>
                  <a:srgbClr val="000000"/>
                </a:solidFill>
                <a:effectLst/>
              </a:rPr>
            </a:br>
            <a:r>
              <a:rPr lang="en-GB" sz="2600" b="0" i="1" dirty="0">
                <a:solidFill>
                  <a:srgbClr val="000000"/>
                </a:solidFill>
                <a:effectLst/>
              </a:rPr>
              <a:t>Might in his kitchen seethe as good a broth,</a:t>
            </a:r>
            <a:endParaRPr lang="en-GB" sz="26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39704A9-BCDE-6BD8-9686-7D95A87C6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8" y="1928036"/>
            <a:ext cx="2389636" cy="38564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5B20411-C724-9402-4F1A-335947D10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12" y="1928036"/>
            <a:ext cx="2755235" cy="385644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63D7322-B0DB-F1B5-05FF-634B97665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49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>
            <a:extLst>
              <a:ext uri="{FF2B5EF4-FFF2-40B4-BE49-F238E27FC236}">
                <a16:creationId xmlns:a16="http://schemas.microsoft.com/office/drawing/2014/main" id="{57CF0347-0395-49F2-B3F8-2146F6816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en-US" dirty="0" err="1"/>
              <a:t>Thanks</a:t>
            </a:r>
            <a:r>
              <a:rPr lang="hu-HU" altLang="en-US" dirty="0"/>
              <a:t> </a:t>
            </a:r>
            <a:r>
              <a:rPr lang="hu-HU" altLang="en-US" dirty="0" err="1"/>
              <a:t>for</a:t>
            </a:r>
            <a:r>
              <a:rPr lang="hu-HU" altLang="en-US" dirty="0"/>
              <a:t> </a:t>
            </a:r>
            <a:r>
              <a:rPr lang="hu-HU" altLang="en-US" dirty="0" err="1"/>
              <a:t>your</a:t>
            </a:r>
            <a:r>
              <a:rPr lang="hu-HU" altLang="en-US" dirty="0"/>
              <a:t> </a:t>
            </a:r>
            <a:r>
              <a:rPr lang="hu-HU" altLang="en-US" dirty="0" err="1"/>
              <a:t>attention</a:t>
            </a:r>
            <a:endParaRPr lang="en-GB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36D2EE-9D03-0EC1-E271-82BCCB7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974" y="1450636"/>
            <a:ext cx="6126094" cy="45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CC1E75D-33FD-66B1-9FAA-FF88D4AD7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7DE948-3411-24D7-4A0D-C9B295DF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65125"/>
            <a:ext cx="11178363" cy="1325563"/>
          </a:xfrm>
        </p:spPr>
        <p:txBody>
          <a:bodyPr/>
          <a:lstStyle/>
          <a:p>
            <a:pPr algn="ctr"/>
            <a:r>
              <a:rPr lang="hu-HU" dirty="0"/>
              <a:t>A </a:t>
            </a:r>
            <a:r>
              <a:rPr lang="hu-HU" dirty="0" err="1"/>
              <a:t>poetic</a:t>
            </a:r>
            <a:r>
              <a:rPr lang="hu-HU" dirty="0"/>
              <a:t> </a:t>
            </a:r>
            <a:r>
              <a:rPr lang="hu-HU" dirty="0" err="1"/>
              <a:t>prophecy</a:t>
            </a:r>
            <a:r>
              <a:rPr lang="hu-HU" dirty="0"/>
              <a:t> in </a:t>
            </a:r>
            <a:r>
              <a:rPr lang="hu-HU" i="1" dirty="0"/>
              <a:t>The </a:t>
            </a:r>
            <a:r>
              <a:rPr lang="hu-HU" i="1" dirty="0" err="1"/>
              <a:t>Tragedy</a:t>
            </a:r>
            <a:r>
              <a:rPr lang="hu-HU" i="1" dirty="0"/>
              <a:t> of Man </a:t>
            </a:r>
            <a:r>
              <a:rPr lang="hu-HU" dirty="0"/>
              <a:t>(1862)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449ECD-D60E-443F-D6F2-BDF86D3B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86" y="1825625"/>
            <a:ext cx="630156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>
                <a:solidFill>
                  <a:srgbClr val="000000"/>
                </a:solidFill>
                <a:effectLst/>
              </a:rPr>
              <a:t>Az ember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ezt</a:t>
            </a:r>
            <a:r>
              <a:rPr lang="en-GB" b="0" i="1" dirty="0">
                <a:solidFill>
                  <a:srgbClr val="000000"/>
                </a:solidFill>
                <a:effectLst/>
              </a:rPr>
              <a:t>, ha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egykor</a:t>
            </a:r>
            <a:r>
              <a:rPr lang="en-GB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ellesi</a:t>
            </a:r>
            <a:r>
              <a:rPr lang="en-GB" b="0" i="1" dirty="0">
                <a:solidFill>
                  <a:srgbClr val="000000"/>
                </a:solidFill>
                <a:effectLst/>
              </a:rPr>
              <a:t>,</a:t>
            </a:r>
            <a:endParaRPr lang="hu-HU" b="0" i="1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 err="1">
                <a:solidFill>
                  <a:srgbClr val="000000"/>
                </a:solidFill>
                <a:effectLst/>
              </a:rPr>
              <a:t>Vegykonyhájában</a:t>
            </a:r>
            <a:r>
              <a:rPr lang="en-GB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szintén</a:t>
            </a:r>
            <a:r>
              <a:rPr lang="en-GB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megteszi</a:t>
            </a:r>
            <a:r>
              <a:rPr lang="en-GB" b="0" i="1" dirty="0">
                <a:solidFill>
                  <a:srgbClr val="000000"/>
                </a:solidFill>
                <a:effectLst/>
              </a:rPr>
              <a:t>. –</a:t>
            </a:r>
            <a:endParaRPr lang="hu-HU" b="0" i="1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 err="1">
                <a:solidFill>
                  <a:srgbClr val="3B3B3B"/>
                </a:solidFill>
                <a:effectLst/>
              </a:rPr>
              <a:t>Te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nagy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konyhádba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helyzéd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embered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</a:t>
            </a:r>
            <a:br>
              <a:rPr lang="en-GB" i="1" dirty="0"/>
            </a:br>
            <a:r>
              <a:rPr lang="en-GB" b="0" i="1" dirty="0">
                <a:solidFill>
                  <a:srgbClr val="3B3B3B"/>
                </a:solidFill>
                <a:effectLst/>
              </a:rPr>
              <a:t>S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elnézed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néki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hogy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kontárkodik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</a:t>
            </a:r>
            <a:br>
              <a:rPr lang="en-GB" i="1" dirty="0"/>
            </a:br>
            <a:r>
              <a:rPr lang="en-GB" b="0" i="1" dirty="0" err="1">
                <a:solidFill>
                  <a:srgbClr val="3B3B3B"/>
                </a:solidFill>
                <a:effectLst/>
              </a:rPr>
              <a:t>Kotyvaszt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 s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magát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Istennek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képzeli</a:t>
            </a:r>
            <a:r>
              <a:rPr lang="en-GB" b="0" i="1" dirty="0">
                <a:solidFill>
                  <a:srgbClr val="3B3B3B"/>
                </a:solidFill>
                <a:effectLst/>
              </a:rPr>
              <a:t>.</a:t>
            </a:r>
            <a:endParaRPr lang="hu-HU" i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>
                <a:solidFill>
                  <a:srgbClr val="000000"/>
                </a:solidFill>
                <a:effectLst/>
              </a:rPr>
              <a:t>Why, man too, almost, if he should but learn,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Might in his kitchen seethe as good a broth,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In Thy great kitchen Thou hast placed man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And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seest</a:t>
            </a:r>
            <a:r>
              <a:rPr lang="en-GB" b="0" i="1" dirty="0">
                <a:solidFill>
                  <a:srgbClr val="000000"/>
                </a:solidFill>
                <a:effectLst/>
              </a:rPr>
              <a:t>, indulgent, how he spoils the food,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A very bungler, thinks himself a god.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39704A9-BCDE-6BD8-9686-7D95A87C6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8" y="1928036"/>
            <a:ext cx="2389636" cy="38564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5B20411-C724-9402-4F1A-335947D10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12" y="1928036"/>
            <a:ext cx="2755235" cy="385644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63D7322-B0DB-F1B5-05FF-634B97665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7DE948-3411-24D7-4A0D-C9B295DF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65125"/>
            <a:ext cx="11178363" cy="1325563"/>
          </a:xfrm>
        </p:spPr>
        <p:txBody>
          <a:bodyPr/>
          <a:lstStyle/>
          <a:p>
            <a:pPr algn="ctr"/>
            <a:r>
              <a:rPr lang="hu-HU" dirty="0"/>
              <a:t>A </a:t>
            </a:r>
            <a:r>
              <a:rPr lang="hu-HU" dirty="0" err="1"/>
              <a:t>poetic</a:t>
            </a:r>
            <a:r>
              <a:rPr lang="hu-HU" dirty="0"/>
              <a:t> </a:t>
            </a:r>
            <a:r>
              <a:rPr lang="hu-HU" dirty="0" err="1"/>
              <a:t>prophecy</a:t>
            </a:r>
            <a:r>
              <a:rPr lang="hu-HU" dirty="0"/>
              <a:t> in </a:t>
            </a:r>
            <a:r>
              <a:rPr lang="hu-HU" i="1" dirty="0"/>
              <a:t>The </a:t>
            </a:r>
            <a:r>
              <a:rPr lang="hu-HU" i="1" dirty="0" err="1"/>
              <a:t>Tragedy</a:t>
            </a:r>
            <a:r>
              <a:rPr lang="hu-HU" i="1" dirty="0"/>
              <a:t> of Man </a:t>
            </a:r>
            <a:r>
              <a:rPr lang="hu-HU" dirty="0"/>
              <a:t>(1862)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449ECD-D60E-443F-D6F2-BDF86D3B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86" y="1825625"/>
            <a:ext cx="630156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>
                <a:solidFill>
                  <a:srgbClr val="000000"/>
                </a:solidFill>
                <a:effectLst/>
              </a:rPr>
              <a:t>Az ember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ezt</a:t>
            </a:r>
            <a:r>
              <a:rPr lang="en-GB" b="0" i="1" dirty="0">
                <a:solidFill>
                  <a:srgbClr val="000000"/>
                </a:solidFill>
                <a:effectLst/>
              </a:rPr>
              <a:t>, ha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egykor</a:t>
            </a:r>
            <a:r>
              <a:rPr lang="en-GB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ellesi</a:t>
            </a:r>
            <a:r>
              <a:rPr lang="en-GB" b="0" i="1" dirty="0">
                <a:solidFill>
                  <a:srgbClr val="000000"/>
                </a:solidFill>
                <a:effectLst/>
              </a:rPr>
              <a:t>,</a:t>
            </a:r>
            <a:endParaRPr lang="hu-HU" b="0" i="1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 err="1">
                <a:solidFill>
                  <a:srgbClr val="000000"/>
                </a:solidFill>
                <a:effectLst/>
              </a:rPr>
              <a:t>Vegykonyhájában</a:t>
            </a:r>
            <a:r>
              <a:rPr lang="en-GB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szintén</a:t>
            </a:r>
            <a:r>
              <a:rPr lang="en-GB" b="0" i="1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megteszi</a:t>
            </a:r>
            <a:r>
              <a:rPr lang="en-GB" b="0" i="1" dirty="0">
                <a:solidFill>
                  <a:srgbClr val="000000"/>
                </a:solidFill>
                <a:effectLst/>
              </a:rPr>
              <a:t>. –</a:t>
            </a:r>
            <a:endParaRPr lang="hu-HU" b="0" i="1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 err="1">
                <a:solidFill>
                  <a:srgbClr val="3B3B3B"/>
                </a:solidFill>
                <a:effectLst/>
              </a:rPr>
              <a:t>Te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nagy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konyhádba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helyzéd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embered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</a:t>
            </a:r>
            <a:br>
              <a:rPr lang="en-GB" i="1" dirty="0"/>
            </a:br>
            <a:r>
              <a:rPr lang="en-GB" b="0" i="1" dirty="0">
                <a:solidFill>
                  <a:srgbClr val="3B3B3B"/>
                </a:solidFill>
                <a:effectLst/>
              </a:rPr>
              <a:t>S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elnézed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néki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hogy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kontárkodik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</a:t>
            </a:r>
            <a:br>
              <a:rPr lang="en-GB" i="1" dirty="0"/>
            </a:br>
            <a:r>
              <a:rPr lang="en-GB" b="0" i="1" dirty="0" err="1">
                <a:solidFill>
                  <a:srgbClr val="3B3B3B"/>
                </a:solidFill>
                <a:effectLst/>
              </a:rPr>
              <a:t>Kotyvaszt</a:t>
            </a:r>
            <a:r>
              <a:rPr lang="en-GB" b="0" i="1" dirty="0">
                <a:solidFill>
                  <a:srgbClr val="3B3B3B"/>
                </a:solidFill>
                <a:effectLst/>
              </a:rPr>
              <a:t>, s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magát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Istennek</a:t>
            </a:r>
            <a:r>
              <a:rPr lang="en-GB" b="0" i="1" dirty="0">
                <a:solidFill>
                  <a:srgbClr val="3B3B3B"/>
                </a:solidFill>
                <a:effectLst/>
              </a:rPr>
              <a:t> </a:t>
            </a:r>
            <a:r>
              <a:rPr lang="en-GB" b="0" i="1" dirty="0" err="1">
                <a:solidFill>
                  <a:srgbClr val="3B3B3B"/>
                </a:solidFill>
                <a:effectLst/>
              </a:rPr>
              <a:t>képzeli</a:t>
            </a:r>
            <a:r>
              <a:rPr lang="en-GB" b="0" i="1" dirty="0">
                <a:solidFill>
                  <a:srgbClr val="3B3B3B"/>
                </a:solidFill>
                <a:effectLst/>
              </a:rPr>
              <a:t>.</a:t>
            </a:r>
            <a:endParaRPr lang="hu-HU" i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1" dirty="0">
                <a:solidFill>
                  <a:srgbClr val="000000"/>
                </a:solidFill>
                <a:effectLst/>
              </a:rPr>
              <a:t>Why, man too, almost, if he should but learn,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Might in his kitchen seethe as good a broth,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In Thy great kitchen Thou hast placed man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And </a:t>
            </a:r>
            <a:r>
              <a:rPr lang="en-GB" b="0" i="1" dirty="0" err="1">
                <a:solidFill>
                  <a:srgbClr val="000000"/>
                </a:solidFill>
                <a:effectLst/>
              </a:rPr>
              <a:t>seest</a:t>
            </a:r>
            <a:r>
              <a:rPr lang="en-GB" b="0" i="1" dirty="0">
                <a:solidFill>
                  <a:srgbClr val="000000"/>
                </a:solidFill>
                <a:effectLst/>
              </a:rPr>
              <a:t>, indulgent, how he spoils the food,</a:t>
            </a:r>
            <a:br>
              <a:rPr lang="en-GB" b="0" i="1" dirty="0">
                <a:solidFill>
                  <a:srgbClr val="000000"/>
                </a:solidFill>
                <a:effectLst/>
              </a:rPr>
            </a:br>
            <a:r>
              <a:rPr lang="en-GB" b="0" i="1" dirty="0">
                <a:solidFill>
                  <a:srgbClr val="000000"/>
                </a:solidFill>
                <a:effectLst/>
              </a:rPr>
              <a:t>A very bungler, thinks himself a god.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5B20411-C724-9402-4F1A-335947D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12" y="1928036"/>
            <a:ext cx="2755235" cy="385644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63D7322-B0DB-F1B5-05FF-634B976653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617C3C5-8FC0-D192-BFAE-D8A6C63A7F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864" y="1928037"/>
            <a:ext cx="2513447" cy="38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433E4E-DFBA-6371-F019-653888AE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/>
              <a:t>“</a:t>
            </a:r>
            <a:r>
              <a:rPr lang="hu-HU" i="1" dirty="0" err="1"/>
              <a:t>What</a:t>
            </a:r>
            <a:r>
              <a:rPr lang="hu-HU" i="1" dirty="0"/>
              <a:t> I </a:t>
            </a:r>
            <a:r>
              <a:rPr lang="hu-HU" i="1" dirty="0" err="1"/>
              <a:t>cannot</a:t>
            </a:r>
            <a:r>
              <a:rPr lang="hu-HU" i="1" dirty="0"/>
              <a:t> </a:t>
            </a:r>
            <a:r>
              <a:rPr lang="hu-HU" i="1" dirty="0" err="1"/>
              <a:t>create</a:t>
            </a:r>
            <a:r>
              <a:rPr lang="hu-HU" i="1" dirty="0"/>
              <a:t> I </a:t>
            </a:r>
            <a:r>
              <a:rPr lang="hu-HU" i="1" dirty="0" err="1"/>
              <a:t>do</a:t>
            </a:r>
            <a:r>
              <a:rPr lang="hu-HU" i="1" dirty="0"/>
              <a:t> </a:t>
            </a:r>
            <a:r>
              <a:rPr lang="hu-HU" i="1" dirty="0" err="1"/>
              <a:t>not</a:t>
            </a:r>
            <a:r>
              <a:rPr lang="hu-HU" i="1" dirty="0"/>
              <a:t> </a:t>
            </a:r>
            <a:r>
              <a:rPr lang="hu-HU" i="1" dirty="0" err="1"/>
              <a:t>understand</a:t>
            </a:r>
            <a:r>
              <a:rPr lang="en-GB" i="1" dirty="0"/>
              <a:t>”</a:t>
            </a:r>
            <a:r>
              <a:rPr lang="hu-HU" dirty="0"/>
              <a:t>: </a:t>
            </a:r>
            <a:r>
              <a:rPr lang="hu-HU" dirty="0" err="1"/>
              <a:t>Proof</a:t>
            </a:r>
            <a:r>
              <a:rPr lang="hu-HU" dirty="0"/>
              <a:t> of </a:t>
            </a:r>
            <a:r>
              <a:rPr lang="hu-HU" dirty="0" err="1"/>
              <a:t>principle</a:t>
            </a:r>
            <a:endParaRPr lang="en-GB" dirty="0"/>
          </a:p>
        </p:txBody>
      </p:sp>
      <p:pic>
        <p:nvPicPr>
          <p:cNvPr id="2050" name="Picture 2" descr="Richard Feynman">
            <a:extLst>
              <a:ext uri="{FF2B5EF4-FFF2-40B4-BE49-F238E27FC236}">
                <a16:creationId xmlns:a16="http://schemas.microsoft.com/office/drawing/2014/main" id="{0AE2EC6A-D830-AE50-DD61-937ECEBD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804" y="1832731"/>
            <a:ext cx="4252391" cy="45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A11A79D-FB8A-1FAA-4ABA-0E7345389D94}"/>
              </a:ext>
            </a:extLst>
          </p:cNvPr>
          <p:cNvSpPr txBox="1"/>
          <p:nvPr/>
        </p:nvSpPr>
        <p:spPr>
          <a:xfrm>
            <a:off x="8351550" y="5222916"/>
            <a:ext cx="267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Richard </a:t>
            </a:r>
            <a:r>
              <a:rPr lang="hu-HU" sz="2800" dirty="0" err="1"/>
              <a:t>Feynman</a:t>
            </a:r>
            <a:endParaRPr lang="en-GB" sz="2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10EBFE6-C1E4-2657-CBC3-3577AEC136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9679BE-CCBE-6C1E-F80A-783653DC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?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BAEE0A4-D8D3-369B-02A8-692B6F6717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49B3A3-D480-9766-0387-F42E9F02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This</a:t>
            </a:r>
            <a:r>
              <a:rPr lang="hu-HU" dirty="0"/>
              <a:t> is NOT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</a:t>
            </a:r>
            <a:endParaRPr lang="en-GB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14BAACC-02D7-9CEE-E804-BB7822120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38" y="1665016"/>
            <a:ext cx="3157322" cy="47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nkenstein Full Mask - Universal Monsters - Spirithalloween.com">
            <a:extLst>
              <a:ext uri="{FF2B5EF4-FFF2-40B4-BE49-F238E27FC236}">
                <a16:creationId xmlns:a16="http://schemas.microsoft.com/office/drawing/2014/main" id="{CB05B496-9782-267B-6E00-D7E8B5BB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751" y="1690689"/>
            <a:ext cx="4350348" cy="43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E8D9618-6E1C-2849-E2FA-8D59E839AC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40" y="5882269"/>
            <a:ext cx="1548992" cy="9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655</Words>
  <Application>Microsoft Office PowerPoint</Application>
  <PresentationFormat>Szélesvásznú</PresentationFormat>
  <Paragraphs>149</Paragraphs>
  <Slides>40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5" baseType="lpstr">
      <vt:lpstr>Arial</vt:lpstr>
      <vt:lpstr>BlinkMacSystemFont</vt:lpstr>
      <vt:lpstr>Calibri</vt:lpstr>
      <vt:lpstr>Calibri Light</vt:lpstr>
      <vt:lpstr>Office Theme</vt:lpstr>
      <vt:lpstr> Synthesis of Artificial Life</vt:lpstr>
      <vt:lpstr>Four cardinal questions</vt:lpstr>
      <vt:lpstr>Why?</vt:lpstr>
      <vt:lpstr>A poetic prophecy in The Tragedy of Man (1862)</vt:lpstr>
      <vt:lpstr>A poetic prophecy in The Tragedy of Man (1862)</vt:lpstr>
      <vt:lpstr>A poetic prophecy in The Tragedy of Man (1862)</vt:lpstr>
      <vt:lpstr>“What I cannot create I do not understand”: Proof of principle</vt:lpstr>
      <vt:lpstr>What?</vt:lpstr>
      <vt:lpstr>This is NOT what we want</vt:lpstr>
      <vt:lpstr>Our cells are far too complex!</vt:lpstr>
      <vt:lpstr>Bacteria are the simplest autonomus organisms</vt:lpstr>
      <vt:lpstr>The dual nature of life</vt:lpstr>
      <vt:lpstr>Qualitatively new features arise form the right coupling (organization) of components</vt:lpstr>
      <vt:lpstr>Bacterial components</vt:lpstr>
      <vt:lpstr>Bacterial components</vt:lpstr>
      <vt:lpstr>Bacterial components</vt:lpstr>
      <vt:lpstr>All rest on autocatalysis!</vt:lpstr>
      <vt:lpstr>All rest on autocatalysis!</vt:lpstr>
      <vt:lpstr>All rest on autocatalysis!</vt:lpstr>
      <vt:lpstr>Primitive metabolism: the formose reaction</vt:lpstr>
      <vt:lpstr>DNA and its replicability</vt:lpstr>
      <vt:lpstr>The replicator of von Kiedrowski</vt:lpstr>
      <vt:lpstr>The nature of boundaries</vt:lpstr>
      <vt:lpstr>The nature of boundaries</vt:lpstr>
      <vt:lpstr>The nature of boundaries</vt:lpstr>
      <vt:lpstr>The nature of boundaries</vt:lpstr>
      <vt:lpstr>Who?</vt:lpstr>
      <vt:lpstr>PowerPoint-bemutató</vt:lpstr>
      <vt:lpstr>How?</vt:lpstr>
      <vt:lpstr>Some abstraction and idealization is needed</vt:lpstr>
      <vt:lpstr>Tibor Gánti: The Principle of Life (1971)</vt:lpstr>
      <vt:lpstr>The latest edition: Oxford University Press, 2003</vt:lpstr>
      <vt:lpstr>Gánti´s chemoton scheme (1974)</vt:lpstr>
      <vt:lpstr>Chemical supersystems</vt:lpstr>
      <vt:lpstr>The self-reproducing spherule (Gánti, 1978)</vt:lpstr>
      <vt:lpstr>The formose reaction encapsulated in droplets</vt:lpstr>
      <vt:lpstr>The formose reaction encapsulated in droplets</vt:lpstr>
      <vt:lpstr>When?</vt:lpstr>
      <vt:lpstr>Now!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Otto, S.</dc:creator>
  <cp:lastModifiedBy>Eors Szathmary</cp:lastModifiedBy>
  <cp:revision>396</cp:revision>
  <cp:lastPrinted>2023-08-14T10:51:48Z</cp:lastPrinted>
  <dcterms:created xsi:type="dcterms:W3CDTF">2023-07-19T11:13:53Z</dcterms:created>
  <dcterms:modified xsi:type="dcterms:W3CDTF">2024-11-18T17:52:49Z</dcterms:modified>
</cp:coreProperties>
</file>