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1480" r:id="rId2"/>
    <p:sldId id="266" r:id="rId3"/>
    <p:sldId id="1362" r:id="rId4"/>
    <p:sldId id="1360" r:id="rId5"/>
    <p:sldId id="1479" r:id="rId6"/>
    <p:sldId id="1457" r:id="rId7"/>
    <p:sldId id="1363" r:id="rId8"/>
    <p:sldId id="1458" r:id="rId9"/>
    <p:sldId id="1465" r:id="rId10"/>
    <p:sldId id="1468" r:id="rId11"/>
    <p:sldId id="1473" r:id="rId12"/>
    <p:sldId id="1478" r:id="rId13"/>
    <p:sldId id="1477" r:id="rId14"/>
    <p:sldId id="1460" r:id="rId15"/>
    <p:sldId id="1474" r:id="rId16"/>
    <p:sldId id="144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52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2386" autoAdjust="0"/>
  </p:normalViewPr>
  <p:slideViewPr>
    <p:cSldViewPr snapToGrid="0">
      <p:cViewPr varScale="1">
        <p:scale>
          <a:sx n="67" d="100"/>
          <a:sy n="67" d="100"/>
        </p:scale>
        <p:origin x="846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7E0DDC-63DA-4D13-AD39-38413B450AC6}" type="datetimeFigureOut">
              <a:rPr lang="en-GB" smtClean="0"/>
              <a:t>22/11/2024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AF3802-C30C-4CC8-96AD-5FBABD2D43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28174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A429F7-3051-443A-9875-3B7CF210BAD5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41321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AF3802-C30C-4CC8-96AD-5FBABD2D4318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47916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AF3802-C30C-4CC8-96AD-5FBABD2D4318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0637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AF3802-C30C-4CC8-96AD-5FBABD2D4318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58619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GB" b="0" i="0" dirty="0">
                <a:solidFill>
                  <a:srgbClr val="000000"/>
                </a:solidFill>
                <a:effectLst/>
                <a:latin typeface="cnn_sans_display"/>
              </a:rPr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AF3802-C30C-4CC8-96AD-5FBABD2D4318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79912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6C10AE-7D77-4682-A4E7-0519252BB170}" type="slidenum">
              <a:rPr lang="en-GB" smtClean="0"/>
              <a:t>4</a:t>
            </a:fld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754B8C-FE6E-6D4F-A0F5-375C50217C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B3ACFB6-0E53-1E00-A705-751B2FF279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9DBF1C-6380-3737-9CF7-93D3C2A3C2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1F1F8C-F27C-935F-96A3-F08831E253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AF3802-C30C-4CC8-96AD-5FBABD2D4318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33575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AF3802-C30C-4CC8-96AD-5FBABD2D4318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03117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B15B9A-88B8-3906-240C-0243D9A466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1B24C62-DFC2-69FD-7D70-1997A8FC26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DDD163-2561-763E-F1C9-5728030747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75462D-73E2-E02B-D3AF-E22CCA6602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AF3802-C30C-4CC8-96AD-5FBABD2D4318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92505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 dirty="0">
                <a:solidFill>
                  <a:srgbClr val="212121"/>
                </a:solidFill>
                <a:effectLst/>
                <a:latin typeface="Lato" panose="020F0502020204030203" pitchFamily="34" charset="0"/>
              </a:rPr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AF3802-C30C-4CC8-96AD-5FBABD2D4318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10907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AF3802-C30C-4CC8-96AD-5FBABD2D4318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55319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AF3802-C30C-4CC8-96AD-5FBABD2D4318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4472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56DC2-54B6-7E23-89F6-EB3B4CE3D2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0B7686-B93C-EC59-383C-413FDA612F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306BA4-6A82-0BF2-4682-43ED4293A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D1983-3278-4885-BF35-B3DB080DE0A1}" type="datetimeFigureOut">
              <a:rPr lang="en-GB" smtClean="0"/>
              <a:t>22/11/2024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7873A7-3750-EC14-C185-9248A7674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E80409-CB5D-D632-566B-65E48FD86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57613-FAC9-4D6B-9B83-CF7BD7B39C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6876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E1F08-F414-9A00-B3E6-35AB1670D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52941D-AAFD-CEB6-7E03-7546A53876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96D419-C7EF-D93A-C92A-8543D691E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D1983-3278-4885-BF35-B3DB080DE0A1}" type="datetimeFigureOut">
              <a:rPr lang="en-GB" smtClean="0"/>
              <a:t>22/11/2024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B79260-15DA-8563-C5E6-B58E2F841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AEB9DC-7EF6-DC38-0C82-7699AFE49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57613-FAC9-4D6B-9B83-CF7BD7B39C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0860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F053D12-F3F3-C641-46DF-8B66AD099C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782DBE-F055-0053-9927-B8AD876B56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B85725-7728-8D88-9E1B-D187A897C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D1983-3278-4885-BF35-B3DB080DE0A1}" type="datetimeFigureOut">
              <a:rPr lang="en-GB" smtClean="0"/>
              <a:t>22/11/2024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F766B-2A14-DC85-7B7E-80368E3F3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EA9070-01DE-0D37-781F-E1E4C3959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57613-FAC9-4D6B-9B83-CF7BD7B39C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4579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B92B8-ED68-F6C9-107C-30AFFC501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0E2326-5F88-BA24-9739-A223B70068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20EF61-56F8-C521-0D39-48104ED61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D1983-3278-4885-BF35-B3DB080DE0A1}" type="datetimeFigureOut">
              <a:rPr lang="en-GB" smtClean="0"/>
              <a:t>22/11/2024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CFEFA1-84F7-296A-0B37-919F820F8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708D22-52AB-74A6-420D-A3E26C713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57613-FAC9-4D6B-9B83-CF7BD7B39C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2186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12116-3CF3-4CFC-8B97-6C3E8DCD3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B0B695-CE0E-18AE-5216-E45D86D6F3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93C150-34B3-8D4A-1257-A166D366A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D1983-3278-4885-BF35-B3DB080DE0A1}" type="datetimeFigureOut">
              <a:rPr lang="en-GB" smtClean="0"/>
              <a:t>22/11/2024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10AEA6-A64D-1FAA-4FD8-7B1BC7B02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4853EA-4FE1-5AC7-9743-2B269D2FF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57613-FAC9-4D6B-9B83-CF7BD7B39C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89731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D5311-F2AE-3E64-A9EC-77D470C72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CF8E35-2D33-42D3-1F97-9508416BEA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736961-71BF-948D-AC87-0A74175391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6C048F-8215-AB8C-B213-B8B58B72C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D1983-3278-4885-BF35-B3DB080DE0A1}" type="datetimeFigureOut">
              <a:rPr lang="en-GB" smtClean="0"/>
              <a:t>22/11/2024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911DA1-2975-3C9B-955B-DB0E76679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DDE61F-089A-202F-1C62-FE8F51815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57613-FAC9-4D6B-9B83-CF7BD7B39C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1454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9DB70-FF3C-A56E-5112-927D363CB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9222FE-05A5-3F5E-CF7F-DCE231474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876C1F-FB77-8B28-7FE7-3D81A66BAA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D49FBD-FCBA-2FE1-461D-8B1B387329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451E0A-6D83-71E8-A33E-CBBEA38D45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65BCFE-4BFA-9E6E-9458-9A4C35C1D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D1983-3278-4885-BF35-B3DB080DE0A1}" type="datetimeFigureOut">
              <a:rPr lang="en-GB" smtClean="0"/>
              <a:t>22/11/2024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A0AC5EF-D43F-4918-744F-8ACF7C9BE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3AEE1EB-7FF9-CFE3-D83B-12A7939A1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57613-FAC9-4D6B-9B83-CF7BD7B39C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5943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0A204-432B-72B0-8E9E-090893972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DE173E-9EBA-CE4A-386F-1C6570020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D1983-3278-4885-BF35-B3DB080DE0A1}" type="datetimeFigureOut">
              <a:rPr lang="en-GB" smtClean="0"/>
              <a:t>22/11/2024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04D1B5-9977-1465-AA46-F02A2EEAC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244616-B3A1-FD97-2358-6440B1C9D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57613-FAC9-4D6B-9B83-CF7BD7B39C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8758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9DE07F-076A-9D2A-637D-D2DAE3129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D1983-3278-4885-BF35-B3DB080DE0A1}" type="datetimeFigureOut">
              <a:rPr lang="en-GB" smtClean="0"/>
              <a:t>22/11/2024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C1C3A0-EE05-4483-4D78-4925748DC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8DF6DA-680B-4CE9-1501-95DE0C14D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57613-FAC9-4D6B-9B83-CF7BD7B39C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4721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92438-9A1F-9210-E054-074DF5B6E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7C50CF-99D3-AA86-044A-7D9B4B3BDB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C1160D-A809-DC89-A883-3681E7D48E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022070-8216-053C-6D4B-32EDA51316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D1983-3278-4885-BF35-B3DB080DE0A1}" type="datetimeFigureOut">
              <a:rPr lang="en-GB" smtClean="0"/>
              <a:t>22/11/2024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F4DD59-7581-2794-2426-BA5295250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44D028-FECA-31B5-7647-320B37AEC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57613-FAC9-4D6B-9B83-CF7BD7B39C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7042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C193B-FFA8-3B49-2B6F-49FEEA4CB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5CBAC0-6FC6-86E0-EB91-FEBFFF8FB8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4E15E6-B726-6AC2-36E5-379D8BA547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3AEC17-173F-EA71-EA8C-76496EC31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D1983-3278-4885-BF35-B3DB080DE0A1}" type="datetimeFigureOut">
              <a:rPr lang="en-GB" smtClean="0"/>
              <a:t>22/11/2024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D43A6A-7F96-7F93-043E-84546CC95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FD8809-6E24-D274-EAE0-999F79188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57613-FAC9-4D6B-9B83-CF7BD7B39C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0913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938B78D-7E61-4239-8C4A-DEDC74F48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6AC0FB-EF6A-3C88-300C-D704B3EE6F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274C3B-2D2C-E331-832F-BB9CE7E635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CD1983-3278-4885-BF35-B3DB080DE0A1}" type="datetimeFigureOut">
              <a:rPr lang="en-GB" smtClean="0"/>
              <a:t>22/11/2024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AE8A1-F3C5-1495-CB38-53786AFB02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623BA8-0932-135F-1DC8-2CE67B6603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957613-FAC9-4D6B-9B83-CF7BD7B39C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6429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scientistrebellion.org/contact-us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89B2D-F7BE-1C4D-30B4-73E39F253A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6131" y="4823765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GB" sz="4900" b="1" dirty="0">
                <a:latin typeface="FUCXED CAPS" pitchFamily="50" charset="0"/>
              </a:rPr>
              <a:t>Scientific freedom, responsibility and protection of scientists</a:t>
            </a:r>
            <a:br>
              <a:rPr lang="en-GB" sz="6000" b="1" dirty="0">
                <a:latin typeface="FUCXED CAPS" pitchFamily="50" charset="0"/>
              </a:rPr>
            </a:br>
            <a:br>
              <a:rPr lang="en-GB" sz="6000" b="1" dirty="0">
                <a:latin typeface="FUCXED CAPS" pitchFamily="50" charset="0"/>
              </a:rPr>
            </a:br>
            <a:r>
              <a:rPr lang="en-GB" sz="3600" b="1" dirty="0">
                <a:latin typeface="FUCXED CAPS" pitchFamily="50" charset="0"/>
              </a:rPr>
              <a:t>Responsible science activists</a:t>
            </a:r>
            <a:br>
              <a:rPr lang="en-GB" sz="3600" b="1" dirty="0">
                <a:latin typeface="FUCXED CAPS" pitchFamily="50" charset="0"/>
              </a:rPr>
            </a:br>
            <a:r>
              <a:rPr lang="en-GB" sz="3600" b="1" dirty="0">
                <a:latin typeface="FUCXED CAPS" pitchFamily="50" charset="0"/>
              </a:rPr>
              <a:t>in a planetary emergency</a:t>
            </a:r>
            <a:br>
              <a:rPr lang="en-GB" sz="3600" b="1" dirty="0">
                <a:latin typeface="FUCXED CAPS" pitchFamily="50" charset="0"/>
              </a:rPr>
            </a:br>
            <a:br>
              <a:rPr lang="en-GB" sz="3600" b="1" dirty="0">
                <a:latin typeface="FUCXED CAPS" pitchFamily="50" charset="0"/>
              </a:rPr>
            </a:br>
            <a:r>
              <a:rPr lang="en-GB" sz="3600" i="1" dirty="0">
                <a:latin typeface="FUCXED CAPS" pitchFamily="50" charset="0"/>
              </a:rPr>
              <a:t>Dr Tracey Elliott</a:t>
            </a:r>
            <a:br>
              <a:rPr lang="en-GB" sz="4000" i="1" dirty="0">
                <a:latin typeface="FUCXED CAPS" pitchFamily="50" charset="0"/>
              </a:rPr>
            </a:br>
            <a:br>
              <a:rPr lang="en-GB" sz="3200" i="1" dirty="0">
                <a:latin typeface="FUCXED CAPS" pitchFamily="50" charset="0"/>
              </a:rPr>
            </a:br>
            <a:br>
              <a:rPr lang="en-GB" sz="3200" i="1" dirty="0">
                <a:latin typeface="FUCXED CAPS" pitchFamily="50" charset="0"/>
              </a:rPr>
            </a:br>
            <a:r>
              <a:rPr lang="en-GB" sz="3200" i="1" dirty="0">
                <a:latin typeface="FUCXED CAPS" pitchFamily="50" charset="0"/>
              </a:rPr>
              <a:t>World Science Forum 2024</a:t>
            </a:r>
            <a:br>
              <a:rPr lang="en-GB" sz="3200" i="1" dirty="0">
                <a:latin typeface="FUCXED CAPS" pitchFamily="50" charset="0"/>
              </a:rPr>
            </a:br>
            <a:r>
              <a:rPr lang="en-GB" sz="3200" dirty="0">
                <a:latin typeface="FUCXED CAPS" pitchFamily="50" charset="0"/>
              </a:rPr>
              <a:t>	</a:t>
            </a:r>
            <a:br>
              <a:rPr lang="en-GB" sz="3200" dirty="0">
                <a:latin typeface="FUCXED CAPS" pitchFamily="50" charset="0"/>
              </a:rPr>
            </a:b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FF51F4-F5A2-1DC6-E2DB-10915D84BEE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111" t="8623" r="70137" b="83633"/>
          <a:stretch/>
        </p:blipFill>
        <p:spPr>
          <a:xfrm>
            <a:off x="176195" y="5459023"/>
            <a:ext cx="2531348" cy="12155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7BAE32-302C-13AC-9B65-8FD149D9EFB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111" t="8623" r="70137" b="83633"/>
          <a:stretch/>
        </p:blipFill>
        <p:spPr>
          <a:xfrm>
            <a:off x="9484457" y="5459022"/>
            <a:ext cx="2531348" cy="1215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2229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0A21E0C-E06D-1DA9-415D-2F0B435CF1C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481" t="17535" r="34829" b="48066"/>
          <a:stretch/>
        </p:blipFill>
        <p:spPr>
          <a:xfrm>
            <a:off x="6383211" y="223462"/>
            <a:ext cx="4688063" cy="31909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5DCDA1-0F6D-A0FC-6DCC-BABB10BA1C5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820" t="18127" r="45539" b="34382"/>
          <a:stretch/>
        </p:blipFill>
        <p:spPr>
          <a:xfrm>
            <a:off x="6454831" y="3504880"/>
            <a:ext cx="4544822" cy="30850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2049A68-00CC-06F6-0506-F0AB7D14E96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423" t="19326" r="42527" b="36030"/>
          <a:stretch/>
        </p:blipFill>
        <p:spPr>
          <a:xfrm>
            <a:off x="717724" y="3578663"/>
            <a:ext cx="5266290" cy="3011247"/>
          </a:xfrm>
          <a:prstGeom prst="rect">
            <a:avLst/>
          </a:prstGeom>
        </p:spPr>
      </p:pic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EDDD6D56-817E-93F2-00CD-D070EE4F459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8312" t="46389" r="39739" b="16353"/>
          <a:stretch/>
        </p:blipFill>
        <p:spPr>
          <a:xfrm>
            <a:off x="717724" y="104157"/>
            <a:ext cx="5590679" cy="331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5039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FAF201-2007-E817-EB5B-FA43D4A71D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251" t="27891" r="40840" b="29907"/>
          <a:stretch/>
        </p:blipFill>
        <p:spPr>
          <a:xfrm>
            <a:off x="223404" y="983609"/>
            <a:ext cx="3720335" cy="20972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0ED836-1FE2-3B4D-786F-FC1B2735CED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152" t="40500" r="53373" b="37233"/>
          <a:stretch/>
        </p:blipFill>
        <p:spPr>
          <a:xfrm>
            <a:off x="4127383" y="983609"/>
            <a:ext cx="4105821" cy="22182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23716A-B4A3-4170-E72E-0ADF0E0B45C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0157" t="31179" r="54119" b="33290"/>
          <a:stretch/>
        </p:blipFill>
        <p:spPr>
          <a:xfrm>
            <a:off x="8416848" y="983609"/>
            <a:ext cx="3471425" cy="23018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176A4C7-89C3-76FB-02AB-33143B90141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1128" t="36086" r="54947" b="29786"/>
          <a:stretch/>
        </p:blipFill>
        <p:spPr>
          <a:xfrm>
            <a:off x="4307803" y="3403832"/>
            <a:ext cx="3880705" cy="26026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E17A67A-8787-B144-ECDF-3375A42F238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9747" t="20428" r="54088" b="42752"/>
          <a:stretch/>
        </p:blipFill>
        <p:spPr>
          <a:xfrm>
            <a:off x="8305442" y="3572567"/>
            <a:ext cx="3582831" cy="24317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6E7BE5E-9661-B1CD-6D41-85F49C849AC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8825" t="31803" r="31380" b="27096"/>
          <a:stretch/>
        </p:blipFill>
        <p:spPr>
          <a:xfrm>
            <a:off x="223404" y="3403833"/>
            <a:ext cx="3780090" cy="260268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B7357BC-A96E-CCA5-9D5F-AB3B265D3FC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27846" t="18899" r="30156" b="17358"/>
          <a:stretch/>
        </p:blipFill>
        <p:spPr>
          <a:xfrm>
            <a:off x="223404" y="2854357"/>
            <a:ext cx="1457122" cy="1474363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C02D1BA4-69A2-0441-CC27-AA1B15C53E3B}"/>
              </a:ext>
            </a:extLst>
          </p:cNvPr>
          <p:cNvSpPr txBox="1">
            <a:spLocks/>
          </p:cNvSpPr>
          <p:nvPr/>
        </p:nvSpPr>
        <p:spPr>
          <a:xfrm>
            <a:off x="62453" y="150951"/>
            <a:ext cx="11623411" cy="76344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>
                <a:solidFill>
                  <a:srgbClr val="0070C0"/>
                </a:solidFill>
              </a:rPr>
              <a:t>Targeted interventions – government, insurance, law, museums</a:t>
            </a:r>
          </a:p>
        </p:txBody>
      </p:sp>
    </p:spTree>
    <p:extLst>
      <p:ext uri="{BB962C8B-B14F-4D97-AF65-F5344CB8AC3E}">
        <p14:creationId xmlns:p14="http://schemas.microsoft.com/office/powerpoint/2010/main" val="14797587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2A2BD33-92C5-51AD-1B12-D611A97B3E9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027" t="38722" r="52253" b="33493"/>
          <a:stretch/>
        </p:blipFill>
        <p:spPr>
          <a:xfrm>
            <a:off x="393987" y="-21525"/>
            <a:ext cx="5064939" cy="35111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224015B-ED5C-2182-D9B0-3A3DE775DAD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5185" t="24000" r="45464" b="58052"/>
          <a:stretch/>
        </p:blipFill>
        <p:spPr>
          <a:xfrm>
            <a:off x="5345282" y="-21525"/>
            <a:ext cx="4423286" cy="27352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88DAD2-2301-2572-55B7-0F4010BBE27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5117" t="18872" r="45328" b="63590"/>
          <a:stretch/>
        </p:blipFill>
        <p:spPr>
          <a:xfrm>
            <a:off x="7351139" y="675250"/>
            <a:ext cx="4446874" cy="26587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851809-5BFE-6E1C-493B-61E14E2027A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5185" t="23077" r="24541" b="37039"/>
          <a:stretch/>
        </p:blipFill>
        <p:spPr>
          <a:xfrm>
            <a:off x="6146571" y="3102594"/>
            <a:ext cx="5166078" cy="34107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831F255-3E43-2F32-3E11-5881C817316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0621" t="33231" r="51687" b="45744"/>
          <a:stretch/>
        </p:blipFill>
        <p:spPr>
          <a:xfrm>
            <a:off x="316521" y="3594293"/>
            <a:ext cx="5403777" cy="2735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4680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C841BB-222B-C0D8-ED27-7FE38C58D88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575" t="29621" r="17549" b="29980"/>
          <a:stretch/>
        </p:blipFill>
        <p:spPr>
          <a:xfrm>
            <a:off x="507702" y="292749"/>
            <a:ext cx="7136873" cy="27907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589BF6-D070-7E6F-6B38-FD27FFB8C21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803" t="23952" r="26757" b="54012"/>
          <a:stretch/>
        </p:blipFill>
        <p:spPr>
          <a:xfrm>
            <a:off x="4076138" y="4063919"/>
            <a:ext cx="3664907" cy="10074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11A52F2-9D8E-60CB-923A-D8B92929241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2730" t="18283" r="56139" b="34371"/>
          <a:stretch/>
        </p:blipFill>
        <p:spPr>
          <a:xfrm>
            <a:off x="8208481" y="3318310"/>
            <a:ext cx="2173753" cy="324694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61A6201-D857-A1E4-CE9D-0A298D3BC3E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6159" t="46872" r="36422" b="29949"/>
          <a:stretch/>
        </p:blipFill>
        <p:spPr>
          <a:xfrm>
            <a:off x="7281296" y="330391"/>
            <a:ext cx="4742909" cy="267306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22A53A4-3298-A84F-1509-D128B4E5BFF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71356" t="20000" r="9909" b="33436"/>
          <a:stretch/>
        </p:blipFill>
        <p:spPr>
          <a:xfrm>
            <a:off x="1589649" y="3371885"/>
            <a:ext cx="1927273" cy="3193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2488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FA0430F-F0F4-973E-A4E0-581FC13F1C3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619" t="13529" r="9385" b="16928"/>
          <a:stretch/>
        </p:blipFill>
        <p:spPr>
          <a:xfrm>
            <a:off x="280827" y="238125"/>
            <a:ext cx="11286993" cy="6381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8602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7B2D1-40B3-2390-A831-F397CFB07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952" y="-62272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rgbClr val="0070C0"/>
                </a:solidFill>
              </a:rPr>
              <a:t>What can WSF participants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EFE743-8C18-21DC-A346-7DA2552FA6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5290082"/>
          </a:xfrm>
        </p:spPr>
        <p:txBody>
          <a:bodyPr>
            <a:normAutofit/>
          </a:bodyPr>
          <a:lstStyle/>
          <a:p>
            <a:pPr marL="0" indent="0">
              <a:buNone/>
            </a:pPr>
            <a:br>
              <a:rPr lang="en-GB" dirty="0"/>
            </a:br>
            <a:endParaRPr lang="en-GB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53BBC32-AE41-92F9-6524-04DF15569A57}"/>
              </a:ext>
            </a:extLst>
          </p:cNvPr>
          <p:cNvSpPr/>
          <p:nvPr/>
        </p:nvSpPr>
        <p:spPr>
          <a:xfrm>
            <a:off x="1015068" y="1953307"/>
            <a:ext cx="5820560" cy="3523376"/>
          </a:xfrm>
          <a:prstGeom prst="ellipse">
            <a:avLst/>
          </a:prstGeom>
          <a:noFill/>
          <a:ln w="63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99893D0-586E-2373-84BB-A587015E0DA8}"/>
              </a:ext>
            </a:extLst>
          </p:cNvPr>
          <p:cNvSpPr/>
          <p:nvPr/>
        </p:nvSpPr>
        <p:spPr>
          <a:xfrm>
            <a:off x="4882045" y="1929538"/>
            <a:ext cx="5820561" cy="3523376"/>
          </a:xfrm>
          <a:prstGeom prst="ellipse">
            <a:avLst/>
          </a:prstGeom>
          <a:noFill/>
          <a:ln w="952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5B7C8F-808A-EEFF-C7A9-F668A872AC0B}"/>
              </a:ext>
            </a:extLst>
          </p:cNvPr>
          <p:cNvSpPr txBox="1"/>
          <p:nvPr/>
        </p:nvSpPr>
        <p:spPr>
          <a:xfrm>
            <a:off x="1501998" y="1110840"/>
            <a:ext cx="3380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>
                <a:solidFill>
                  <a:srgbClr val="C00000"/>
                </a:solidFill>
              </a:rPr>
              <a:t>AS AN INSTITUTIONAL LEADER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8AF518-9427-BFBE-3F0F-76ADD8EF08A5}"/>
              </a:ext>
            </a:extLst>
          </p:cNvPr>
          <p:cNvSpPr txBox="1"/>
          <p:nvPr/>
        </p:nvSpPr>
        <p:spPr>
          <a:xfrm>
            <a:off x="5316826" y="3181953"/>
            <a:ext cx="12468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Be kind, </a:t>
            </a:r>
          </a:p>
          <a:p>
            <a:pPr algn="ctr"/>
            <a:r>
              <a:rPr lang="en-GB" dirty="0"/>
              <a:t>supportive,</a:t>
            </a:r>
          </a:p>
          <a:p>
            <a:pPr algn="ctr"/>
            <a:r>
              <a:rPr lang="en-GB" dirty="0"/>
              <a:t>protective, </a:t>
            </a:r>
          </a:p>
          <a:p>
            <a:pPr algn="ctr"/>
            <a:r>
              <a:rPr lang="en-GB" dirty="0"/>
              <a:t>proactive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AEDEF1-6394-E3B2-14DE-04DFA1533EDF}"/>
              </a:ext>
            </a:extLst>
          </p:cNvPr>
          <p:cNvSpPr txBox="1"/>
          <p:nvPr/>
        </p:nvSpPr>
        <p:spPr>
          <a:xfrm>
            <a:off x="6192708" y="1110840"/>
            <a:ext cx="5529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C00000"/>
                </a:solidFill>
              </a:rPr>
              <a:t>AS A MEMBER OF THE GLOBAL RESEARCH COMMUNITY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4B66F5-EB53-AAE7-F17A-EB3CD7CDBC58}"/>
              </a:ext>
            </a:extLst>
          </p:cNvPr>
          <p:cNvSpPr txBox="1"/>
          <p:nvPr/>
        </p:nvSpPr>
        <p:spPr>
          <a:xfrm>
            <a:off x="5800752" y="5476683"/>
            <a:ext cx="609464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1" i="1" dirty="0">
                <a:solidFill>
                  <a:srgbClr val="C00000"/>
                </a:solidFill>
                <a:effectLst/>
              </a:rPr>
              <a:t>=&gt; Recognise peaceful, disruptive science activism as a necessary and legitimate part of the global science community’s toolkit for communicating science and influencing policy</a:t>
            </a:r>
            <a:endParaRPr lang="en-GB" sz="2000" b="1" i="1" dirty="0">
              <a:solidFill>
                <a:srgbClr val="C0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D444FF-C6F4-D56A-B8D2-DC8183E678F4}"/>
              </a:ext>
            </a:extLst>
          </p:cNvPr>
          <p:cNvSpPr txBox="1"/>
          <p:nvPr/>
        </p:nvSpPr>
        <p:spPr>
          <a:xfrm>
            <a:off x="271106" y="1656289"/>
            <a:ext cx="5309315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highlight>
                  <a:srgbClr val="FFFF00"/>
                </a:highlight>
              </a:rPr>
              <a:t>Protect the safety and freedom of scientists </a:t>
            </a:r>
            <a:r>
              <a:rPr lang="en-GB" dirty="0">
                <a:highlight>
                  <a:srgbClr val="FFFF00"/>
                </a:highlight>
              </a:rPr>
              <a:t>who choose to be activists – “have their backs”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Run/host initiatives </a:t>
            </a:r>
            <a:r>
              <a:rPr lang="en-GB" dirty="0"/>
              <a:t>on science activism and social movements to raise profile amongst members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Provide training, evidence and fact-checking support </a:t>
            </a:r>
            <a:r>
              <a:rPr lang="en-GB" dirty="0"/>
              <a:t>to social movements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Defend the right of academics to protest  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Build science activism into research evaluation frameworks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Instigate research programmes </a:t>
            </a:r>
            <a:r>
              <a:rPr lang="en-GB" dirty="0"/>
              <a:t>on science activism and its efficacy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Provide free meeting space </a:t>
            </a:r>
            <a:r>
              <a:rPr lang="en-GB" dirty="0"/>
              <a:t>to social movements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Divest from oil and gas industry </a:t>
            </a:r>
            <a:r>
              <a:rPr lang="en-GB" dirty="0"/>
              <a:t>funding and sponsorship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Adopt green, sustainable institutional practices </a:t>
            </a:r>
            <a:r>
              <a:rPr lang="en-GB" dirty="0"/>
              <a:t>– minimise travel, use and waste; use green-flagged third parties; prepare public annual accounts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8ACC5DA-062F-D7CB-9933-07DD0B38391A}"/>
              </a:ext>
            </a:extLst>
          </p:cNvPr>
          <p:cNvSpPr txBox="1"/>
          <p:nvPr/>
        </p:nvSpPr>
        <p:spPr>
          <a:xfrm>
            <a:off x="6823884" y="1656289"/>
            <a:ext cx="480071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Lead / participate in (research/advocacy) initiatives </a:t>
            </a:r>
            <a:r>
              <a:rPr lang="en-GB" dirty="0"/>
              <a:t>on science activism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Write </a:t>
            </a:r>
            <a:r>
              <a:rPr lang="en-GB" b="1" dirty="0" err="1"/>
              <a:t>OpEds</a:t>
            </a:r>
            <a:r>
              <a:rPr lang="en-GB" b="1" dirty="0"/>
              <a:t>, editorials </a:t>
            </a:r>
            <a:r>
              <a:rPr lang="en-GB" dirty="0"/>
              <a:t>etc on science activism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Provide </a:t>
            </a:r>
            <a:r>
              <a:rPr lang="en-GB" b="1" dirty="0"/>
              <a:t>behind-the-scenes support</a:t>
            </a:r>
            <a:r>
              <a:rPr lang="en-GB" dirty="0"/>
              <a:t> e.g. fact-checking, training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Support colleagues and students </a:t>
            </a:r>
            <a:r>
              <a:rPr lang="en-GB" dirty="0"/>
              <a:t>who choose to be activists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Publicly support </a:t>
            </a:r>
            <a:r>
              <a:rPr lang="en-GB" dirty="0"/>
              <a:t>science activism and social movement campaigns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Go on marches, join demonstrations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166377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52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ast Actions and Events – Scientist Rebellion Netherlands">
            <a:extLst>
              <a:ext uri="{FF2B5EF4-FFF2-40B4-BE49-F238E27FC236}">
                <a16:creationId xmlns:a16="http://schemas.microsoft.com/office/drawing/2014/main" id="{145E71E4-C6BD-73D7-AD64-46ED66B9E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97" y="3020291"/>
            <a:ext cx="12280669" cy="3837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D1B363-E7DA-5807-C60B-8EDD902A02F2}"/>
              </a:ext>
            </a:extLst>
          </p:cNvPr>
          <p:cNvSpPr txBox="1"/>
          <p:nvPr/>
        </p:nvSpPr>
        <p:spPr>
          <a:xfrm>
            <a:off x="547255" y="528843"/>
            <a:ext cx="613756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FUCXED CAPS" pitchFamily="50" charset="0"/>
                <a:ea typeface="+mn-ea"/>
                <a:cs typeface="+mn-cs"/>
              </a:rPr>
              <a:t>Conclusion-</a:t>
            </a:r>
            <a:br>
              <a:rPr kumimoji="0" lang="en-GB" sz="3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FUCXED CAPS" pitchFamily="50" charset="0"/>
                <a:ea typeface="+mn-ea"/>
                <a:cs typeface="+mn-cs"/>
              </a:rPr>
            </a:br>
            <a:br>
              <a:rPr kumimoji="0" lang="en-GB" sz="3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FUCXED CAPS" pitchFamily="50" charset="0"/>
                <a:ea typeface="+mn-ea"/>
                <a:cs typeface="+mn-cs"/>
              </a:rPr>
            </a:br>
            <a:endParaRPr kumimoji="0" lang="en-GB" sz="30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FUCXED CAPS" pitchFamily="50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5DEB24-A737-1933-8844-100451873837}"/>
              </a:ext>
            </a:extLst>
          </p:cNvPr>
          <p:cNvSpPr txBox="1"/>
          <p:nvPr/>
        </p:nvSpPr>
        <p:spPr>
          <a:xfrm>
            <a:off x="1863436" y="1857695"/>
            <a:ext cx="881841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FUCXED CAPS" pitchFamily="50" charset="0"/>
                <a:ea typeface="+mn-ea"/>
                <a:cs typeface="+mn-cs"/>
              </a:rPr>
              <a:t>As Albert Einstein</a:t>
            </a:r>
            <a:r>
              <a:rPr lang="en-GB" sz="3000" b="1">
                <a:solidFill>
                  <a:prstClr val="black">
                    <a:lumMod val="95000"/>
                    <a:lumOff val="5000"/>
                  </a:prstClr>
                </a:solidFill>
                <a:latin typeface="FUCXED CAPS" pitchFamily="50" charset="0"/>
              </a:rPr>
              <a:t> is said to have remarked:</a:t>
            </a:r>
            <a:br>
              <a:rPr kumimoji="0" lang="en-GB" sz="3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FUCXED CAPS" pitchFamily="50" charset="0"/>
                <a:ea typeface="+mn-ea"/>
                <a:cs typeface="+mn-cs"/>
              </a:rPr>
            </a:br>
            <a:endParaRPr kumimoji="0" lang="en-GB" sz="30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FUCXED CAPS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76290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6492A2C-3EB4-4E2C-AC25-AF2F2B9A4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/>
            <a:endParaRPr lang="en-GB" altLang="en-US">
              <a:latin typeface="Calibri Light" panose="020F03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2B4769-F91A-40E5-9AAB-A377AD1636BA}"/>
              </a:ext>
            </a:extLst>
          </p:cNvPr>
          <p:cNvPicPr/>
          <p:nvPr/>
        </p:nvPicPr>
        <p:blipFill>
          <a:blip r:embed="rId3"/>
          <a:srcRect l="20164" r="21803"/>
          <a:stretch/>
        </p:blipFill>
        <p:spPr>
          <a:xfrm>
            <a:off x="5116643" y="0"/>
            <a:ext cx="7075357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646F745-2901-2F33-49A1-5B3306717D68}"/>
              </a:ext>
            </a:extLst>
          </p:cNvPr>
          <p:cNvSpPr txBox="1">
            <a:spLocks/>
          </p:cNvSpPr>
          <p:nvPr/>
        </p:nvSpPr>
        <p:spPr>
          <a:xfrm>
            <a:off x="244840" y="394044"/>
            <a:ext cx="4012367" cy="21842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rgbClr val="0070C0"/>
                </a:solidFill>
              </a:rPr>
              <a:t>Our political system </a:t>
            </a:r>
          </a:p>
          <a:p>
            <a:r>
              <a:rPr lang="en-GB" sz="3600" b="1" dirty="0">
                <a:solidFill>
                  <a:srgbClr val="0070C0"/>
                </a:solidFill>
              </a:rPr>
              <a:t>is failing us, domestically and internationally</a:t>
            </a:r>
          </a:p>
        </p:txBody>
      </p:sp>
    </p:spTree>
    <p:extLst>
      <p:ext uri="{BB962C8B-B14F-4D97-AF65-F5344CB8AC3E}">
        <p14:creationId xmlns:p14="http://schemas.microsoft.com/office/powerpoint/2010/main" val="3398634329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52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374246D-95A5-599A-0526-AC010C942E2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7144"/>
          <a:stretch/>
        </p:blipFill>
        <p:spPr>
          <a:xfrm>
            <a:off x="0" y="-1"/>
            <a:ext cx="6215865" cy="68580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F7064EF-11AE-3B18-8AAB-4E3BDF11D62C}"/>
              </a:ext>
            </a:extLst>
          </p:cNvPr>
          <p:cNvSpPr/>
          <p:nvPr/>
        </p:nvSpPr>
        <p:spPr>
          <a:xfrm>
            <a:off x="6305550" y="795655"/>
            <a:ext cx="5632814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solidFill>
                  <a:srgbClr val="000000"/>
                </a:solidFill>
                <a:latin typeface="FUCXED CAPS" pitchFamily="50" charset="0"/>
                <a:cs typeface="FUCXED CAPS" charset="0"/>
              </a:rPr>
              <a:t>“</a:t>
            </a:r>
            <a:r>
              <a:rPr lang="en-GB" sz="3600" dirty="0">
                <a:latin typeface="FUCXED CAPS" pitchFamily="50" charset="0"/>
              </a:rPr>
              <a:t>We declare, with more than 11,000 scientist signatories from around the world, clearly and unequivocally that planet Earth is facing a </a:t>
            </a:r>
            <a:r>
              <a:rPr lang="en-GB" sz="4000" dirty="0">
                <a:solidFill>
                  <a:schemeClr val="bg1"/>
                </a:solidFill>
                <a:latin typeface="FUCXED CAPS" pitchFamily="50" charset="0"/>
              </a:rPr>
              <a:t>climate emergency</a:t>
            </a:r>
            <a:r>
              <a:rPr lang="en-GB" sz="3600" dirty="0">
                <a:latin typeface="FUCXED CAPS" pitchFamily="50" charset="0"/>
              </a:rPr>
              <a:t>”</a:t>
            </a:r>
          </a:p>
          <a:p>
            <a:pPr algn="ctr"/>
            <a:endParaRPr lang="en-GB" sz="3600" b="1" dirty="0">
              <a:latin typeface="FUCXED CAPS" pitchFamily="50" charset="0"/>
              <a:cs typeface="FUCXED CAPS" charset="0"/>
            </a:endParaRPr>
          </a:p>
          <a:p>
            <a:pPr algn="ctr"/>
            <a:r>
              <a:rPr lang="en-GB" sz="3600" b="1" dirty="0">
                <a:latin typeface="FUCXED CAPS" pitchFamily="50" charset="0"/>
                <a:cs typeface="FUCXED CAPS" charset="0"/>
              </a:rPr>
              <a:t>2019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020B36-26D7-DEA3-2D43-51514195373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8741" r="1342" b="44381"/>
          <a:stretch/>
        </p:blipFill>
        <p:spPr>
          <a:xfrm>
            <a:off x="-60361" y="5313923"/>
            <a:ext cx="6286916" cy="15440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A9227B3-3020-3A5D-D62A-AB39EB18F23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2963" t="39825" r="39576" b="38412"/>
          <a:stretch/>
        </p:blipFill>
        <p:spPr>
          <a:xfrm>
            <a:off x="0" y="3428999"/>
            <a:ext cx="6166195" cy="188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8905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climate emergency alar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28045"/>
            <a:ext cx="12308113" cy="8209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F18C60-D650-2763-D55D-804A147B94A6}"/>
              </a:ext>
            </a:extLst>
          </p:cNvPr>
          <p:cNvSpPr txBox="1"/>
          <p:nvPr/>
        </p:nvSpPr>
        <p:spPr>
          <a:xfrm>
            <a:off x="314764" y="319817"/>
            <a:ext cx="615188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800" b="1" dirty="0">
                <a:solidFill>
                  <a:srgbClr val="FF0000"/>
                </a:solidFill>
                <a:latin typeface="FUCXED CAPS" pitchFamily="50" charset="0"/>
              </a:rPr>
              <a:t>Emergency </a:t>
            </a:r>
          </a:p>
          <a:p>
            <a:r>
              <a:rPr lang="en-GB" sz="4800" b="1" dirty="0">
                <a:solidFill>
                  <a:srgbClr val="FF0000"/>
                </a:solidFill>
                <a:latin typeface="FUCXED CAPS" pitchFamily="50" charset="0"/>
              </a:rPr>
              <a:t>times…</a:t>
            </a:r>
            <a:endParaRPr lang="en-GB" sz="4800" b="1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22173D-B9C1-B32D-BF19-3BCC30A1B995}"/>
              </a:ext>
            </a:extLst>
          </p:cNvPr>
          <p:cNvSpPr txBox="1"/>
          <p:nvPr/>
        </p:nvSpPr>
        <p:spPr>
          <a:xfrm>
            <a:off x="5880881" y="4004887"/>
            <a:ext cx="615188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4800" dirty="0">
                <a:solidFill>
                  <a:srgbClr val="FF0000"/>
                </a:solidFill>
                <a:latin typeface="FUCXED CAPS" pitchFamily="50" charset="0"/>
              </a:rPr>
              <a:t>…call for </a:t>
            </a:r>
          </a:p>
          <a:p>
            <a:pPr algn="r"/>
            <a:r>
              <a:rPr lang="en-GB" sz="4800" b="1" dirty="0">
                <a:solidFill>
                  <a:srgbClr val="FF0000"/>
                </a:solidFill>
                <a:latin typeface="FUCXED CAPS" pitchFamily="50" charset="0"/>
              </a:rPr>
              <a:t>emergency</a:t>
            </a:r>
          </a:p>
          <a:p>
            <a:pPr algn="r"/>
            <a:r>
              <a:rPr lang="en-GB" sz="4800" b="1" dirty="0">
                <a:solidFill>
                  <a:srgbClr val="FF0000"/>
                </a:solidFill>
                <a:latin typeface="FUCXED CAPS" pitchFamily="50" charset="0"/>
              </a:rPr>
              <a:t>measures</a:t>
            </a:r>
            <a:endParaRPr lang="en-GB" sz="4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605734-9B18-F781-AA3D-6F4C54A468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32F4A-04AE-3BE5-9379-EC21F9E770F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6997AE-90D8-C976-02A7-4C1F179C6BC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 descr="Climate change: This simple guide to the scientific evidence explains the  urgent need for action – Dr Emily Grossman | The Scotsman">
            <a:extLst>
              <a:ext uri="{FF2B5EF4-FFF2-40B4-BE49-F238E27FC236}">
                <a16:creationId xmlns:a16="http://schemas.microsoft.com/office/drawing/2014/main" id="{4982C971-99E5-5CDB-15CF-E8B900E9A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15837"/>
            <a:ext cx="12192000" cy="863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19EA675-9B7C-9FD6-FEAC-4B379C1D1909}"/>
              </a:ext>
            </a:extLst>
          </p:cNvPr>
          <p:cNvSpPr/>
          <p:nvPr/>
        </p:nvSpPr>
        <p:spPr>
          <a:xfrm>
            <a:off x="0" y="160422"/>
            <a:ext cx="12192000" cy="3368842"/>
          </a:xfrm>
          <a:prstGeom prst="rect">
            <a:avLst/>
          </a:prstGeom>
          <a:solidFill>
            <a:srgbClr val="B4529B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5000">
              <a:solidFill>
                <a:schemeClr val="tx1"/>
              </a:solidFill>
              <a:latin typeface="FUCXED CAPS" pitchFamily="50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ED5B09-9BD3-1995-2AE3-E64B22C1824C}"/>
              </a:ext>
            </a:extLst>
          </p:cNvPr>
          <p:cNvSpPr txBox="1"/>
          <p:nvPr/>
        </p:nvSpPr>
        <p:spPr>
          <a:xfrm>
            <a:off x="715289" y="1023552"/>
            <a:ext cx="112776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>
                <a:solidFill>
                  <a:schemeClr val="bg1"/>
                </a:solidFill>
                <a:latin typeface="FUCXED CAPS" pitchFamily="50" charset="0"/>
              </a:rPr>
              <a:t>From Publications to Public Actions</a:t>
            </a:r>
          </a:p>
          <a:p>
            <a:pPr algn="ctr"/>
            <a:r>
              <a:rPr lang="en-GB" sz="3000" b="1" dirty="0">
                <a:solidFill>
                  <a:schemeClr val="bg1"/>
                </a:solidFill>
                <a:latin typeface="FUCXED CAPS" pitchFamily="50" charset="0"/>
              </a:rPr>
              <a:t>There is an imperative for responsible scientific activism </a:t>
            </a:r>
          </a:p>
          <a:p>
            <a:pPr algn="ctr"/>
            <a:r>
              <a:rPr lang="en-GB" sz="3000" b="1" dirty="0">
                <a:solidFill>
                  <a:schemeClr val="bg1"/>
                </a:solidFill>
                <a:latin typeface="FUCXED CAPS" pitchFamily="50" charset="0"/>
              </a:rPr>
              <a:t>in a planetary emergency</a:t>
            </a:r>
          </a:p>
          <a:p>
            <a:pPr algn="r"/>
            <a:endParaRPr lang="en-GB" sz="3200" b="1" dirty="0">
              <a:latin typeface="FUCXED CAPS" pitchFamily="50" charset="0"/>
            </a:endParaRPr>
          </a:p>
          <a:p>
            <a:pPr algn="r"/>
            <a:r>
              <a:rPr lang="en-GB" sz="2000" dirty="0">
                <a:latin typeface="FUCXED CAPS" pitchFamily="50" charset="0"/>
              </a:rPr>
              <a:t> </a:t>
            </a:r>
            <a:r>
              <a:rPr lang="en-GB" sz="2500" dirty="0">
                <a:latin typeface="FUCXED CAPS" pitchFamily="50" charset="0"/>
              </a:rPr>
              <a:t>        </a:t>
            </a:r>
            <a:endParaRPr lang="en-GB" sz="2500" dirty="0">
              <a:solidFill>
                <a:srgbClr val="990033"/>
              </a:solidFill>
              <a:latin typeface="FUCXED CAPS" pitchFamily="50" charset="0"/>
            </a:endParaRPr>
          </a:p>
          <a:p>
            <a:endParaRPr lang="en-GB" sz="2500" dirty="0">
              <a:solidFill>
                <a:srgbClr val="9900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4786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DFF21F3-FED0-D09C-CE23-1198E931729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297" t="16929" r="29759" b="36656"/>
          <a:stretch/>
        </p:blipFill>
        <p:spPr>
          <a:xfrm>
            <a:off x="412684" y="981566"/>
            <a:ext cx="4691432" cy="33033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D04C351-1633-8447-A35F-B88797A96C6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1303" t="26666" r="37116" b="29439"/>
          <a:stretch/>
        </p:blipFill>
        <p:spPr>
          <a:xfrm>
            <a:off x="7733714" y="997892"/>
            <a:ext cx="4152705" cy="292252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F379892-8486-EBED-1FF1-2CB1598C83C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7295" t="24120" r="24865" b="24944"/>
          <a:stretch/>
        </p:blipFill>
        <p:spPr>
          <a:xfrm>
            <a:off x="5252342" y="997894"/>
            <a:ext cx="2333146" cy="165609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0D7ED34-E3AA-7CA2-CC79-2A75A6A96AF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1303" t="36555" r="24865" b="21048"/>
          <a:stretch/>
        </p:blipFill>
        <p:spPr>
          <a:xfrm>
            <a:off x="513560" y="4355276"/>
            <a:ext cx="3693556" cy="17513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F8BFCE5-271C-C9E0-1E5B-7B77BA712FE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1303" t="22172" r="24865" b="35431"/>
          <a:stretch/>
        </p:blipFill>
        <p:spPr>
          <a:xfrm>
            <a:off x="7807827" y="3975608"/>
            <a:ext cx="4078592" cy="21414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B9D97E1-9057-1DB5-F80E-3A7C107A6F4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1303" t="22172" r="35546" b="32909"/>
          <a:stretch/>
        </p:blipFill>
        <p:spPr>
          <a:xfrm>
            <a:off x="5252342" y="2736145"/>
            <a:ext cx="2333146" cy="161913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6EF6FC9C-729D-AFAF-BC12-EA816E1F34FC}"/>
              </a:ext>
            </a:extLst>
          </p:cNvPr>
          <p:cNvSpPr txBox="1">
            <a:spLocks/>
          </p:cNvSpPr>
          <p:nvPr/>
        </p:nvSpPr>
        <p:spPr>
          <a:xfrm>
            <a:off x="292368" y="154552"/>
            <a:ext cx="12066790" cy="66660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>
                <a:solidFill>
                  <a:srgbClr val="0070C0"/>
                </a:solidFill>
              </a:rPr>
              <a:t>Proliferation of social movements…..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37DFB5E1-75D7-22F6-73A1-AE863B69F949}"/>
              </a:ext>
            </a:extLst>
          </p:cNvPr>
          <p:cNvSpPr txBox="1">
            <a:spLocks/>
          </p:cNvSpPr>
          <p:nvPr/>
        </p:nvSpPr>
        <p:spPr>
          <a:xfrm>
            <a:off x="6272680" y="6172254"/>
            <a:ext cx="5942716" cy="100192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>
                <a:solidFill>
                  <a:srgbClr val="0070C0"/>
                </a:solidFill>
              </a:rPr>
              <a:t>….that are making a difference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CD779BC-3A6F-FC00-FEC4-25E171994C0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8996" t="25725" r="50585" b="40415"/>
          <a:stretch/>
        </p:blipFill>
        <p:spPr>
          <a:xfrm>
            <a:off x="4410407" y="4291981"/>
            <a:ext cx="3249194" cy="1814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9194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">
            <a:extLst>
              <a:ext uri="{FF2B5EF4-FFF2-40B4-BE49-F238E27FC236}">
                <a16:creationId xmlns:a16="http://schemas.microsoft.com/office/drawing/2014/main" id="{DFE44101-1AD0-98C1-AA3D-2C97C5294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277" y="690880"/>
            <a:ext cx="11164763" cy="5047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03579232-2E80-CF43-FBCF-2BD54915D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240" y="5117465"/>
            <a:ext cx="289560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74966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AA6865-D110-965B-D0B8-2E3C0B34A7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EFA1A5-EFC7-59F7-8BE7-1C3186806FE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596" r="3291" b="19550"/>
          <a:stretch/>
        </p:blipFill>
        <p:spPr>
          <a:xfrm>
            <a:off x="198239" y="304372"/>
            <a:ext cx="11795522" cy="62492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37DBE2-E875-13AB-714A-0F469927730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018" t="20674" r="60720" b="33783"/>
          <a:stretch/>
        </p:blipFill>
        <p:spPr>
          <a:xfrm>
            <a:off x="10017303" y="4569361"/>
            <a:ext cx="1976458" cy="198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0102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709F38-49C8-7DB1-1DF9-54F3E292AB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2C720-9C0D-D183-395C-E1415900F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960" y="-198581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rgbClr val="0070C0"/>
                </a:solidFill>
              </a:rPr>
              <a:t>Scientist Rebellion – 32 countries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ED85598-6D5D-F027-E646-4D7634A7822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972870"/>
          <a:ext cx="10515600" cy="5669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4204258838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3550203152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310505672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30341152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/>
                        <a:t>AFRICA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/>
                        <a:t>AMERICAS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/>
                        <a:t>ASIA  PACIFIC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/>
                        <a:t>EUROPE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7236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/>
                        <a:t>DRC</a:t>
                      </a:r>
                    </a:p>
                    <a:p>
                      <a:r>
                        <a:rPr lang="en-GB" sz="2400"/>
                        <a:t>Malawi</a:t>
                      </a:r>
                    </a:p>
                    <a:p>
                      <a:r>
                        <a:rPr lang="en-GB" sz="2400"/>
                        <a:t>Nigeria</a:t>
                      </a:r>
                    </a:p>
                    <a:p>
                      <a:r>
                        <a:rPr lang="en-GB" sz="2400"/>
                        <a:t>Rwanda</a:t>
                      </a:r>
                    </a:p>
                    <a:p>
                      <a:r>
                        <a:rPr lang="en-GB" sz="2400"/>
                        <a:t>Sierra Leone</a:t>
                      </a:r>
                    </a:p>
                    <a:p>
                      <a:r>
                        <a:rPr lang="en-GB" sz="2400"/>
                        <a:t>Tanzania</a:t>
                      </a:r>
                    </a:p>
                    <a:p>
                      <a:r>
                        <a:rPr lang="en-GB" sz="2400"/>
                        <a:t>Uganda</a:t>
                      </a:r>
                    </a:p>
                    <a:p>
                      <a:r>
                        <a:rPr lang="en-GB" sz="2400"/>
                        <a:t>Zimbabwe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Argentina</a:t>
                      </a:r>
                    </a:p>
                    <a:p>
                      <a:r>
                        <a:rPr lang="en-GB" sz="2400" dirty="0"/>
                        <a:t>Chile</a:t>
                      </a:r>
                    </a:p>
                    <a:p>
                      <a:r>
                        <a:rPr lang="en-GB" sz="2400" dirty="0"/>
                        <a:t>Colombia</a:t>
                      </a:r>
                    </a:p>
                    <a:p>
                      <a:r>
                        <a:rPr lang="en-GB" sz="2400" dirty="0"/>
                        <a:t>Ecuador</a:t>
                      </a:r>
                    </a:p>
                    <a:p>
                      <a:r>
                        <a:rPr lang="en-GB" sz="2400" dirty="0"/>
                        <a:t>Mexico</a:t>
                      </a:r>
                    </a:p>
                    <a:p>
                      <a:r>
                        <a:rPr lang="en-GB" sz="2400" dirty="0"/>
                        <a:t>Panama</a:t>
                      </a:r>
                    </a:p>
                    <a:p>
                      <a:r>
                        <a:rPr lang="en-GB" sz="2400" dirty="0"/>
                        <a:t>Peru</a:t>
                      </a:r>
                    </a:p>
                    <a:p>
                      <a:r>
                        <a:rPr lang="en-GB" sz="2400" dirty="0"/>
                        <a:t>US/Canada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Australia</a:t>
                      </a:r>
                    </a:p>
                    <a:p>
                      <a:r>
                        <a:rPr lang="en-GB" sz="2400" dirty="0"/>
                        <a:t>India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Belgium</a:t>
                      </a:r>
                    </a:p>
                    <a:p>
                      <a:r>
                        <a:rPr lang="en-GB" sz="2400" dirty="0"/>
                        <a:t>Denmark</a:t>
                      </a:r>
                    </a:p>
                    <a:p>
                      <a:r>
                        <a:rPr lang="en-GB" sz="2400" dirty="0"/>
                        <a:t>France</a:t>
                      </a:r>
                    </a:p>
                    <a:p>
                      <a:r>
                        <a:rPr lang="en-GB" sz="2400" dirty="0"/>
                        <a:t>Finland</a:t>
                      </a:r>
                    </a:p>
                    <a:p>
                      <a:r>
                        <a:rPr lang="en-GB" sz="2400" dirty="0"/>
                        <a:t>Germany</a:t>
                      </a:r>
                    </a:p>
                    <a:p>
                      <a:r>
                        <a:rPr lang="en-GB" sz="2400" dirty="0"/>
                        <a:t>Greece</a:t>
                      </a:r>
                    </a:p>
                    <a:p>
                      <a:r>
                        <a:rPr lang="en-GB" sz="2400" dirty="0"/>
                        <a:t>Italy</a:t>
                      </a:r>
                    </a:p>
                    <a:p>
                      <a:r>
                        <a:rPr lang="en-GB" sz="2400" dirty="0"/>
                        <a:t>Netherlands</a:t>
                      </a:r>
                    </a:p>
                    <a:p>
                      <a:r>
                        <a:rPr lang="en-GB" sz="2400" dirty="0"/>
                        <a:t>Norway</a:t>
                      </a:r>
                    </a:p>
                    <a:p>
                      <a:r>
                        <a:rPr lang="en-GB" sz="2400" dirty="0"/>
                        <a:t>Portugal</a:t>
                      </a:r>
                    </a:p>
                    <a:p>
                      <a:r>
                        <a:rPr lang="en-GB" sz="2400" dirty="0"/>
                        <a:t>Spain</a:t>
                      </a:r>
                    </a:p>
                    <a:p>
                      <a:r>
                        <a:rPr lang="en-GB" sz="2400" dirty="0"/>
                        <a:t>Sweden</a:t>
                      </a:r>
                    </a:p>
                    <a:p>
                      <a:r>
                        <a:rPr lang="en-GB" sz="2400" dirty="0"/>
                        <a:t>Switzerland</a:t>
                      </a:r>
                    </a:p>
                    <a:p>
                      <a:r>
                        <a:rPr lang="en-GB" sz="2400" dirty="0"/>
                        <a:t>UK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9007213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1FF649C-AFF0-C970-2D98-5398E5C78487}"/>
              </a:ext>
            </a:extLst>
          </p:cNvPr>
          <p:cNvSpPr txBox="1"/>
          <p:nvPr/>
        </p:nvSpPr>
        <p:spPr>
          <a:xfrm>
            <a:off x="920393" y="5657671"/>
            <a:ext cx="58091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C00000"/>
                </a:solidFill>
              </a:rPr>
              <a:t>National group contacts at</a:t>
            </a:r>
          </a:p>
          <a:p>
            <a:r>
              <a:rPr lang="en-GB" sz="2400" dirty="0">
                <a:hlinkClick r:id="rId2"/>
              </a:rPr>
              <a:t>https://scientistrebellion.org/contact-us</a:t>
            </a:r>
            <a:endParaRPr lang="en-GB" sz="2400" dirty="0"/>
          </a:p>
          <a:p>
            <a:endParaRPr lang="en-GB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9E8269-E35A-A1E0-D5E1-2AA65631D69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018" t="20674" r="60720" b="33783"/>
          <a:stretch/>
        </p:blipFill>
        <p:spPr>
          <a:xfrm>
            <a:off x="6430041" y="4421651"/>
            <a:ext cx="1976458" cy="198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0881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bdb74b30-9568-4856-bdbf-06759778fcbc}" enabled="0" method="" siteId="{bdb74b30-9568-4856-bdbf-06759778fcbc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1283</TotalTime>
  <Words>412</Words>
  <Application>Microsoft Office PowerPoint</Application>
  <PresentationFormat>Widescreen</PresentationFormat>
  <Paragraphs>98</Paragraphs>
  <Slides>16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cnn_sans_display</vt:lpstr>
      <vt:lpstr>FUCXED CAPS</vt:lpstr>
      <vt:lpstr>Lato</vt:lpstr>
      <vt:lpstr>Office Theme</vt:lpstr>
      <vt:lpstr>Scientific freedom, responsibility and protection of scientists  Responsible science activists in a planetary emergency  Dr Tracey Elliott   World Science Forum 2024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Scientist Rebellion – 32 countries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can WSF participants do?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Aaron Thierry</dc:creator>
  <cp:lastModifiedBy>Tracey Elliott</cp:lastModifiedBy>
  <cp:revision>3</cp:revision>
  <dcterms:created xsi:type="dcterms:W3CDTF">2023-09-08T04:47:19Z</dcterms:created>
  <dcterms:modified xsi:type="dcterms:W3CDTF">2024-11-22T15:11:00Z</dcterms:modified>
</cp:coreProperties>
</file>