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4"/>
  </p:notesMasterIdLst>
  <p:sldIdLst>
    <p:sldId id="256" r:id="rId6"/>
    <p:sldId id="367" r:id="rId7"/>
    <p:sldId id="264" r:id="rId8"/>
    <p:sldId id="1931" r:id="rId9"/>
    <p:sldId id="1933" r:id="rId10"/>
    <p:sldId id="1960" r:id="rId11"/>
    <p:sldId id="1961" r:id="rId12"/>
    <p:sldId id="262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66" autoAdjust="0"/>
  </p:normalViewPr>
  <p:slideViewPr>
    <p:cSldViewPr snapToGrid="0" showGuides="1">
      <p:cViewPr>
        <p:scale>
          <a:sx n="40" d="100"/>
          <a:sy n="40" d="100"/>
        </p:scale>
        <p:origin x="105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er, S. (Sibel)" userId="ef18982c-3414-4eb5-8f8b-4a5f36472722" providerId="ADAL" clId="{4142C338-26FB-4553-8F9A-C7C65D81C2EC}"/>
    <pc:docChg chg="modSld">
      <pc:chgData name="Eker, S. (Sibel)" userId="ef18982c-3414-4eb5-8f8b-4a5f36472722" providerId="ADAL" clId="{4142C338-26FB-4553-8F9A-C7C65D81C2EC}" dt="2024-11-20T22:29:20.388" v="6" actId="20577"/>
      <pc:docMkLst>
        <pc:docMk/>
      </pc:docMkLst>
      <pc:sldChg chg="modNotesTx">
        <pc:chgData name="Eker, S. (Sibel)" userId="ef18982c-3414-4eb5-8f8b-4a5f36472722" providerId="ADAL" clId="{4142C338-26FB-4553-8F9A-C7C65D81C2EC}" dt="2024-11-20T22:29:16.134" v="5" actId="20577"/>
        <pc:sldMkLst>
          <pc:docMk/>
          <pc:sldMk cId="1933234132" sldId="264"/>
        </pc:sldMkLst>
      </pc:sldChg>
      <pc:sldChg chg="modNotesTx">
        <pc:chgData name="Eker, S. (Sibel)" userId="ef18982c-3414-4eb5-8f8b-4a5f36472722" providerId="ADAL" clId="{4142C338-26FB-4553-8F9A-C7C65D81C2EC}" dt="2024-11-20T22:29:20.388" v="6" actId="20577"/>
        <pc:sldMkLst>
          <pc:docMk/>
          <pc:sldMk cId="1916700969" sldId="367"/>
        </pc:sldMkLst>
      </pc:sldChg>
      <pc:sldChg chg="modNotesTx">
        <pc:chgData name="Eker, S. (Sibel)" userId="ef18982c-3414-4eb5-8f8b-4a5f36472722" providerId="ADAL" clId="{4142C338-26FB-4553-8F9A-C7C65D81C2EC}" dt="2024-11-20T22:29:12.563" v="4" actId="20577"/>
        <pc:sldMkLst>
          <pc:docMk/>
          <pc:sldMk cId="274588708" sldId="1931"/>
        </pc:sldMkLst>
      </pc:sldChg>
      <pc:sldChg chg="modNotesTx">
        <pc:chgData name="Eker, S. (Sibel)" userId="ef18982c-3414-4eb5-8f8b-4a5f36472722" providerId="ADAL" clId="{4142C338-26FB-4553-8F9A-C7C65D81C2EC}" dt="2024-11-20T22:29:01" v="2" actId="20577"/>
        <pc:sldMkLst>
          <pc:docMk/>
          <pc:sldMk cId="649183989" sldId="1933"/>
        </pc:sldMkLst>
      </pc:sldChg>
      <pc:sldChg chg="modNotesTx">
        <pc:chgData name="Eker, S. (Sibel)" userId="ef18982c-3414-4eb5-8f8b-4a5f36472722" providerId="ADAL" clId="{4142C338-26FB-4553-8F9A-C7C65D81C2EC}" dt="2024-11-20T22:29:04.544" v="3" actId="20577"/>
        <pc:sldMkLst>
          <pc:docMk/>
          <pc:sldMk cId="2601685192" sldId="19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3ED9-A6AD-403C-BFD9-460E9647B8C1}" type="datetimeFigureOut">
              <a:rPr lang="nl-NL" smtClean="0"/>
              <a:t>20-11-2024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96B16-8509-4CF3-B4E6-9AA75DF812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71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6FA36-B7D7-423B-B5AB-78301D38F9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9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96B16-8509-4CF3-B4E6-9AA75DF812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02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96B16-8509-4CF3-B4E6-9AA75DF812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20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158d5a3e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158d5a3ec_0_14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228600" indent="-228600" algn="l">
              <a:buAutoNum type="arabicParenR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71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>
          <a:extLst>
            <a:ext uri="{FF2B5EF4-FFF2-40B4-BE49-F238E27FC236}">
              <a16:creationId xmlns:a16="http://schemas.microsoft.com/office/drawing/2014/main" id="{313D5D77-4563-C2FD-5BE0-9ADC5B66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158d5a3ec_0_14:notes">
            <a:extLst>
              <a:ext uri="{FF2B5EF4-FFF2-40B4-BE49-F238E27FC236}">
                <a16:creationId xmlns:a16="http://schemas.microsoft.com/office/drawing/2014/main" id="{EC4CD9B5-B9B1-AE64-2D49-75433D5584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158d5a3ec_0_14:notes">
            <a:extLst>
              <a:ext uri="{FF2B5EF4-FFF2-40B4-BE49-F238E27FC236}">
                <a16:creationId xmlns:a16="http://schemas.microsoft.com/office/drawing/2014/main" id="{6DF0510A-637B-9145-F0F3-E1764589B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 algn="l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56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7B1716C1-8020-3612-A7B8-9A745C69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9FB89-A2B5-EE5D-BF40-03B2BC86D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FEE7E3F5-3A81-8DA8-57DA-C34113CF6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6C20D-6226-7B03-61D6-828ECD90FF5C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D51DDC6-C3A3-9912-8BE9-8CD317E375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84227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D04B0E-2298-F5BF-F477-77702A3D7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7D58-7C4E-F570-1061-A31E50BCB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91145-048E-7651-0379-894FB8DE26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9328A-F7A1-0864-48EF-ED12E84ACA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BB4F8-CC71-9ED4-44E8-975587EBED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A152-DF50-8651-53A7-1E9A1186D4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D6AD6-65C8-8843-1E6A-BBE0D2F7C9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823DE-0E84-0326-DB41-1925E26989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C92A-D108-47C1-9EFF-EC407030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5888-04C5-4C1D-89F6-923438F5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7D25-E67D-4C87-9F30-55AA0530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1F8-F2C8-4F3C-A8DC-5C8F814A3D25}" type="datetimeFigureOut">
              <a:rPr lang="en-AT" smtClean="0"/>
              <a:t>11/20/2024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CB5C-B873-4616-9607-4F0CD1A8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61B3-11EE-4EBE-91C9-956F8D07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FC5C03-3F87-0740-8183-695B10F501A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6072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8804793" y="2573633"/>
            <a:ext cx="46416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7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7B1716C1-8020-3612-A7B8-9A745C69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9FB89-A2B5-EE5D-BF40-03B2BC86D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71FEB-5B70-627E-0B56-E113C777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4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7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03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398A-72FE-2C28-DFCE-89C77047CF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6613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5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71FEB-5B70-627E-0B56-E113C777D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9921-11A3-26EB-1286-91DAA2AD9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84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DBE4C-890B-E861-63A6-3C0B53B23F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9936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5E464-F0EA-5AE3-9246-D64ACC01B5C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961671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04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C2807845-F552-B99E-D310-80A43B73A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52D74-0272-01E7-C1CE-031E50C77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CB341-702A-5C7A-C422-DFED4425BDB7}"/>
              </a:ext>
            </a:extLst>
          </p:cNvPr>
          <p:cNvSpPr/>
          <p:nvPr userDrawn="1"/>
        </p:nvSpPr>
        <p:spPr>
          <a:xfrm>
            <a:off x="0" y="1695889"/>
            <a:ext cx="12192000" cy="457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15A11-62BD-474A-0F85-D2ACDC999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A7A733-F9BE-EE16-8662-918A468A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79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8D7B1-B740-D9F4-D51A-D35AE138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EB765-74B9-7F1A-214D-AA353904D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E5ED-2D1E-DA38-EB45-720A3BF8C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05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020E44F-3822-0BAC-B6A6-48459F23F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FEE7E3F5-3A81-8DA8-57DA-C34113CF6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6C20D-6226-7B03-61D6-828ECD90FF5C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D51DDC6-C3A3-9912-8BE9-8CD317E375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84227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D04B0E-2298-F5BF-F477-77702A3D7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07D58-7C4E-F570-1061-A31E50BCB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91145-048E-7651-0379-894FB8DE26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9328A-F7A1-0864-48EF-ED12E84ACA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BB4F8-CC71-9ED4-44E8-975587EBED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75A152-DF50-8651-53A7-1E9A1186D4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D6AD6-65C8-8843-1E6A-BBE0D2F7C9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823DE-0E84-0326-DB41-1925E269895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C92A-D108-47C1-9EFF-EC407030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5888-04C5-4C1D-89F6-923438F5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7D25-E67D-4C87-9F30-55AA0530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81F8-F2C8-4F3C-A8DC-5C8F814A3D25}" type="datetimeFigureOut">
              <a:rPr lang="en-AT" smtClean="0"/>
              <a:t>11/20/2024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CB5C-B873-4616-9607-4F0CD1A8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61B3-11EE-4EBE-91C9-956F8D07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56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9FC5C03-3F87-0740-8183-695B10F501A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00926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6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7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52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AFC962-CB26-202C-39B3-D2F26F1F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63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42766-DB88-CE05-0D24-F842F80C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1F4961E-9BF8-32F4-A45A-9319F36334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199" y="1509712"/>
            <a:ext cx="10515599" cy="5360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398A-72FE-2C28-DFCE-89C77047CF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6613" y="2241755"/>
            <a:ext cx="5134897" cy="3935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9921-11A3-26EB-1286-91DAA2AD9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1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58C09-8704-B9E5-DFCA-5A0C8B8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6AC2-237A-0240-A167-07566D386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DBE4C-890B-E861-63A6-3C0B53B23F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9936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5E464-F0EA-5AE3-9246-D64ACC01B5C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961671" y="1781380"/>
            <a:ext cx="3409335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28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C2807845-F552-B99E-D310-80A43B73A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52D74-0272-01E7-C1CE-031E50C77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CB341-702A-5C7A-C422-DFED4425BDB7}"/>
              </a:ext>
            </a:extLst>
          </p:cNvPr>
          <p:cNvSpPr/>
          <p:nvPr userDrawn="1"/>
        </p:nvSpPr>
        <p:spPr>
          <a:xfrm>
            <a:off x="0" y="1695889"/>
            <a:ext cx="12192000" cy="4571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15A11-62BD-474A-0F85-D2ACDC999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A7A733-F9BE-EE16-8662-918A468A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buNone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07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screen with purple and black background&#10;&#10;Description automatically generated">
            <a:extLst>
              <a:ext uri="{FF2B5EF4-FFF2-40B4-BE49-F238E27FC236}">
                <a16:creationId xmlns:a16="http://schemas.microsoft.com/office/drawing/2014/main" id="{422746B9-7F93-FC18-8A32-67A37D8EC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7AB4-4B20-07CB-8DF0-4BF5C0873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0131" y="6368740"/>
            <a:ext cx="1173669" cy="327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8D7B1-B740-D9F4-D51A-D35AE138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EB765-74B9-7F1A-214D-AA353904D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4E5ED-2D1E-DA38-EB45-720A3BF8C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0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5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9" r:id="rId4"/>
    <p:sldLayoutId id="2147483670" r:id="rId5"/>
    <p:sldLayoutId id="2147483666" r:id="rId6"/>
    <p:sldLayoutId id="2147483667" r:id="rId7"/>
    <p:sldLayoutId id="2147483663" r:id="rId8"/>
    <p:sldLayoutId id="2147483668" r:id="rId9"/>
    <p:sldLayoutId id="2147483664" r:id="rId10"/>
    <p:sldLayoutId id="2147483665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96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89D42-9161-88FF-704D-3881731A3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29910"/>
              </p:ext>
            </p:extLst>
          </p:nvPr>
        </p:nvGraphicFramePr>
        <p:xfrm>
          <a:off x="625312" y="3429000"/>
          <a:ext cx="9502361" cy="24688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597855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  <a:gridCol w="3904506">
                  <a:extLst>
                    <a:ext uri="{9D8B030D-6E8A-4147-A177-3AD203B41FA5}">
                      <a16:colId xmlns:a16="http://schemas.microsoft.com/office/drawing/2014/main" val="2974881730"/>
                    </a:ext>
                  </a:extLst>
                </a:gridCol>
              </a:tblGrid>
              <a:tr h="129322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u="none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Systems Analysis to Measure and Project Sustainable Wellbeing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Dr. Sibel Eker</a:t>
                      </a: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22 November 2024, World Science Forum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7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652A0C-DCE1-DA45-8B96-A37D45E0FADB}"/>
              </a:ext>
            </a:extLst>
          </p:cNvPr>
          <p:cNvGrpSpPr/>
          <p:nvPr/>
        </p:nvGrpSpPr>
        <p:grpSpPr>
          <a:xfrm>
            <a:off x="0" y="1733906"/>
            <a:ext cx="12581550" cy="6322593"/>
            <a:chOff x="0" y="2262876"/>
            <a:chExt cx="9144000" cy="4595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AD1AF7-74F3-FE4A-A23D-EAB37D3E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262876"/>
              <a:ext cx="9144000" cy="45951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7778DF-FC3B-074B-8F2B-5E1476C37139}"/>
                </a:ext>
              </a:extLst>
            </p:cNvPr>
            <p:cNvSpPr/>
            <p:nvPr/>
          </p:nvSpPr>
          <p:spPr>
            <a:xfrm>
              <a:off x="0" y="2262876"/>
              <a:ext cx="9144000" cy="3454198"/>
            </a:xfrm>
            <a:prstGeom prst="rect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B98EF9A3-31D0-311A-65EC-94053AD5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579C"/>
                </a:solidFill>
              </a:rPr>
              <a:t>IIASA is…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9580541" cy="1414554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An international research institute that conducts </a:t>
            </a:r>
            <a:r>
              <a:rPr lang="en-US" sz="2000" b="1"/>
              <a:t>multidisciplinary/ transdisciplinary research</a:t>
            </a:r>
            <a:r>
              <a:rPr lang="en-US" sz="2000"/>
              <a:t> to help policymakers find long-term solutions to </a:t>
            </a:r>
            <a:r>
              <a:rPr lang="en-US" sz="2000" b="1"/>
              <a:t>global and universal challenges </a:t>
            </a:r>
            <a:r>
              <a:rPr lang="en-US" sz="2000"/>
              <a:t>facing countries</a:t>
            </a:r>
          </a:p>
        </p:txBody>
      </p:sp>
    </p:spTree>
    <p:extLst>
      <p:ext uri="{BB962C8B-B14F-4D97-AF65-F5344CB8AC3E}">
        <p14:creationId xmlns:p14="http://schemas.microsoft.com/office/powerpoint/2010/main" val="191670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3351-51F7-2A6C-15CD-985E9472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wellbeing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78308-323F-3CBD-0A29-A2B6F4AF0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0" y="1279539"/>
            <a:ext cx="2433018" cy="3285153"/>
          </a:xfrm>
          <a:prstGeom prst="rect">
            <a:avLst/>
          </a:prstGeom>
        </p:spPr>
      </p:pic>
      <p:pic>
        <p:nvPicPr>
          <p:cNvPr id="1026" name="Picture 2" descr="Better Life Index released by the OECD - Market Business News">
            <a:extLst>
              <a:ext uri="{FF2B5EF4-FFF2-40B4-BE49-F238E27FC236}">
                <a16:creationId xmlns:a16="http://schemas.microsoft.com/office/drawing/2014/main" id="{C46CACA8-5746-B9EB-EB53-D197DBA8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34" y="127953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ual.ONS | ONS Digital">
            <a:extLst>
              <a:ext uri="{FF2B5EF4-FFF2-40B4-BE49-F238E27FC236}">
                <a16:creationId xmlns:a16="http://schemas.microsoft.com/office/drawing/2014/main" id="{16CDD827-35A9-482C-558A-A06A7003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86" y="1463126"/>
            <a:ext cx="2577295" cy="19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one is starting to adopt the UN SDG framework, but how can you ...">
            <a:extLst>
              <a:ext uri="{FF2B5EF4-FFF2-40B4-BE49-F238E27FC236}">
                <a16:creationId xmlns:a16="http://schemas.microsoft.com/office/drawing/2014/main" id="{893EDB5E-7494-5680-DD90-2171F7E1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52" y="3472235"/>
            <a:ext cx="2974587" cy="29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an decent living standards (DLS) deprivation indicator. The map shows...  | Download Scientific Diagram">
            <a:extLst>
              <a:ext uri="{FF2B5EF4-FFF2-40B4-BE49-F238E27FC236}">
                <a16:creationId xmlns:a16="http://schemas.microsoft.com/office/drawing/2014/main" id="{4F485062-D0CD-80AC-7A06-D93D97D78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3"/>
          <a:stretch/>
        </p:blipFill>
        <p:spPr bwMode="auto">
          <a:xfrm>
            <a:off x="5463039" y="3767604"/>
            <a:ext cx="3579984" cy="22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the Real Social Cost of Carbon? Part 1 — Climable">
            <a:extLst>
              <a:ext uri="{FF2B5EF4-FFF2-40B4-BE49-F238E27FC236}">
                <a16:creationId xmlns:a16="http://schemas.microsoft.com/office/drawing/2014/main" id="{DBB27C92-7528-86D8-7080-9C0FE6CF3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13756" b="16088"/>
          <a:stretch/>
        </p:blipFill>
        <p:spPr bwMode="auto">
          <a:xfrm>
            <a:off x="8700125" y="2180684"/>
            <a:ext cx="2381250" cy="252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58230-FDF1-22AA-013E-21222A44DB58}"/>
              </a:ext>
            </a:extLst>
          </p:cNvPr>
          <p:cNvSpPr txBox="1"/>
          <p:nvPr/>
        </p:nvSpPr>
        <p:spPr>
          <a:xfrm>
            <a:off x="7935265" y="5964853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Kikstra</a:t>
            </a:r>
            <a:r>
              <a:rPr lang="en-US" sz="1100" dirty="0"/>
              <a:t> et al. (2021)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93323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B3559-E6B6-B533-2102-5D25298E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of Good Life (</a:t>
            </a:r>
            <a:r>
              <a:rPr lang="en-US" dirty="0" err="1"/>
              <a:t>YoGL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3DD5C-AB2B-EA8F-172B-FE99E7A67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89" y="1084519"/>
            <a:ext cx="5149276" cy="5147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88FEB-16AA-0A8D-117F-20AE80131A7F}"/>
              </a:ext>
            </a:extLst>
          </p:cNvPr>
          <p:cNvSpPr txBox="1"/>
          <p:nvPr/>
        </p:nvSpPr>
        <p:spPr>
          <a:xfrm>
            <a:off x="6270544" y="1706748"/>
            <a:ext cx="6097772" cy="405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Life Expectancy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Being out of absolute poverty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Having no severe activity limitation (health)</a:t>
            </a:r>
          </a:p>
          <a:p>
            <a:pPr marL="8001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Being cognitively able to function (education)</a:t>
            </a:r>
          </a:p>
          <a:p>
            <a:pPr lvl="1" defTabSz="914400">
              <a:lnSpc>
                <a:spcPct val="120000"/>
              </a:lnSpc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Having positive life satisfaction</a:t>
            </a:r>
            <a:endParaRPr lang="nl-NL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DCC78-8C56-AC01-1A7F-E7AF6EE5B61D}"/>
              </a:ext>
            </a:extLst>
          </p:cNvPr>
          <p:cNvSpPr txBox="1"/>
          <p:nvPr/>
        </p:nvSpPr>
        <p:spPr>
          <a:xfrm>
            <a:off x="5647773" y="5909102"/>
            <a:ext cx="654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nl-NL"/>
            </a:defPPr>
            <a:lvl1pPr>
              <a:defRPr sz="1400"/>
            </a:lvl1pPr>
          </a:lstStyle>
          <a:p>
            <a:r>
              <a:rPr lang="en-US" sz="1600" dirty="0"/>
              <a:t>Source: Lutz et al. (2021) </a:t>
            </a:r>
            <a:r>
              <a:rPr lang="en-US" sz="1600" i="1" dirty="0"/>
              <a:t>Proceedings of the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27458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186BDB-BFD4-6F20-CEF2-E1085E79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Feedbacks underlying Years of Good Life (</a:t>
            </a:r>
            <a:r>
              <a:rPr lang="en-US" dirty="0" err="1"/>
              <a:t>YoGL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F4B3A2-2009-512B-C0EA-A5015619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35EC3-A65E-743E-8200-901F1DB59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73674"/>
            <a:ext cx="10188206" cy="4455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1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1"/>
    </mc:Choice>
    <mc:Fallback xmlns="">
      <p:transition spd="slow" advTm="812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>
          <a:extLst>
            <a:ext uri="{FF2B5EF4-FFF2-40B4-BE49-F238E27FC236}">
              <a16:creationId xmlns:a16="http://schemas.microsoft.com/office/drawing/2014/main" id="{98B76E39-448A-2660-F76D-1977F600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91B9AB28-53C8-8648-67FD-9C3B305973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69731" y="1427785"/>
            <a:ext cx="9153177" cy="4002430"/>
          </a:xfrm>
          <a:prstGeom prst="rect">
            <a:avLst/>
          </a:prstGeom>
        </p:spPr>
      </p:pic>
      <p:pic>
        <p:nvPicPr>
          <p:cNvPr id="4" name="Picture 3" descr="A collage of graphs&#10;&#10;Description automatically generated">
            <a:extLst>
              <a:ext uri="{FF2B5EF4-FFF2-40B4-BE49-F238E27FC236}">
                <a16:creationId xmlns:a16="http://schemas.microsoft.com/office/drawing/2014/main" id="{107C007A-1D7A-7899-7504-8D2284E664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15" t="35473" b="32086"/>
          <a:stretch/>
        </p:blipFill>
        <p:spPr>
          <a:xfrm>
            <a:off x="3957531" y="1170222"/>
            <a:ext cx="4276938" cy="2397998"/>
          </a:xfrm>
          <a:prstGeom prst="rect">
            <a:avLst/>
          </a:prstGeom>
        </p:spPr>
      </p:pic>
      <p:pic>
        <p:nvPicPr>
          <p:cNvPr id="6" name="Picture 5" descr="A collage of graphs&#10;&#10;Description automatically generated">
            <a:extLst>
              <a:ext uri="{FF2B5EF4-FFF2-40B4-BE49-F238E27FC236}">
                <a16:creationId xmlns:a16="http://schemas.microsoft.com/office/drawing/2014/main" id="{D53AD9F9-1077-EE7A-3B90-07735D739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911" r="51973"/>
          <a:stretch/>
        </p:blipFill>
        <p:spPr>
          <a:xfrm>
            <a:off x="7970613" y="1170222"/>
            <a:ext cx="4093030" cy="2445946"/>
          </a:xfrm>
          <a:prstGeom prst="rect">
            <a:avLst/>
          </a:prstGeom>
        </p:spPr>
      </p:pic>
      <p:pic>
        <p:nvPicPr>
          <p:cNvPr id="8" name="Picture 7" descr="A graph of carbon dioxide&#10;&#10;Description automatically generated with medium confidence">
            <a:extLst>
              <a:ext uri="{FF2B5EF4-FFF2-40B4-BE49-F238E27FC236}">
                <a16:creationId xmlns:a16="http://schemas.microsoft.com/office/drawing/2014/main" id="{D792F9C3-AA3D-0DB6-6A69-7E664C893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69" y="3539955"/>
            <a:ext cx="5122102" cy="26956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8964329-D04F-02D7-0A33-373C2FAE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Projecting</a:t>
            </a:r>
            <a:r>
              <a:rPr lang="nl-NL" dirty="0"/>
              <a:t> human </a:t>
            </a:r>
            <a:r>
              <a:rPr lang="nl-NL" dirty="0" err="1"/>
              <a:t>wellbeing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6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1"/>
    </mc:Choice>
    <mc:Fallback xmlns="">
      <p:transition spd="slow" advTm="812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90E2D-CF5C-4EB4-BE56-4B2B9933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wellbeing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D17D8-5A28-E520-C649-84735157E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4382" cy="4351338"/>
          </a:xfrm>
        </p:spPr>
        <p:txBody>
          <a:bodyPr/>
          <a:lstStyle/>
          <a:p>
            <a:r>
              <a:rPr lang="en-US" sz="2000" dirty="0"/>
              <a:t>Compound metrics of multidimensional concepts (wellbeing, sustainability) are dangerously limited but useful.</a:t>
            </a:r>
          </a:p>
          <a:p>
            <a:endParaRPr lang="en-US" sz="2000" dirty="0"/>
          </a:p>
          <a:p>
            <a:r>
              <a:rPr lang="en-US" sz="2000" dirty="0"/>
              <a:t>Wellbeing metrics such as </a:t>
            </a:r>
            <a:r>
              <a:rPr lang="en-US" sz="2000" dirty="0" err="1"/>
              <a:t>YoGL</a:t>
            </a:r>
            <a:r>
              <a:rPr lang="en-US" sz="2000" dirty="0"/>
              <a:t> can help move beyond GDP.</a:t>
            </a:r>
          </a:p>
          <a:p>
            <a:endParaRPr lang="en-US" sz="2000" dirty="0"/>
          </a:p>
          <a:p>
            <a:r>
              <a:rPr lang="en-US" sz="2000" dirty="0"/>
              <a:t>Integrated systems view helps understand, measure and project wellbeing.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EF064-8D56-9393-88C7-BC2CEFEE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218" y="195005"/>
            <a:ext cx="4428571" cy="60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BD5FF-E440-400D-75FB-3D58384304DA}"/>
              </a:ext>
            </a:extLst>
          </p:cNvPr>
          <p:cNvSpPr txBox="1"/>
          <p:nvPr/>
        </p:nvSpPr>
        <p:spPr>
          <a:xfrm>
            <a:off x="600529" y="2586331"/>
            <a:ext cx="6097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24716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"/>
</p:tagLst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16-9" id="{E4B1391B-F790-3146-B6F1-06CD6794FFCF}" vid="{C093D794-FB83-3D4B-BD99-275720940BA6}"/>
    </a:ext>
  </a:extLst>
</a:theme>
</file>

<file path=ppt/theme/theme2.xml><?xml version="1.0" encoding="utf-8"?>
<a:theme xmlns:a="http://schemas.openxmlformats.org/drawingml/2006/main" name="1_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on 16-9" id="{E4B1391B-F790-3146-B6F1-06CD6794FFCF}" vid="{C093D794-FB83-3D4B-BD99-275720940B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869ffb4-414b-42f3-84ec-4bfffff9958c">
      <UserInfo>
        <DisplayName/>
        <AccountId xsi:nil="true"/>
        <AccountType/>
      </UserInfo>
    </Author0>
    <lcf76f155ced4ddcb4097134ff3c332f xmlns="7869ffb4-414b-42f3-84ec-4bfffff9958c">
      <Terms xmlns="http://schemas.microsoft.com/office/infopath/2007/PartnerControls"/>
    </lcf76f155ced4ddcb4097134ff3c332f>
    <TaxCatchAll xmlns="b32a2a97-3533-4d73-9cf8-e2926f34c4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6799BF753054CBC72297D8C1619E5" ma:contentTypeVersion="15" ma:contentTypeDescription="Create a new document." ma:contentTypeScope="" ma:versionID="1feac35e9dd46adeca73c036d3021611">
  <xsd:schema xmlns:xsd="http://www.w3.org/2001/XMLSchema" xmlns:xs="http://www.w3.org/2001/XMLSchema" xmlns:p="http://schemas.microsoft.com/office/2006/metadata/properties" xmlns:ns2="7869ffb4-414b-42f3-84ec-4bfffff9958c" xmlns:ns3="b32a2a97-3533-4d73-9cf8-e2926f34c4f5" targetNamespace="http://schemas.microsoft.com/office/2006/metadata/properties" ma:root="true" ma:fieldsID="0bdefd262f4b0b41d23c8945cc28606b" ns2:_="" ns3:_="">
    <xsd:import namespace="7869ffb4-414b-42f3-84ec-4bfffff9958c"/>
    <xsd:import namespace="b32a2a97-3533-4d73-9cf8-e2926f34c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Author0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fb4-414b-42f3-84ec-4bfffff9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thor0" ma:index="20" nillable="true" ma:displayName="Author" ma:format="Dropdown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a2a97-3533-4d73-9cf8-e2926f34c4f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d382321-a983-4d44-978d-c390d0aed7ea}" ma:internalName="TaxCatchAll" ma:showField="CatchAllData" ma:web="b32a2a97-3533-4d73-9cf8-e2926f34c4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4E00B-AA03-46B3-93A6-B7CF3F96BAB6}">
  <ds:schemaRefs>
    <ds:schemaRef ds:uri="http://schemas.microsoft.com/office/2006/metadata/properties"/>
    <ds:schemaRef ds:uri="http://schemas.microsoft.com/office/infopath/2007/PartnerControls"/>
    <ds:schemaRef ds:uri="7869ffb4-414b-42f3-84ec-4bfffff9958c"/>
    <ds:schemaRef ds:uri="b32a2a97-3533-4d73-9cf8-e2926f34c4f5"/>
  </ds:schemaRefs>
</ds:datastoreItem>
</file>

<file path=customXml/itemProps2.xml><?xml version="1.0" encoding="utf-8"?>
<ds:datastoreItem xmlns:ds="http://schemas.openxmlformats.org/officeDocument/2006/customXml" ds:itemID="{21DF8C5B-672C-4AF7-B710-F9CE43BC3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9ffb4-414b-42f3-84ec-4bfffff9958c"/>
    <ds:schemaRef ds:uri="b32a2a97-3533-4d73-9cf8-e2926f34c4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9E216D-9286-4489-9664-EB55B105F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16-9 (1)</Template>
  <TotalTime>0</TotalTime>
  <Words>162</Words>
  <Application>Microsoft Office PowerPoint</Application>
  <PresentationFormat>Widescreen</PresentationFormat>
  <Paragraphs>28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Tahoma</vt:lpstr>
      <vt:lpstr>Office Theme</vt:lpstr>
      <vt:lpstr>1_Office Theme</vt:lpstr>
      <vt:lpstr>PowerPoint Presentation</vt:lpstr>
      <vt:lpstr>IIASA is…</vt:lpstr>
      <vt:lpstr>Human wellbeing</vt:lpstr>
      <vt:lpstr>Years of Good Life (YoGL)</vt:lpstr>
      <vt:lpstr>Feedbacks underlying Years of Good Life (YoGL)</vt:lpstr>
      <vt:lpstr>Projecting human wellbeing</vt:lpstr>
      <vt:lpstr>Sustainable wellbeing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Eker, S. (Sibel)</dc:creator>
  <cp:lastModifiedBy>Eker, S. (Sibel)</cp:lastModifiedBy>
  <cp:revision>3</cp:revision>
  <dcterms:created xsi:type="dcterms:W3CDTF">2024-05-12T12:02:01Z</dcterms:created>
  <dcterms:modified xsi:type="dcterms:W3CDTF">2024-11-20T22:29:23Z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0x010100C3D6799BF753054CBC72297D8C1619E5</vt:lpwstr>
  </property>
</Properties>
</file>