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60" r:id="rId2"/>
    <p:sldMasterId id="2147483684" r:id="rId3"/>
  </p:sldMasterIdLst>
  <p:notesMasterIdLst>
    <p:notesMasterId r:id="rId18"/>
  </p:notesMasterIdLst>
  <p:handoutMasterIdLst>
    <p:handoutMasterId r:id="rId19"/>
  </p:handoutMasterIdLst>
  <p:sldIdLst>
    <p:sldId id="257" r:id="rId4"/>
    <p:sldId id="312" r:id="rId5"/>
    <p:sldId id="318" r:id="rId6"/>
    <p:sldId id="317" r:id="rId7"/>
    <p:sldId id="314" r:id="rId8"/>
    <p:sldId id="320" r:id="rId9"/>
    <p:sldId id="281" r:id="rId10"/>
    <p:sldId id="260" r:id="rId11"/>
    <p:sldId id="310" r:id="rId12"/>
    <p:sldId id="322" r:id="rId13"/>
    <p:sldId id="287" r:id="rId14"/>
    <p:sldId id="307" r:id="rId15"/>
    <p:sldId id="258" r:id="rId16"/>
    <p:sldId id="268" r:id="rId17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17"/>
    <p:restoredTop sz="94744"/>
  </p:normalViewPr>
  <p:slideViewPr>
    <p:cSldViewPr snapToGrid="0">
      <p:cViewPr varScale="1">
        <p:scale>
          <a:sx n="99" d="100"/>
          <a:sy n="99" d="100"/>
        </p:scale>
        <p:origin x="17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3" d="100"/>
          <a:sy n="163" d="100"/>
        </p:scale>
        <p:origin x="25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98086B-F582-5FDF-CA9E-F422B2130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4A648-197F-F187-C262-4ADE333CEC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19336-2055-7846-9C5E-B5036589211E}" type="datetimeFigureOut">
              <a:rPr lang="en-HU" smtClean="0"/>
              <a:t>11/17/24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F5DB0-FCD9-3E21-7999-D84E662270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D13D1-9A6F-C489-6B67-ADB5D2CA3F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D2E56-3731-2547-8743-87068CB9CCA3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48346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15F18-29BA-D341-B10E-54893F0B7708}" type="datetimeFigureOut">
              <a:rPr lang="sv-SE" smtClean="0"/>
              <a:t>2024-11-17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C311A-DF0B-F744-BAEA-8756CC427C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036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Impacts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of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temperature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change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on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yields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of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four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major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crops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.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Based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on a meta-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analysis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of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1010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point-estimates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from 56 studies (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see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Methods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section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).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Darkest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,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middle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, and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lightest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lines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show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responses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at the 75th, 50th, and 25th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quantiles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of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baseline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growing-season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temperature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,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respectively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.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Dashed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lines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show the 95%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confidence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interval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based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on 750 block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bootstraps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,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blocking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at the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study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level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.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Plotted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response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curves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are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for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temperature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only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and do not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include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CO</a:t>
            </a:r>
            <a:r>
              <a:rPr lang="sv-SE" b="0" i="0" u="none" strike="noStrike" baseline="-25000" dirty="0">
                <a:solidFill>
                  <a:srgbClr val="222222"/>
                </a:solidFill>
                <a:effectLst/>
                <a:latin typeface="Harding"/>
              </a:rPr>
              <a:t>2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 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fertilization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or adaptation.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Temperature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changes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are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relative to a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local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1995–2005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baseline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. The histograms show the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number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of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observations by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crop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and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level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of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warming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used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to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estimate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the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response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functions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. In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subsequent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analyses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,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yield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losses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&gt;100%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are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set to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losses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</a:t>
            </a:r>
            <a:r>
              <a:rPr lang="sv-SE" b="0" i="0" u="none" strike="noStrike" dirty="0" err="1">
                <a:solidFill>
                  <a:srgbClr val="222222"/>
                </a:solidFill>
                <a:effectLst/>
                <a:latin typeface="Harding"/>
              </a:rPr>
              <a:t>of</a:t>
            </a:r>
            <a:r>
              <a:rPr lang="sv-SE" b="0" i="0" u="none" strike="noStrike" dirty="0">
                <a:solidFill>
                  <a:srgbClr val="222222"/>
                </a:solidFill>
                <a:effectLst/>
                <a:latin typeface="Harding"/>
              </a:rPr>
              <a:t> 99%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C311A-DF0B-F744-BAEA-8756CC427CCA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063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  <p:pic>
        <p:nvPicPr>
          <p:cNvPr id="18" name="Picture 17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4993FA0B-79E7-D5FD-CDD9-FDC032ECB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9010" y="1941339"/>
            <a:ext cx="5879954" cy="34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1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9332-938B-23CA-B1B3-86FCAC7F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420F1-43B2-9766-CB41-92B937CE9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429C7-1942-C73E-3F19-9E5B6B417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F72DD-63CC-953F-ECD6-C2A64BFBE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E67C0-C452-38D8-D9A5-DEEB33673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5FEE1A-EC8C-1AF4-4414-143E039CC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5125AB-BC8E-71B8-FFF4-8A1F19C307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06FD1E-4BBD-94DD-1FDE-D90E8A3DBD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22A48F-BCCE-83A3-88B4-12F9CA61D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6BC31E-A61D-EB9B-0D50-B57BDAFFC5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C0A594-2258-F825-7592-1CC1E6C6C4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CE1C6B-27B7-A92A-2E5F-AA4E314716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8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007D-71F5-61C1-75C6-1F5CAA37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243310"/>
          </a:xfrm>
          <a:prstGeom prst="rect">
            <a:avLst/>
          </a:prstGeom>
        </p:spPr>
        <p:txBody>
          <a:bodyPr anchor="t" anchorCtr="0"/>
          <a:lstStyle>
            <a:lvl1pPr fontAlgn="t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FC4F1-8DEE-215F-6627-39F78A683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5CE17-4476-1456-0F08-BF5B7554E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0734"/>
            <a:ext cx="3932237" cy="3638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63CFB4-59D8-4139-D48B-D2BFC011B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0C60C-E61D-FB60-2388-F6060A6EA3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1CCDF7-F7E4-4EA9-3EDC-F7C1A7CFE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C04AAC-F880-BB54-C66D-6FDA6D9E1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231BBA-3DBE-86F9-BED3-89102176C6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E4542-ACE4-9AD0-3E86-0B684CB73A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12EA013-EFDC-F506-23BC-4721383C9A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2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616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4B1ACC4-B7D1-E445-8D4D-5906CA362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622568E-D1CD-4C4B-BF86-BDBC5FB3F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6147CF2-1026-F842-A3A5-A3773523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35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79FF45-2254-3A43-9BE1-865CA6FEA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1D64416-6A09-B74A-8601-10A3E9DFC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C2D80F-CB92-DC44-A65E-63A9E816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EFA283-997D-4048-B5EF-E9E141CA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3CA2C78-952E-304D-A231-0D6657DD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29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652BDE-48A2-EE4D-A784-3D2825933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0FD985-A774-494C-AC81-7962A4BD0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4E5D388-D4B0-F348-A633-BB0057CF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3226D3B-C3A3-8D42-B923-2E1041D87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C1D921-2BE7-3B47-BAD0-5253CCBF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47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238138-202E-AB47-BDC6-861135C2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CB8224-59D8-7D49-A7DA-4CC67C1A1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ADF5F39-6FA4-E941-A5AF-5B9F14916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C5F8600-41C1-8B48-954F-B943E124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1666977-6261-A54C-81B8-9B12586F3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1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71BE28-C0C2-2B4B-A573-53AA0F41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2425629-934F-EE45-AEF3-E76DDDAEC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B1C56E3-C55F-0847-8389-35BDE281B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AD7A0F8-A23C-5B44-91D8-270CD67C0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10EB2B8-47D5-654A-B096-FC7B84F0C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300815D-FDC5-BA47-8BFF-D1AB940C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84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A0730B-FB12-1F44-B07B-4F8EEF57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C6C692C-5C44-C646-A892-8D4CBFA20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9DC098B-16CB-E441-9892-179378F40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94E1722-8227-7047-A29E-C9277DADA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EC45B06-CBD9-134F-ABB1-110B1F707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6A6B97E-C971-2242-8669-AE36C5FDA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4B42465-BC97-6544-A30F-22D189073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92F15DB-4DFD-C942-8FAE-7002DC8AE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37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595C77-BD22-094E-BF8E-C42F2EF38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13265F-6B10-C243-8BB2-630BE5A2B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C356EE9-75E0-3346-B44B-5B0E94D1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A42EA59-64B3-0E4E-A9F7-D871E700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4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2B4DA3-1338-675B-2D77-2175F2F24E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70AD1D-7D0B-0A4C-0C2C-78D5162BF82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99644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A96CDCC-9F7E-1EDD-F671-6483005787A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15468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E4CD4F8-2D13-A603-AF06-F388DC7163D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97746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81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4B1ACC4-B7D1-E445-8D4D-5906CA362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622568E-D1CD-4C4B-BF86-BDBC5FB3F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6147CF2-1026-F842-A3A5-A3773523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5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7B3E92-502B-4542-817A-70CC2B50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539882-30E5-D54F-ABDF-73A17CD27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02B3E57-2CCC-5A48-B852-8F5546071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46E5779-F27B-804B-A901-0D137A7CF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FED42AD-5F17-224E-B0CC-5836E4DB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5AF6289-6132-C344-806D-E00EC5D59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22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DC7B66-4D84-9542-B266-704F6D20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B9720A79-4314-1846-AF22-0FA9862929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148DAA0-25E2-9D4E-9E6F-2CA6703B1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EDDFADA-1337-0143-90E8-299211FF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BC92888-72EF-B546-9081-D2D171987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D77174B-D348-8544-92E0-11A13957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8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D8B301-771E-FD40-9BEB-777E78C2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3320EDA-18A0-FB4D-AD96-B419E982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F3FC5D2-D2A5-1C43-8A90-B3B07B5D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CC9856-059D-B847-B82C-58AD38414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4C57BC4-BB9F-0C4A-8FE7-DEC1F471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42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A1932EC-079A-E541-B810-98A8E70E6A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A907237-6396-CD4E-B608-9CD260FA9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C53436D-6BA9-954F-9AA1-2628F708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BD04069-C8C6-B34F-8A10-45D61EB01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A18BD3E-6405-4C45-8307-56445EF90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5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2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9662"/>
            <a:ext cx="10515600" cy="21344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4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  <a:prstGeom prst="rect">
            <a:avLst/>
          </a:prstGeom>
        </p:spPr>
        <p:txBody>
          <a:bodyPr anchor="b"/>
          <a:lstStyle>
            <a:lvl1pPr algn="ctr">
              <a:defRPr sz="50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152" y="3586227"/>
            <a:ext cx="10515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913413-02B8-6BFD-BAD9-72EDB32AD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52661C-81C8-BCAB-D703-370AACEA63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7D9BC6-E802-35DD-72FA-8D82653171D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689276-02A0-5124-9AB1-959F6F4AACB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F86417-6BFF-B6B6-CB0D-5E41EBCB9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3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344" y="820611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764792"/>
            <a:ext cx="10515600" cy="3493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text style</a:t>
            </a:r>
            <a:endParaRPr lang="en-H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913413-02B8-6BFD-BAD9-72EDB32AD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52661C-81C8-BCAB-D703-370AACEA63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7D9BC6-E802-35DD-72FA-8D82653171D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689276-02A0-5124-9AB1-959F6F4AACB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C4C206-E686-3BCB-76E6-4C7A067BC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93179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37360"/>
            <a:ext cx="10515600" cy="42428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HU" dirty="0"/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ACB6A6C-CEB9-EC25-7D8B-AC63A9435F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E3F387-E0A8-32E5-364D-16AB7EB631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AEB169-F935-B7D4-56B4-DE364854E0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A37136-B1B7-D919-1D96-9480AC534E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92408-EE7C-17A8-99B5-12692240F2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5111BE-FB2D-3C70-1A70-CF5F22B382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5A4ECE-B604-C4C1-7F79-63CBE90FC5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0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0C71C-410C-09C7-3757-AEC921CA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5765163"/>
            <a:ext cx="10515600" cy="365125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EDB719-F163-4350-FFB9-3069854DA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6EE84F-90E3-4ACB-7309-E5685BEFF1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F987EC-8C53-CB2E-B978-2D0E83232E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36C96A-638F-EE39-3B7F-D79054570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6840B6-307C-9767-61B8-E1F906356B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D3D74F-C6CA-050C-CCE6-3F6937086FA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34BD1E-429D-2DF5-64DD-302924C9582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2DAD-F2DE-68CB-9575-1C2E9CFA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0D75-6847-35BA-18A6-984BE0A42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A0011-88AC-7FF0-5A44-F27F49B7A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56B81E-029F-17E3-A8B3-CB6B5A4C4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61DC55-1240-5FB6-3852-44DC43D2CF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EDF9E9-DF0F-BD6F-7FC7-097E41A364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7F4218-500D-FB9A-407B-7EA1A68C0A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528E64-2B98-B2F3-8466-36EBD56904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54CD13-1BB4-8E53-6A0A-0BD586FE63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F1D06B-A63A-7DC2-A036-010CB8813E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2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networked landscape&#10;&#10;Description automatically generated with low confidence">
            <a:extLst>
              <a:ext uri="{FF2B5EF4-FFF2-40B4-BE49-F238E27FC236}">
                <a16:creationId xmlns:a16="http://schemas.microsoft.com/office/drawing/2014/main" id="{4E68DAFD-EA5A-7214-FD53-AE0BA183F3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2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7" r:id="rId2"/>
    <p:sldLayoutId id="2147483674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FD462-FA43-6843-E8A2-5F67167CF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720" y="74170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C9B02A-078B-6C4E-8C38-1CB97BB16E0F}" type="slidenum">
              <a:rPr lang="en-HU" smtClean="0"/>
              <a:t>‹#›</a:t>
            </a:fld>
            <a:endParaRPr lang="en-HU"/>
          </a:p>
        </p:txBody>
      </p:sp>
      <p:pic>
        <p:nvPicPr>
          <p:cNvPr id="11" name="Picture 10" descr="A white surfac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5554913-1F46-1FFD-4C9E-B0DF549FB63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blue and green wavy lines and dots&#10;&#10;Description automatically generated">
            <a:extLst>
              <a:ext uri="{FF2B5EF4-FFF2-40B4-BE49-F238E27FC236}">
                <a16:creationId xmlns:a16="http://schemas.microsoft.com/office/drawing/2014/main" id="{EF9697EC-BD0F-4492-1F40-D26A4D12FEF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47650" y="139303"/>
            <a:ext cx="11696699" cy="65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62" r:id="rId4"/>
    <p:sldLayoutId id="2147483664" r:id="rId5"/>
    <p:sldLayoutId id="2147483665" r:id="rId6"/>
    <p:sldLayoutId id="2147483668" r:id="rId7"/>
    <p:sldLayoutId id="2147483683" r:id="rId8"/>
    <p:sldLayoutId id="214748369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0ED3284-0F90-DF41-A955-F74FBA633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8DCE1CD-6B55-AC48-9E2A-2B11ED71D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49634E6-8E13-3442-8651-BF85FA8E39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B07CF-5F1A-204F-B804-A9BF6E697BE5}" type="datetimeFigureOut">
              <a:rPr lang="en-US" smtClean="0"/>
              <a:t>11/17/24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16D6F38-E866-BC4E-976F-BCDFA266F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363EE2E-09AF-5A4F-9333-AC743CEC0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F4C31-5773-CB4F-B0D1-DE0272BA9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9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F1983-10F5-D836-E9D8-29B0B8E3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Food production and food security in a changing climate </a:t>
            </a:r>
            <a:endParaRPr lang="en-HU" sz="6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1EBF9-6019-7B88-FE1B-143C7657D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sv-SE" dirty="0"/>
              <a:t>Thomas Elmqvist</a:t>
            </a:r>
          </a:p>
          <a:p>
            <a:pPr algn="r"/>
            <a:r>
              <a:rPr lang="sv-SE" dirty="0"/>
              <a:t>Program Director, EASAC</a:t>
            </a:r>
          </a:p>
          <a:p>
            <a:pPr algn="r"/>
            <a:r>
              <a:rPr lang="sv-SE" dirty="0"/>
              <a:t>Professor, Stockholm </a:t>
            </a:r>
            <a:r>
              <a:rPr lang="sv-SE" dirty="0" err="1"/>
              <a:t>Resilience</a:t>
            </a:r>
            <a:r>
              <a:rPr lang="sv-SE" dirty="0"/>
              <a:t> Centre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0FE9C-A1F6-4978-6C73-E06305380F5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7781B6-F126-A6C6-B64F-7F357DA89E3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5C8E1-E2A0-500C-3033-1DCFF97E775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1162B5-5288-97BC-25F5-C33C467E5382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43116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85D94-E749-49A9-BA07-649041DD4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6ECAC94-81FA-23C5-F1AB-BED3EF6ECB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689" y="0"/>
            <a:ext cx="4726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56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F8B5B448-7B98-F348-AEF9-C0EAD5B3F03F}"/>
              </a:ext>
            </a:extLst>
          </p:cNvPr>
          <p:cNvSpPr txBox="1"/>
          <p:nvPr/>
        </p:nvSpPr>
        <p:spPr>
          <a:xfrm>
            <a:off x="11812878" y="11049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e.g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67BDDC6-62F6-594D-9986-3DC021FA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32"/>
            <a:ext cx="12185904" cy="686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36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C4E43C33-F82F-7010-86E8-00898379340B}"/>
              </a:ext>
            </a:extLst>
          </p:cNvPr>
          <p:cNvSpPr txBox="1"/>
          <p:nvPr/>
        </p:nvSpPr>
        <p:spPr>
          <a:xfrm>
            <a:off x="8989454" y="5916723"/>
            <a:ext cx="2618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i="1" dirty="0" err="1"/>
              <a:t>Source</a:t>
            </a:r>
            <a:r>
              <a:rPr lang="hu-HU" sz="1100" i="1" dirty="0"/>
              <a:t>: </a:t>
            </a:r>
            <a:r>
              <a:rPr lang="hu-HU" sz="1100" i="1" dirty="0" err="1"/>
              <a:t>Estrada-Carmona</a:t>
            </a:r>
            <a:r>
              <a:rPr lang="hu-HU" sz="1100" i="1" dirty="0"/>
              <a:t> </a:t>
            </a:r>
            <a:r>
              <a:rPr lang="hu-HU" sz="1100" i="1" dirty="0" err="1"/>
              <a:t>et</a:t>
            </a:r>
            <a:r>
              <a:rPr lang="hu-HU" sz="1100" i="1" dirty="0"/>
              <a:t> al. 2023 PNAS</a:t>
            </a:r>
          </a:p>
        </p:txBody>
      </p:sp>
      <p:sp>
        <p:nvSpPr>
          <p:cNvPr id="7" name="Rektangel 5">
            <a:extLst>
              <a:ext uri="{FF2B5EF4-FFF2-40B4-BE49-F238E27FC236}">
                <a16:creationId xmlns:a16="http://schemas.microsoft.com/office/drawing/2014/main" id="{B6B0AF94-AA6F-1E32-4CB5-D14AF79E45D4}"/>
              </a:ext>
            </a:extLst>
          </p:cNvPr>
          <p:cNvSpPr/>
          <p:nvPr/>
        </p:nvSpPr>
        <p:spPr>
          <a:xfrm>
            <a:off x="2284828" y="266348"/>
            <a:ext cx="7622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3600" b="1" dirty="0"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The </a:t>
            </a:r>
            <a:r>
              <a:rPr lang="sv-SE" sz="3600" b="1" dirty="0" err="1"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Importance</a:t>
            </a:r>
            <a:r>
              <a:rPr lang="sv-SE" sz="3600" b="1" dirty="0"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 </a:t>
            </a:r>
            <a:r>
              <a:rPr lang="sv-SE" sz="3600" b="1" dirty="0" err="1"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of</a:t>
            </a:r>
            <a:r>
              <a:rPr lang="sv-SE" sz="3600" b="1" dirty="0"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 the Landscape </a:t>
            </a:r>
            <a:r>
              <a:rPr lang="sv-SE" sz="3600" b="1" dirty="0" err="1">
                <a:latin typeface="Calibri" panose="020F0502020204030204" pitchFamily="34" charset="0"/>
                <a:ea typeface="ＭＳ Ｐゴシック" pitchFamily="-110" charset="-128"/>
                <a:cs typeface="Calibri" panose="020F0502020204030204" pitchFamily="34" charset="0"/>
              </a:rPr>
              <a:t>Scale</a:t>
            </a:r>
            <a:endParaRPr lang="en-US" sz="3600" b="1" dirty="0">
              <a:latin typeface="Calibri" panose="020F0502020204030204" pitchFamily="34" charset="0"/>
              <a:ea typeface="ＭＳ Ｐゴシック" pitchFamily="-110" charset="-128"/>
              <a:cs typeface="Calibri" panose="020F0502020204030204" pitchFamily="34" charset="0"/>
            </a:endParaRPr>
          </a:p>
        </p:txBody>
      </p:sp>
      <p:sp>
        <p:nvSpPr>
          <p:cNvPr id="10" name="Foliennummernplatzhalter 1">
            <a:extLst>
              <a:ext uri="{FF2B5EF4-FFF2-40B4-BE49-F238E27FC236}">
                <a16:creationId xmlns:a16="http://schemas.microsoft.com/office/drawing/2014/main" id="{44E292F6-583E-1454-AFD8-8FDB7E772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7458" y="6512625"/>
            <a:ext cx="573515" cy="228600"/>
          </a:xfrm>
        </p:spPr>
        <p:txBody>
          <a:bodyPr/>
          <a:lstStyle/>
          <a:p>
            <a:pPr>
              <a:defRPr/>
            </a:pPr>
            <a:fld id="{9216267B-3BC0-4249-ABAD-364F99925186}" type="slidenum">
              <a:rPr lang="en-GB" smtClean="0"/>
              <a:pPr>
                <a:defRPr/>
              </a:pPr>
              <a:t>12</a:t>
            </a:fld>
            <a:endParaRPr lang="en-GB" dirty="0">
              <a:latin typeface="Georgia" pitchFamily="-110" charset="0"/>
            </a:endParaRP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05FD1A4B-61B3-2994-2B63-0604B964F3DC}"/>
              </a:ext>
            </a:extLst>
          </p:cNvPr>
          <p:cNvGrpSpPr/>
          <p:nvPr/>
        </p:nvGrpSpPr>
        <p:grpSpPr>
          <a:xfrm>
            <a:off x="2823843" y="1409591"/>
            <a:ext cx="5990633" cy="4365528"/>
            <a:chOff x="1007922" y="1293681"/>
            <a:chExt cx="5990633" cy="4365528"/>
          </a:xfrm>
        </p:grpSpPr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C5C12FFF-6DA3-5930-A7DB-5A194185F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817" y="1293681"/>
              <a:ext cx="5582270" cy="4365528"/>
            </a:xfrm>
            <a:prstGeom prst="rect">
              <a:avLst/>
            </a:prstGeom>
          </p:spPr>
        </p:pic>
        <p:sp>
          <p:nvSpPr>
            <p:cNvPr id="2" name="Szövegdoboz 1">
              <a:extLst>
                <a:ext uri="{FF2B5EF4-FFF2-40B4-BE49-F238E27FC236}">
                  <a16:creationId xmlns:a16="http://schemas.microsoft.com/office/drawing/2014/main" id="{6111283F-0DAE-DA2A-831E-E52F514A8065}"/>
                </a:ext>
              </a:extLst>
            </p:cNvPr>
            <p:cNvSpPr txBox="1"/>
            <p:nvPr/>
          </p:nvSpPr>
          <p:spPr>
            <a:xfrm>
              <a:off x="1564422" y="1329650"/>
              <a:ext cx="1681018" cy="646331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err="1">
                  <a:solidFill>
                    <a:schemeClr val="bg1"/>
                  </a:solidFill>
                </a:rPr>
                <a:t>Diversifying</a:t>
              </a:r>
              <a:r>
                <a:rPr lang="hu-HU" dirty="0">
                  <a:solidFill>
                    <a:schemeClr val="bg1"/>
                  </a:solidFill>
                </a:rPr>
                <a:t> </a:t>
              </a:r>
              <a:r>
                <a:rPr lang="hu-HU" dirty="0" err="1">
                  <a:solidFill>
                    <a:schemeClr val="bg1"/>
                  </a:solidFill>
                </a:rPr>
                <a:t>cropland</a:t>
              </a: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28A47915-477D-0D20-EB3F-5BC6E934B357}"/>
                </a:ext>
              </a:extLst>
            </p:cNvPr>
            <p:cNvSpPr txBox="1"/>
            <p:nvPr/>
          </p:nvSpPr>
          <p:spPr>
            <a:xfrm>
              <a:off x="5059761" y="2967335"/>
              <a:ext cx="1938794" cy="92333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err="1">
                  <a:solidFill>
                    <a:schemeClr val="bg1"/>
                  </a:solidFill>
                </a:rPr>
                <a:t>Maintaining</a:t>
              </a:r>
              <a:r>
                <a:rPr lang="hu-HU" dirty="0">
                  <a:solidFill>
                    <a:srgbClr val="00B050"/>
                  </a:solidFill>
                </a:rPr>
                <a:t> </a:t>
              </a:r>
              <a:r>
                <a:rPr lang="hu-HU" dirty="0">
                  <a:solidFill>
                    <a:schemeClr val="bg1"/>
                  </a:solidFill>
                </a:rPr>
                <a:t>and </a:t>
              </a:r>
              <a:r>
                <a:rPr lang="hu-HU" dirty="0" err="1">
                  <a:solidFill>
                    <a:schemeClr val="bg1"/>
                  </a:solidFill>
                </a:rPr>
                <a:t>restoring</a:t>
              </a:r>
              <a:r>
                <a:rPr lang="hu-HU" dirty="0">
                  <a:solidFill>
                    <a:schemeClr val="bg1"/>
                  </a:solidFill>
                </a:rPr>
                <a:t> non-</a:t>
              </a:r>
              <a:r>
                <a:rPr lang="hu-HU" dirty="0" err="1">
                  <a:solidFill>
                    <a:schemeClr val="bg1"/>
                  </a:solidFill>
                </a:rPr>
                <a:t>crop</a:t>
              </a:r>
              <a:r>
                <a:rPr lang="hu-HU" dirty="0">
                  <a:solidFill>
                    <a:schemeClr val="bg1"/>
                  </a:solidFill>
                </a:rPr>
                <a:t> </a:t>
              </a:r>
              <a:r>
                <a:rPr lang="hu-HU" dirty="0" err="1">
                  <a:solidFill>
                    <a:schemeClr val="bg1"/>
                  </a:solidFill>
                </a:rPr>
                <a:t>habitats</a:t>
              </a:r>
              <a:endParaRPr lang="hu-HU" dirty="0">
                <a:solidFill>
                  <a:schemeClr val="bg1"/>
                </a:solidFill>
              </a:endParaRPr>
            </a:p>
          </p:txBody>
        </p:sp>
        <p:sp>
          <p:nvSpPr>
            <p:cNvPr id="4" name="Szövegdoboz 3">
              <a:extLst>
                <a:ext uri="{FF2B5EF4-FFF2-40B4-BE49-F238E27FC236}">
                  <a16:creationId xmlns:a16="http://schemas.microsoft.com/office/drawing/2014/main" id="{83C03E94-FE28-AD8C-E0D5-7F004140F2CE}"/>
                </a:ext>
              </a:extLst>
            </p:cNvPr>
            <p:cNvSpPr txBox="1"/>
            <p:nvPr/>
          </p:nvSpPr>
          <p:spPr>
            <a:xfrm>
              <a:off x="1007922" y="3153279"/>
              <a:ext cx="1681018" cy="646331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err="1">
                  <a:solidFill>
                    <a:schemeClr val="bg1"/>
                  </a:solidFill>
                </a:rPr>
                <a:t>Reducing</a:t>
              </a:r>
              <a:r>
                <a:rPr lang="hu-HU" dirty="0">
                  <a:solidFill>
                    <a:schemeClr val="bg1"/>
                  </a:solidFill>
                </a:rPr>
                <a:t> </a:t>
              </a:r>
              <a:r>
                <a:rPr lang="hu-HU" dirty="0" err="1">
                  <a:solidFill>
                    <a:schemeClr val="bg1"/>
                  </a:solidFill>
                </a:rPr>
                <a:t>field</a:t>
              </a:r>
              <a:r>
                <a:rPr lang="hu-HU" dirty="0">
                  <a:solidFill>
                    <a:schemeClr val="bg1"/>
                  </a:solidFill>
                </a:rPr>
                <a:t> </a:t>
              </a:r>
              <a:r>
                <a:rPr lang="hu-HU" dirty="0" err="1">
                  <a:solidFill>
                    <a:schemeClr val="bg1"/>
                  </a:solidFill>
                </a:rPr>
                <a:t>sizes</a:t>
              </a:r>
              <a:endParaRPr lang="hu-H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09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4A5CCC5-5FFC-6345-A380-8F244311D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58" y="2395470"/>
            <a:ext cx="5086884" cy="3078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A4D5CAF-42F6-EE40-B251-26FF93CF661E}"/>
              </a:ext>
            </a:extLst>
          </p:cNvPr>
          <p:cNvSpPr txBox="1"/>
          <p:nvPr/>
        </p:nvSpPr>
        <p:spPr>
          <a:xfrm>
            <a:off x="4529514" y="875167"/>
            <a:ext cx="378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Food system</a:t>
            </a:r>
          </a:p>
        </p:txBody>
      </p:sp>
    </p:spTree>
    <p:extLst>
      <p:ext uri="{BB962C8B-B14F-4D97-AF65-F5344CB8AC3E}">
        <p14:creationId xmlns:p14="http://schemas.microsoft.com/office/powerpoint/2010/main" val="1442513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EF86CA-7E8A-0048-F166-593FCB137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v-SE" sz="5400" b="1" dirty="0" err="1"/>
              <a:t>Thank</a:t>
            </a:r>
            <a:r>
              <a:rPr lang="sv-SE" sz="5400" b="1" dirty="0"/>
              <a:t> </a:t>
            </a:r>
            <a:r>
              <a:rPr lang="sv-SE" sz="5400" b="1" dirty="0" err="1"/>
              <a:t>You</a:t>
            </a:r>
            <a:r>
              <a:rPr lang="sv-SE" sz="5400" b="1" dirty="0"/>
              <a:t>!</a:t>
            </a:r>
            <a:endParaRPr lang="en-HU" sz="5400" b="1"/>
          </a:p>
        </p:txBody>
      </p:sp>
    </p:spTree>
    <p:extLst>
      <p:ext uri="{BB962C8B-B14F-4D97-AF65-F5344CB8AC3E}">
        <p14:creationId xmlns:p14="http://schemas.microsoft.com/office/powerpoint/2010/main" val="106594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9935C7D-17F1-B1BE-FE1B-963772FF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49" y="1712797"/>
            <a:ext cx="7396032" cy="457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09D0C6DF-D0D1-2153-7595-AD26B1C72B7C}"/>
              </a:ext>
            </a:extLst>
          </p:cNvPr>
          <p:cNvSpPr txBox="1"/>
          <p:nvPr/>
        </p:nvSpPr>
        <p:spPr>
          <a:xfrm>
            <a:off x="2871988" y="470080"/>
            <a:ext cx="6932393" cy="46166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sv-SE" sz="2400" b="1" dirty="0" err="1"/>
              <a:t>Impact</a:t>
            </a:r>
            <a:r>
              <a:rPr lang="sv-SE" sz="2400" b="1" dirty="0"/>
              <a:t> </a:t>
            </a:r>
            <a:r>
              <a:rPr lang="sv-SE" sz="2400" b="1" dirty="0" err="1"/>
              <a:t>of</a:t>
            </a:r>
            <a:r>
              <a:rPr lang="sv-SE" sz="2400" b="1" dirty="0"/>
              <a:t> </a:t>
            </a:r>
            <a:r>
              <a:rPr lang="sv-SE" sz="2400" b="1" dirty="0" err="1"/>
              <a:t>climate</a:t>
            </a:r>
            <a:r>
              <a:rPr lang="sv-SE" sz="2400" b="1" dirty="0"/>
              <a:t> </a:t>
            </a:r>
            <a:r>
              <a:rPr lang="sv-SE" sz="2400" b="1" dirty="0" err="1"/>
              <a:t>change</a:t>
            </a:r>
            <a:r>
              <a:rPr lang="sv-SE" sz="2400" b="1" dirty="0"/>
              <a:t> on </a:t>
            </a:r>
            <a:r>
              <a:rPr lang="sv-SE" sz="2400" b="1" dirty="0" err="1"/>
              <a:t>food</a:t>
            </a:r>
            <a:r>
              <a:rPr lang="sv-SE" sz="2400" b="1" dirty="0"/>
              <a:t> </a:t>
            </a:r>
            <a:r>
              <a:rPr lang="sv-SE" sz="2400" b="1" dirty="0" err="1"/>
              <a:t>production</a:t>
            </a:r>
            <a:endParaRPr lang="sv-SE" sz="2400" b="1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9A9200B-785E-61DA-9A34-48B3BC351031}"/>
              </a:ext>
            </a:extLst>
          </p:cNvPr>
          <p:cNvSpPr txBox="1"/>
          <p:nvPr/>
        </p:nvSpPr>
        <p:spPr>
          <a:xfrm>
            <a:off x="9362941" y="6542468"/>
            <a:ext cx="211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Source: IPCC</a:t>
            </a:r>
          </a:p>
        </p:txBody>
      </p:sp>
    </p:spTree>
    <p:extLst>
      <p:ext uri="{BB962C8B-B14F-4D97-AF65-F5344CB8AC3E}">
        <p14:creationId xmlns:p14="http://schemas.microsoft.com/office/powerpoint/2010/main" val="2205121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 Possible effects of climate change on agriculture. | Download Scientific  Diagram">
            <a:extLst>
              <a:ext uri="{FF2B5EF4-FFF2-40B4-BE49-F238E27FC236}">
                <a16:creationId xmlns:a16="http://schemas.microsoft.com/office/drawing/2014/main" id="{E169BDDA-5245-9C7B-BE79-DEF4BE785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05" y="1586714"/>
            <a:ext cx="8191589" cy="39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99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ew science of climate change impacts on agriculture implies higher social  cost of carbon | Nature Communications">
            <a:extLst>
              <a:ext uri="{FF2B5EF4-FFF2-40B4-BE49-F238E27FC236}">
                <a16:creationId xmlns:a16="http://schemas.microsoft.com/office/drawing/2014/main" id="{82937FAB-F530-4265-CB4B-75963BAE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3" y="603262"/>
            <a:ext cx="6034781" cy="565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F2201470-729D-FD6F-2F9B-D97BC39B7D24}"/>
              </a:ext>
            </a:extLst>
          </p:cNvPr>
          <p:cNvSpPr txBox="1"/>
          <p:nvPr/>
        </p:nvSpPr>
        <p:spPr>
          <a:xfrm>
            <a:off x="7688687" y="5602310"/>
            <a:ext cx="434120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Moore, F.C.,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Baldos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, U.,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Hertel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, T. </a:t>
            </a:r>
            <a:r>
              <a:rPr lang="sv-SE" sz="1400" b="0" i="1" u="none" strike="noStrike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 New science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of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climate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change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impacts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 on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agriculture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implies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higher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 social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cost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of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carbon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v-SE" sz="1400" b="0" i="1" u="none" strike="noStrike" dirty="0">
                <a:solidFill>
                  <a:srgbClr val="222222"/>
                </a:solidFill>
                <a:effectLst/>
                <a:latin typeface="-apple-system"/>
              </a:rPr>
              <a:t>Nat </a:t>
            </a:r>
            <a:r>
              <a:rPr lang="sv-SE" sz="1400" b="0" i="1" u="none" strike="noStrike" dirty="0" err="1">
                <a:solidFill>
                  <a:srgbClr val="222222"/>
                </a:solidFill>
                <a:effectLst/>
                <a:latin typeface="-apple-system"/>
              </a:rPr>
              <a:t>Commun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v-SE" sz="1400" b="1" i="0" u="none" strike="noStrike" dirty="0">
                <a:solidFill>
                  <a:srgbClr val="222222"/>
                </a:solidFill>
                <a:effectLst/>
                <a:latin typeface="-apple-system"/>
              </a:rPr>
              <a:t>8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, 1607 (2017). 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https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://</a:t>
            </a:r>
            <a:r>
              <a:rPr lang="sv-SE" sz="1400" b="0" i="0" u="none" strike="noStrike" dirty="0" err="1">
                <a:solidFill>
                  <a:srgbClr val="222222"/>
                </a:solidFill>
                <a:effectLst/>
                <a:latin typeface="-apple-system"/>
              </a:rPr>
              <a:t>doi.org</a:t>
            </a:r>
            <a:r>
              <a:rPr lang="sv-SE" sz="1400" b="0" i="0" u="none" strike="noStrike" dirty="0">
                <a:solidFill>
                  <a:srgbClr val="222222"/>
                </a:solidFill>
                <a:effectLst/>
                <a:latin typeface="-apple-system"/>
              </a:rPr>
              <a:t>/10.1038/s41467-017-01792-x</a:t>
            </a:r>
          </a:p>
          <a:p>
            <a:br>
              <a:rPr lang="sv-SE" dirty="0"/>
            </a:br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1772290-44EF-7226-895A-4243F0FA6AE9}"/>
              </a:ext>
            </a:extLst>
          </p:cNvPr>
          <p:cNvSpPr txBox="1"/>
          <p:nvPr/>
        </p:nvSpPr>
        <p:spPr>
          <a:xfrm>
            <a:off x="7309878" y="1584102"/>
            <a:ext cx="4341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err="1"/>
              <a:t>Effects</a:t>
            </a:r>
            <a:r>
              <a:rPr lang="sv-SE" sz="2000" b="1" dirty="0"/>
              <a:t> </a:t>
            </a:r>
            <a:r>
              <a:rPr lang="sv-SE" sz="2000" b="1" dirty="0" err="1"/>
              <a:t>of</a:t>
            </a:r>
            <a:r>
              <a:rPr lang="sv-SE" sz="2000" b="1" dirty="0"/>
              <a:t> </a:t>
            </a:r>
            <a:r>
              <a:rPr lang="sv-SE" sz="2000" b="1" dirty="0" err="1"/>
              <a:t>climate</a:t>
            </a:r>
            <a:r>
              <a:rPr lang="sv-SE" sz="2000" b="1" dirty="0"/>
              <a:t> </a:t>
            </a:r>
            <a:r>
              <a:rPr lang="sv-SE" sz="2000" b="1" dirty="0" err="1"/>
              <a:t>change</a:t>
            </a:r>
            <a:r>
              <a:rPr lang="sv-SE" sz="2000" b="1" dirty="0"/>
              <a:t> on </a:t>
            </a:r>
            <a:r>
              <a:rPr lang="sv-SE" sz="2000" b="1" dirty="0" err="1"/>
              <a:t>yield</a:t>
            </a:r>
            <a:r>
              <a:rPr lang="sv-SE" sz="2000" b="1" dirty="0"/>
              <a:t> </a:t>
            </a:r>
            <a:r>
              <a:rPr lang="sv-SE" sz="2000" b="1" dirty="0" err="1"/>
              <a:t>of</a:t>
            </a:r>
            <a:r>
              <a:rPr lang="sv-SE" sz="2000" b="1" dirty="0"/>
              <a:t> </a:t>
            </a:r>
            <a:r>
              <a:rPr lang="sv-SE" sz="2000" b="1" dirty="0" err="1"/>
              <a:t>specific</a:t>
            </a:r>
            <a:r>
              <a:rPr lang="sv-SE" sz="2000" b="1" dirty="0"/>
              <a:t> </a:t>
            </a:r>
            <a:r>
              <a:rPr lang="sv-SE" sz="2000" b="1" dirty="0" err="1"/>
              <a:t>crops</a:t>
            </a: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216022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">
            <a:extLst>
              <a:ext uri="{FF2B5EF4-FFF2-40B4-BE49-F238E27FC236}">
                <a16:creationId xmlns:a16="http://schemas.microsoft.com/office/drawing/2014/main" id="{F0B7B33D-9CC9-7B4F-3B4F-937B9F5CB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0"/>
            <a:ext cx="5487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7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lobal Greenhouse Gas Emissions by Economic Sector">
            <a:extLst>
              <a:ext uri="{FF2B5EF4-FFF2-40B4-BE49-F238E27FC236}">
                <a16:creationId xmlns:a16="http://schemas.microsoft.com/office/drawing/2014/main" id="{A1D6FEB9-9E13-187B-B720-D7AED1D91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41" y="468289"/>
            <a:ext cx="9217517" cy="614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744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E8D189C-9BF4-9740-961B-4533048E32FC}"/>
              </a:ext>
            </a:extLst>
          </p:cNvPr>
          <p:cNvSpPr txBox="1"/>
          <p:nvPr/>
        </p:nvSpPr>
        <p:spPr>
          <a:xfrm>
            <a:off x="8991600" y="6451600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IPCC April 2022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B608885A-D0F2-4947-BD2D-3265BF833476}"/>
              </a:ext>
            </a:extLst>
          </p:cNvPr>
          <p:cNvGrpSpPr/>
          <p:nvPr/>
        </p:nvGrpSpPr>
        <p:grpSpPr>
          <a:xfrm>
            <a:off x="0" y="482089"/>
            <a:ext cx="12192000" cy="5893821"/>
            <a:chOff x="0" y="482089"/>
            <a:chExt cx="12192000" cy="5893821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57A44132-E422-1347-AF32-45F9393D2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82089"/>
              <a:ext cx="12192000" cy="5893821"/>
            </a:xfrm>
            <a:prstGeom prst="rect">
              <a:avLst/>
            </a:prstGeom>
          </p:spPr>
        </p:pic>
        <p:sp>
          <p:nvSpPr>
            <p:cNvPr id="6" name="Ellips 5">
              <a:extLst>
                <a:ext uri="{FF2B5EF4-FFF2-40B4-BE49-F238E27FC236}">
                  <a16:creationId xmlns:a16="http://schemas.microsoft.com/office/drawing/2014/main" id="{B896777E-2F78-6E4E-BE37-EDF2156A9F2A}"/>
                </a:ext>
              </a:extLst>
            </p:cNvPr>
            <p:cNvSpPr/>
            <p:nvPr/>
          </p:nvSpPr>
          <p:spPr>
            <a:xfrm>
              <a:off x="0" y="4178300"/>
              <a:ext cx="4215539" cy="393700"/>
            </a:xfrm>
            <a:prstGeom prst="ellipse">
              <a:avLst/>
            </a:prstGeom>
            <a:noFill/>
            <a:ln w="6032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505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3340C6-07EC-AE71-0396-F20F062E8F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97A06-5890-7F28-1208-396A8CB040A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C776CA-351F-B16E-52C8-91CA4CEF815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7829D-2969-57B9-02A2-8C68D851CA19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BD5126-9579-ED9B-3AF6-C413810BDD03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HU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1B0F4E5-F038-ECD3-706E-A8C46EA2A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739" y="2086853"/>
            <a:ext cx="8541346" cy="3485097"/>
          </a:xfrm>
          <a:prstGeom prst="rect">
            <a:avLst/>
          </a:prstGeom>
        </p:spPr>
      </p:pic>
      <p:sp>
        <p:nvSpPr>
          <p:cNvPr id="9" name="Rubrik 8">
            <a:extLst>
              <a:ext uri="{FF2B5EF4-FFF2-40B4-BE49-F238E27FC236}">
                <a16:creationId xmlns:a16="http://schemas.microsoft.com/office/drawing/2014/main" id="{03B9FB7C-EEEA-BDEB-32AB-8F6A8A9C7E8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7344" y="820611"/>
            <a:ext cx="10515600" cy="53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Carbon dynamics in the agricultural landscape</a:t>
            </a:r>
          </a:p>
        </p:txBody>
      </p:sp>
    </p:spTree>
    <p:extLst>
      <p:ext uri="{BB962C8B-B14F-4D97-AF65-F5344CB8AC3E}">
        <p14:creationId xmlns:p14="http://schemas.microsoft.com/office/powerpoint/2010/main" val="164647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72FFEA6-81C3-8D52-512B-76362E98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0"/>
            <a:ext cx="11380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59AB7FF8-2429-2AF4-2FA2-2B1A709EC2FB}"/>
              </a:ext>
            </a:extLst>
          </p:cNvPr>
          <p:cNvSpPr/>
          <p:nvPr/>
        </p:nvSpPr>
        <p:spPr>
          <a:xfrm>
            <a:off x="5602310" y="811369"/>
            <a:ext cx="2588653" cy="2743200"/>
          </a:xfrm>
          <a:prstGeom prst="ellipse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912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ection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1956</TotalTime>
  <Words>266</Words>
  <Application>Microsoft Macintosh PowerPoint</Application>
  <PresentationFormat>Bredbild</PresentationFormat>
  <Paragraphs>22</Paragraphs>
  <Slides>14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14</vt:i4>
      </vt:variant>
    </vt:vector>
  </HeadingPairs>
  <TitlesOfParts>
    <vt:vector size="24" baseType="lpstr">
      <vt:lpstr>-apple-system</vt:lpstr>
      <vt:lpstr>Aptos</vt:lpstr>
      <vt:lpstr>Arial</vt:lpstr>
      <vt:lpstr>Calibri</vt:lpstr>
      <vt:lpstr>Calibri Light</vt:lpstr>
      <vt:lpstr>Georgia</vt:lpstr>
      <vt:lpstr>Harding</vt:lpstr>
      <vt:lpstr>Section Theme</vt:lpstr>
      <vt:lpstr>Custom Design</vt:lpstr>
      <vt:lpstr>Office-tema</vt:lpstr>
      <vt:lpstr>Food production and food security in a changing climate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Carbon dynamics in the agricultural landscape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Nánási László András</dc:creator>
  <cp:lastModifiedBy>THomas Elmqvist</cp:lastModifiedBy>
  <cp:revision>14</cp:revision>
  <dcterms:created xsi:type="dcterms:W3CDTF">2024-10-31T11:44:22Z</dcterms:created>
  <dcterms:modified xsi:type="dcterms:W3CDTF">2024-11-18T13:37:20Z</dcterms:modified>
</cp:coreProperties>
</file>