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6" r:id="rId2"/>
    <p:sldMasterId id="2147483669" r:id="rId3"/>
    <p:sldMasterId id="2147483671" r:id="rId4"/>
    <p:sldMasterId id="2147483673" r:id="rId5"/>
    <p:sldMasterId id="2147483677" r:id="rId6"/>
    <p:sldMasterId id="2147483679" r:id="rId7"/>
  </p:sldMasterIdLst>
  <p:notesMasterIdLst>
    <p:notesMasterId r:id="rId19"/>
  </p:notesMasterIdLst>
  <p:sldIdLst>
    <p:sldId id="282" r:id="rId8"/>
    <p:sldId id="277" r:id="rId9"/>
    <p:sldId id="267" r:id="rId10"/>
    <p:sldId id="278" r:id="rId11"/>
    <p:sldId id="264" r:id="rId12"/>
    <p:sldId id="279" r:id="rId13"/>
    <p:sldId id="269" r:id="rId14"/>
    <p:sldId id="270" r:id="rId15"/>
    <p:sldId id="283" r:id="rId16"/>
    <p:sldId id="285" r:id="rId17"/>
    <p:sldId id="287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FFCC99"/>
    <a:srgbClr val="99FF99"/>
    <a:srgbClr val="FFCC66"/>
    <a:srgbClr val="FFCC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915A8-D1B4-483F-8666-4407177366B3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71FB1-B0D3-4193-834D-3B60E5C655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033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3E57D-9204-4394-AA1B-B29C54CCCB7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297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FBF13-0EAB-4563-A3CE-CDFFED40A0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1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3E57D-9204-4394-AA1B-B29C54CCCB7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59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812D4-D431-48BE-953D-E6C2023EBD6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2024/11/21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7366F-AB3B-432A-86B5-BDC20168520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1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340864"/>
            <a:ext cx="11029615" cy="3634486"/>
          </a:xfrm>
        </p:spPr>
        <p:txBody>
          <a:bodyPr anchor="t"/>
          <a:lstStyle>
            <a:lvl1pPr>
              <a:defRPr sz="135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5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82B9-B8EE-4375-B6FF-88FA6ABB15D9}" type="datetime1">
              <a:rPr kumimoji="0"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50" charset="-128"/>
              </a:rPr>
              <a:pPr>
                <a:defRPr/>
              </a:pPr>
              <a:t>11/21/2024</a:t>
            </a:fld>
            <a:endParaRPr kumimoji="0" lang="en-US" dirty="0">
              <a:solidFill>
                <a:prstClr val="black">
                  <a:tint val="75000"/>
                </a:prstClr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kumimoji="0" lang="en-US" dirty="0">
              <a:solidFill>
                <a:prstClr val="black">
                  <a:tint val="75000"/>
                </a:prstClr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8EE3D-8CD1-4C3F-BD1C-C98C9596463C}" type="slidenum">
              <a:rPr kumimoji="0" lang="en-US" smtClean="0">
                <a:solidFill>
                  <a:prstClr val="black">
                    <a:tint val="75000"/>
                  </a:prstClr>
                </a:solidFill>
                <a:ea typeface="ＭＳ Ｐゴシック" panose="020B0600070205080204" pitchFamily="50" charset="-128"/>
              </a:rPr>
              <a:pPr>
                <a:defRPr/>
              </a:pPr>
              <a:t>‹#›</a:t>
            </a:fld>
            <a:endParaRPr kumimoji="0" lang="en-US" dirty="0">
              <a:solidFill>
                <a:prstClr val="black">
                  <a:tint val="75000"/>
                </a:prstClr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478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u="sng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u="sng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u="sng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5C964B-0BA7-4FF0-84BA-35CC1B1B2EF4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1445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34B127C4-9858-4D65-8DF5-674FA4A9E2F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2024/11/21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4B72F25-D35C-48D0-8C94-AD61A251AC5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400" b="1">
              <a:solidFill>
                <a:srgbClr val="000000"/>
              </a:solidFill>
              <a:latin typeface="Arial"/>
              <a:ea typeface="ＭＳ ゴシック" pitchFamily="49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400" b="1">
              <a:solidFill>
                <a:srgbClr val="000000"/>
              </a:solidFill>
              <a:latin typeface="Arial"/>
              <a:ea typeface="ＭＳ ゴシック" pitchFamily="49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1400" b="1" smtClean="0">
                <a:solidFill>
                  <a:srgbClr val="000000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sz="1400" b="1">
              <a:solidFill>
                <a:srgbClr val="000000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5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73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8AAF-3B3F-4BD0-8F8D-694BD02586B5}" type="slidenum">
              <a:rPr lang="ja-JP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339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2B4DA3-1338-675B-2D77-2175F2F24E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70AD1D-7D0B-0A4C-0C2C-78D5162BF8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96CDCC-9F7E-1EDD-F671-6483005787A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4CD4F8-2D13-A603-AF06-F388DC7163D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812D4-D431-48BE-953D-E6C2023EBD62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366F-AB3B-432A-86B5-BDC2016852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18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51" tIns="43675" rIns="87351" bIns="436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199"/>
            <a:ext cx="109728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>
            <a:lvl1pPr>
              <a:defRPr kumimoji="1" sz="1400" b="0" u="non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323"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 b="0" u="non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323"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351" tIns="43675" rIns="87351" bIns="43675" numCol="1" anchor="t" anchorCtr="0" compatLnSpc="1">
            <a:prstTxWarp prst="textNoShape">
              <a:avLst/>
            </a:prstTxWarp>
          </a:bodyPr>
          <a:lstStyle>
            <a:lvl1pPr algn="r">
              <a:defRPr kumimoji="1" sz="1400" b="0" u="non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323">
              <a:defRPr/>
            </a:pPr>
            <a:fld id="{AFA2E622-D824-4CF4-AAA9-993AC45503CB}" type="slidenum">
              <a:rPr lang="en-US" altLang="ja-JP" smtClean="0"/>
              <a:pPr defTabSz="914323"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73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162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323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484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646" algn="ctr" defTabSz="873051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26997" indent="-326997" algn="l" defTabSz="873051" rtl="0" eaLnBrk="0" fontAlgn="base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</a:defRPr>
      </a:lvl1pPr>
      <a:lvl2pPr marL="709553" indent="-273027" algn="l" defTabSz="873051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092108" indent="-219057" algn="l" defTabSz="873051" rtl="0" eaLnBrk="0" fontAlgn="base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+mn-ea"/>
        </a:defRPr>
      </a:lvl3pPr>
      <a:lvl4pPr marL="1528634" indent="-217470" algn="l" defTabSz="873051" rtl="0" eaLnBrk="0" fontAlgn="base" hangingPunct="0">
        <a:spcBef>
          <a:spcPct val="20000"/>
        </a:spcBef>
        <a:spcAft>
          <a:spcPct val="0"/>
        </a:spcAft>
        <a:buChar char="–"/>
        <a:defRPr kumimoji="1" sz="1900">
          <a:solidFill>
            <a:schemeClr val="tx1"/>
          </a:solidFill>
          <a:latin typeface="+mn-lt"/>
          <a:ea typeface="+mn-ea"/>
        </a:defRPr>
      </a:lvl4pPr>
      <a:lvl5pPr marL="1965160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5pPr>
      <a:lvl6pPr marL="2422321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6pPr>
      <a:lvl7pPr marL="2879482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7pPr>
      <a:lvl8pPr marL="3336644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8pPr>
      <a:lvl9pPr marL="3793806" indent="-217470" algn="l" defTabSz="873051" rtl="0" eaLnBrk="0" fontAlgn="base" hangingPunct="0">
        <a:spcBef>
          <a:spcPct val="20000"/>
        </a:spcBef>
        <a:spcAft>
          <a:spcPct val="0"/>
        </a:spcAft>
        <a:buChar char="»"/>
        <a:defRPr kumimoji="1"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4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6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9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0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2" algn="l" defTabSz="9143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127C4-9858-4D65-8DF5-674FA4A9E2F8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72F25-D35C-48D0-8C94-AD61A251AC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8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0168-72BA-4687-825F-9B50894947FB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915F0-DC99-44A5-941C-B97435FD4A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6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rgbClr val="8FA4CB"/>
              </a:gs>
              <a:gs pos="50000">
                <a:srgbClr val="234D99"/>
              </a:gs>
              <a:gs pos="100000">
                <a:srgbClr val="8FA4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908050"/>
            <a:ext cx="1171363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00"/>
                </a:solidFill>
                <a:latin typeface="+mn-lt"/>
                <a:ea typeface="ＭＳ ゴシック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00"/>
                </a:solidFill>
                <a:latin typeface="+mn-lt"/>
                <a:ea typeface="ＭＳ ゴシック" pitchFamily="49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00"/>
                </a:solidFill>
                <a:ea typeface="ＭＳ ゴシック" panose="020B0609070205080204" pitchFamily="49" charset="-128"/>
              </a:defRPr>
            </a:lvl1pPr>
          </a:lstStyle>
          <a:p>
            <a:fld id="{22DB03EC-5237-44A4-A244-82E2CB2895D5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620713"/>
            <a:ext cx="12192000" cy="365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ja-JP" altLang="en-US" sz="1000" b="1">
              <a:solidFill>
                <a:srgbClr val="000000"/>
              </a:solidFill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130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HGｺﾞｼｯｸM" pitchFamily="49" charset="-128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s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▪"/>
        <a:defRPr kumimoji="1" sz="24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0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02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74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46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CEAA45D-FE71-4336-BC47-93F8D65BBDEB}" type="slidenum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>
            <a:extLst>
              <a:ext uri="{FF2B5EF4-FFF2-40B4-BE49-F238E27FC236}">
                <a16:creationId xmlns:a16="http://schemas.microsoft.com/office/drawing/2014/main" id="{4E68DAFD-EA5A-7214-FD53-AE0BA183F3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video" Target="../media/media1.mp4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microsoft.com/office/2007/relationships/media" Target="../media/media1.mp4"/><Relationship Id="rId16" Type="http://schemas.openxmlformats.org/officeDocument/2006/relationships/image" Target="../media/image66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61.png"/><Relationship Id="rId5" Type="http://schemas.openxmlformats.org/officeDocument/2006/relationships/video" Target="../media/media2.mp4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microsoft.com/office/2007/relationships/media" Target="../media/media2.mp4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image" Target="../media/image34.pn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gif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7.png"/><Relationship Id="rId20" Type="http://schemas.openxmlformats.org/officeDocument/2006/relationships/image" Target="../media/image51.jpeg"/><Relationship Id="rId1" Type="http://schemas.openxmlformats.org/officeDocument/2006/relationships/tags" Target="../tags/tag5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10" Type="http://schemas.openxmlformats.org/officeDocument/2006/relationships/image" Target="../media/image41.jpe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8BDF19B1-CA74-4317-8972-7328203CD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326" y="5220264"/>
            <a:ext cx="7914078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anose="020B0604020202020204" pitchFamily="34" charset="0"/>
              </a:rPr>
              <a:t>KOIKE, Toshio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Executive director, International Centre for Water Hazards and Risk Management (ICHARM)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, Public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Works Research Institute (PWRI)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Professor Emeritus, the University of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Tokyo</a:t>
            </a:r>
          </a:p>
          <a:p>
            <a:pPr lvl="0" eaLnBrk="1" hangingPunct="1">
              <a:lnSpc>
                <a:spcPts val="2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Chair, River Subcommittee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itchFamily="50" charset="-128"/>
                <a:cs typeface="Arial" panose="020B0604020202020204" pitchFamily="34" charset="0"/>
              </a:rPr>
              <a:t>, </a:t>
            </a:r>
            <a:r>
              <a:rPr lang="en-US" altLang="ja-JP" sz="200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Council for Infrastructure of </a:t>
            </a:r>
            <a:r>
              <a:rPr lang="en-US" altLang="ja-JP" sz="200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Japan</a:t>
            </a:r>
          </a:p>
          <a:p>
            <a:pPr lvl="0" eaLnBrk="1" hangingPunct="1">
              <a:lnSpc>
                <a:spcPts val="2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n-US" altLang="ja-JP" sz="2000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Council Member (2017-2023), Science Council of Japan, Cabinet Office</a:t>
            </a:r>
          </a:p>
          <a:p>
            <a:pPr lvl="0" eaLnBrk="1" hangingPunct="1">
              <a:lnSpc>
                <a:spcPts val="2000"/>
              </a:lnSpc>
              <a:spcBef>
                <a:spcPts val="0"/>
              </a:spcBef>
              <a:buClrTx/>
              <a:buSzTx/>
              <a:buNone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0295AA5-311E-48FF-B5DF-EF17EBE9DC1C}"/>
              </a:ext>
            </a:extLst>
          </p:cNvPr>
          <p:cNvSpPr txBox="1"/>
          <p:nvPr/>
        </p:nvSpPr>
        <p:spPr>
          <a:xfrm>
            <a:off x="152399" y="1362319"/>
            <a:ext cx="1219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Bridging Science and Society: </a:t>
            </a:r>
            <a:endParaRPr kumimoji="1" lang="en-US" altLang="ja-JP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Well-Informed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Decisions on Water Resilience </a:t>
            </a:r>
            <a:endParaRPr kumimoji="1" lang="en-US" altLang="ja-JP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under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Climate Change</a:t>
            </a:r>
            <a:endParaRPr kumimoji="1" lang="ja-JP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2733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Plenary session II 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RISK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ASSESSMENT - Weighing Risk in Policymaking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8D9E1EB-8353-4A2E-A219-DD47F7CE1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8"/>
          <a:stretch/>
        </p:blipFill>
        <p:spPr bwMode="auto">
          <a:xfrm>
            <a:off x="7481683" y="5828399"/>
            <a:ext cx="911346" cy="25232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767EDB-3CAB-4DC9-92AD-630773A74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88" y="5828399"/>
            <a:ext cx="459213" cy="2523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78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id="{3C3D1BA4-57E3-467B-82F1-43F8CB6A37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674" y="689225"/>
            <a:ext cx="2315343" cy="2549217"/>
          </a:xfrm>
          <a:prstGeom prst="rect">
            <a:avLst/>
          </a:prstGeom>
        </p:spPr>
      </p:pic>
      <p:sp>
        <p:nvSpPr>
          <p:cNvPr id="18" name="サブタイトル 2"/>
          <p:cNvSpPr txBox="1">
            <a:spLocks/>
          </p:cNvSpPr>
          <p:nvPr/>
        </p:nvSpPr>
        <p:spPr>
          <a:xfrm>
            <a:off x="0" y="67688"/>
            <a:ext cx="12192000" cy="5476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Water Disaster Platform to Enhance Climate Resilience in Africa</a:t>
            </a:r>
            <a:r>
              <a:rPr lang="ja-JP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en-US" altLang="ja-JP" sz="2400" b="1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WaDiRe</a:t>
            </a:r>
            <a:r>
              <a:rPr lang="en-US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-Africa)</a:t>
            </a:r>
            <a:endParaRPr lang="ja-JP" altLang="en-US" sz="2400" dirty="0">
              <a:solidFill>
                <a:srgbClr val="0070C0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257908" y="464741"/>
            <a:ext cx="1167618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93784" y="464741"/>
            <a:ext cx="5389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 err="1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WaDiRe</a:t>
            </a:r>
            <a:r>
              <a:rPr lang="en-US" altLang="ja-JP" b="1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-Africa 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is a collaborative project with the UNESCO Intergovernmental Hydrological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Programme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(IHP), and the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AGRrometeorology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HYdrology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METeorology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(AGRHYMET) , the Niger Basin Authority (NBA), the Volta Basin Authority (VBA), and Ministry of Foreign Affairs of Japan.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AAECEEA-B2E4-4FBB-BC32-FCBCE5311F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702" y="551424"/>
            <a:ext cx="1459863" cy="1579521"/>
          </a:xfrm>
          <a:prstGeom prst="rect">
            <a:avLst/>
          </a:prstGeom>
        </p:spPr>
      </p:pic>
      <p:cxnSp>
        <p:nvCxnSpPr>
          <p:cNvPr id="22" name="直線矢印コネクタ 21"/>
          <p:cNvCxnSpPr>
            <a:stCxn id="24" idx="1"/>
          </p:cNvCxnSpPr>
          <p:nvPr/>
        </p:nvCxnSpPr>
        <p:spPr>
          <a:xfrm flipH="1" flipV="1">
            <a:off x="6284329" y="1228376"/>
            <a:ext cx="1052365" cy="1885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stCxn id="25" idx="1"/>
          </p:cNvCxnSpPr>
          <p:nvPr/>
        </p:nvCxnSpPr>
        <p:spPr>
          <a:xfrm flipH="1">
            <a:off x="6465082" y="621910"/>
            <a:ext cx="2913592" cy="554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336694" y="2944419"/>
            <a:ext cx="171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Volta River Basin</a:t>
            </a:r>
            <a:endParaRPr lang="ja-JP" altLang="en-US" sz="16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8F448F4A-C3F5-44C9-9BC1-7D5CFAFDA630}"/>
              </a:ext>
            </a:extLst>
          </p:cNvPr>
          <p:cNvGrpSpPr/>
          <p:nvPr/>
        </p:nvGrpSpPr>
        <p:grpSpPr>
          <a:xfrm>
            <a:off x="2284381" y="2190449"/>
            <a:ext cx="4330727" cy="2464426"/>
            <a:chOff x="2289523" y="1758028"/>
            <a:chExt cx="7775745" cy="4798896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D7B5B962-5663-44BB-9D99-27164B620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9523" y="1758028"/>
              <a:ext cx="7732810" cy="3215624"/>
            </a:xfrm>
            <a:prstGeom prst="rect">
              <a:avLst/>
            </a:prstGeom>
          </p:spPr>
        </p:pic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29BC00F1-F05E-4218-A71B-8486693E028A}"/>
                </a:ext>
              </a:extLst>
            </p:cNvPr>
            <p:cNvGrpSpPr/>
            <p:nvPr/>
          </p:nvGrpSpPr>
          <p:grpSpPr>
            <a:xfrm>
              <a:off x="2332457" y="3505898"/>
              <a:ext cx="7732811" cy="3051026"/>
              <a:chOff x="808456" y="3806974"/>
              <a:chExt cx="7732811" cy="3051026"/>
            </a:xfrm>
          </p:grpSpPr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EED8FEB6-5E7A-47F2-B28D-B91E292260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8456" y="3806974"/>
                <a:ext cx="2580412" cy="3006052"/>
              </a:xfrm>
              <a:prstGeom prst="rect">
                <a:avLst/>
              </a:prstGeom>
            </p:spPr>
          </p:pic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C7A0F76D-6349-4226-9A05-C4EB815072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3600" y="3851948"/>
                <a:ext cx="2597667" cy="3006052"/>
              </a:xfrm>
              <a:prstGeom prst="rect">
                <a:avLst/>
              </a:prstGeom>
            </p:spPr>
          </p:pic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FA6E9253-AEC6-4E6C-86F7-F9242568B1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45933" y="3851948"/>
                <a:ext cx="2597667" cy="3006052"/>
              </a:xfrm>
              <a:prstGeom prst="rect">
                <a:avLst/>
              </a:prstGeom>
            </p:spPr>
          </p:pic>
        </p:grpSp>
      </p:grpSp>
      <p:sp>
        <p:nvSpPr>
          <p:cNvPr id="28" name="テキスト ボックス 27"/>
          <p:cNvSpPr txBox="1"/>
          <p:nvPr/>
        </p:nvSpPr>
        <p:spPr>
          <a:xfrm>
            <a:off x="134384" y="2239094"/>
            <a:ext cx="1789553" cy="84023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Kick-off Meeting in </a:t>
            </a:r>
            <a:r>
              <a:rPr lang="en-US" altLang="ja-JP" b="1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Lome</a:t>
            </a: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, Togo, </a:t>
            </a:r>
            <a:endParaRPr lang="en-US" altLang="ja-JP" b="1" dirty="0" smtClean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b="1" dirty="0" smtClean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in </a:t>
            </a: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June 2019</a:t>
            </a:r>
            <a:endParaRPr lang="ja-JP" altLang="en-US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60" name="グループ化 59"/>
          <p:cNvGrpSpPr/>
          <p:nvPr/>
        </p:nvGrpSpPr>
        <p:grpSpPr>
          <a:xfrm>
            <a:off x="6969575" y="4856831"/>
            <a:ext cx="2300880" cy="1990812"/>
            <a:chOff x="6969575" y="4856831"/>
            <a:chExt cx="2300880" cy="1990812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53F38C8D-869B-47DB-9B65-383166F69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55889" y="4856831"/>
              <a:ext cx="2119606" cy="1687033"/>
            </a:xfrm>
            <a:prstGeom prst="rect">
              <a:avLst/>
            </a:prstGeom>
          </p:spPr>
        </p:pic>
        <p:sp>
          <p:nvSpPr>
            <p:cNvPr id="49" name="テキスト ボックス 48"/>
            <p:cNvSpPr txBox="1"/>
            <p:nvPr/>
          </p:nvSpPr>
          <p:spPr>
            <a:xfrm>
              <a:off x="6969575" y="6578659"/>
              <a:ext cx="2300880" cy="26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Tutorial of hazard mapping</a:t>
              </a:r>
              <a:endParaRPr lang="ja-JP" altLang="en-US" sz="1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7014632" y="3329333"/>
            <a:ext cx="5411707" cy="1480606"/>
            <a:chOff x="7014632" y="3329333"/>
            <a:chExt cx="5411707" cy="1480606"/>
          </a:xfrm>
        </p:grpSpPr>
        <p:sp>
          <p:nvSpPr>
            <p:cNvPr id="43" name="テキスト ボックス 42"/>
            <p:cNvSpPr txBox="1"/>
            <p:nvPr/>
          </p:nvSpPr>
          <p:spPr>
            <a:xfrm>
              <a:off x="7014632" y="3398818"/>
              <a:ext cx="1652151" cy="64633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e-Learning Training Course </a:t>
              </a:r>
              <a:endParaRPr lang="ja-JP" altLang="en-US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8725149" y="3329333"/>
              <a:ext cx="3534815" cy="752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1.Training for Experts</a:t>
              </a:r>
            </a:p>
            <a:p>
              <a:pPr eaLnBrk="0" fontAlgn="base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   -Lecture, Tutorials, Q&amp;A Session</a:t>
              </a:r>
            </a:p>
            <a:p>
              <a:pPr eaLnBrk="0" fontAlgn="base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   -288 participants, 197 certificated</a:t>
              </a:r>
              <a:endParaRPr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8725149" y="4057169"/>
              <a:ext cx="3701190" cy="752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2.Training for Facilitators</a:t>
              </a:r>
            </a:p>
            <a:p>
              <a:pPr eaLnBrk="0" fontAlgn="base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   -Lecture, Q&amp;A Session</a:t>
              </a:r>
            </a:p>
            <a:p>
              <a:pPr eaLnBrk="0" fontAlgn="base" hangingPunct="0">
                <a:lnSpc>
                  <a:spcPts val="1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   -44 participants, 30 certificated</a:t>
              </a:r>
              <a:endParaRPr lang="ja-JP" altLang="en-US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9341687" y="4848611"/>
            <a:ext cx="2639097" cy="1993987"/>
            <a:chOff x="6649753" y="4805274"/>
            <a:chExt cx="2639097" cy="1993987"/>
          </a:xfrm>
        </p:grpSpPr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146A98A5-66EC-4ACB-9DCC-EA68EFEE5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2993" y="4805274"/>
              <a:ext cx="2469165" cy="1680405"/>
            </a:xfrm>
            <a:prstGeom prst="rect">
              <a:avLst/>
            </a:prstGeom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6649753" y="6530277"/>
              <a:ext cx="2639097" cy="26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Tutorial of Contingency Planning</a:t>
              </a:r>
              <a:endParaRPr lang="ja-JP" altLang="en-US" sz="1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9312340C-46ED-49D9-A4F3-C805DE88AFD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7295" y="978525"/>
            <a:ext cx="1532125" cy="2021222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9378674" y="452633"/>
            <a:ext cx="171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Niger</a:t>
            </a:r>
            <a:r>
              <a:rPr lang="ja-JP" altLang="en-US" sz="16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16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River Basin</a:t>
            </a:r>
            <a:endParaRPr lang="ja-JP" altLang="en-US" sz="16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57" name="グループ化 56"/>
          <p:cNvGrpSpPr/>
          <p:nvPr/>
        </p:nvGrpSpPr>
        <p:grpSpPr>
          <a:xfrm>
            <a:off x="52157" y="3442020"/>
            <a:ext cx="6812689" cy="3385403"/>
            <a:chOff x="52157" y="3442020"/>
            <a:chExt cx="6812689" cy="3385403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115195" y="3442020"/>
              <a:ext cx="1801954" cy="1089529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b="1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Development of Flood Early Warning System for West Africa</a:t>
              </a:r>
              <a:endParaRPr lang="ja-JP" altLang="en-US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2157" y="4567938"/>
              <a:ext cx="2086975" cy="197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Near real-time flood simulation by Water</a:t>
              </a:r>
              <a:r>
                <a:rPr lang="ja-JP" altLang="en-US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 </a:t>
              </a:r>
              <a:r>
                <a:rPr lang="en-US" altLang="ja-JP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and</a:t>
              </a:r>
              <a:r>
                <a:rPr lang="ja-JP" altLang="en-US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 </a:t>
              </a:r>
              <a:r>
                <a:rPr lang="en-US" altLang="ja-JP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Energy</a:t>
              </a:r>
              <a:r>
                <a:rPr lang="ja-JP" altLang="en-US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 </a:t>
              </a:r>
              <a:r>
                <a:rPr lang="en-US" altLang="ja-JP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Budget</a:t>
              </a:r>
              <a:r>
                <a:rPr lang="ja-JP" altLang="en-US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 </a:t>
              </a:r>
              <a:r>
                <a:rPr lang="en-US" altLang="ja-JP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Rainfall-Runoff-Inundation</a:t>
              </a:r>
              <a:r>
                <a:rPr lang="ja-JP" altLang="en-US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 </a:t>
              </a:r>
              <a:r>
                <a:rPr lang="en-US" altLang="ja-JP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Model</a:t>
              </a:r>
              <a:endParaRPr lang="ja-JP" altLang="en-US" dirty="0">
                <a:solidFill>
                  <a:prstClr val="black"/>
                </a:solidFill>
                <a:latin typeface="Arial Narrow" panose="020B0606020202030204" pitchFamily="34" charset="0"/>
                <a:ea typeface="游ゴシック" panose="020B0400000000000000" pitchFamily="50" charset="-128"/>
              </a:endParaRPr>
            </a:p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（</a:t>
              </a:r>
              <a:r>
                <a:rPr lang="en-US" altLang="ja-JP" dirty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WEB-RRI Model) on Data Integration and Analysis </a:t>
              </a:r>
              <a:r>
                <a:rPr lang="en-US" altLang="ja-JP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游ゴシック" panose="020B0400000000000000" pitchFamily="50" charset="-128"/>
                </a:rPr>
                <a:t>System</a:t>
              </a:r>
              <a:endParaRPr lang="ja-JP" altLang="en-US" dirty="0">
                <a:solidFill>
                  <a:prstClr val="black"/>
                </a:solidFill>
                <a:latin typeface="Arial Narrow" panose="020B0606020202030204" pitchFamily="34" charset="0"/>
                <a:ea typeface="游ゴシック" panose="020B0400000000000000" pitchFamily="50" charset="-128"/>
              </a:endParaRPr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02CE4D9A-8C12-4F91-BB6F-A78ECA5AD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1614" y="6443916"/>
              <a:ext cx="588662" cy="347844"/>
            </a:xfrm>
            <a:prstGeom prst="rect">
              <a:avLst/>
            </a:prstGeom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1897871" y="4620917"/>
              <a:ext cx="1707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dirty="0" err="1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GsMaP</a:t>
              </a:r>
              <a:r>
                <a:rPr lang="en-US" altLang="ja-JP" sz="14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 rainfall</a:t>
              </a:r>
              <a:endParaRPr lang="ja-JP" altLang="en-US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526889" y="4626256"/>
              <a:ext cx="1099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Inundation</a:t>
              </a:r>
              <a:endParaRPr lang="ja-JP" altLang="en-US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55" name="画面録画 3">
              <a:hlinkClick r:id="" action="ppaction://media"/>
              <a:extLst>
                <a:ext uri="{FF2B5EF4-FFF2-40B4-BE49-F238E27FC236}">
                  <a16:creationId xmlns:a16="http://schemas.microsoft.com/office/drawing/2014/main" id="{A20B20D4-2E9D-4E75-8FDC-1FF84AE289D0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 rotWithShape="1">
            <a:blip r:embed="rId17"/>
            <a:srcRect t="28286"/>
            <a:stretch/>
          </p:blipFill>
          <p:spPr>
            <a:xfrm>
              <a:off x="1905288" y="4928694"/>
              <a:ext cx="2544457" cy="1847261"/>
            </a:xfrm>
            <a:prstGeom prst="rect">
              <a:avLst/>
            </a:prstGeom>
          </p:spPr>
        </p:pic>
        <p:pic>
          <p:nvPicPr>
            <p:cNvPr id="56" name="画面録画 2">
              <a:hlinkClick r:id="" action="ppaction://media"/>
              <a:extLst>
                <a:ext uri="{FF2B5EF4-FFF2-40B4-BE49-F238E27FC236}">
                  <a16:creationId xmlns:a16="http://schemas.microsoft.com/office/drawing/2014/main" id="{808A1B36-30FC-4471-AEE5-6E993B2655E0}"/>
                </a:ext>
              </a:extLst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 rotWithShape="1">
            <a:blip r:embed="rId18"/>
            <a:srcRect t="28188"/>
            <a:stretch/>
          </p:blipFill>
          <p:spPr>
            <a:xfrm>
              <a:off x="4530121" y="4894094"/>
              <a:ext cx="2334725" cy="1933329"/>
            </a:xfrm>
            <a:prstGeom prst="rect">
              <a:avLst/>
            </a:prstGeom>
          </p:spPr>
        </p:pic>
      </p:grpSp>
      <p:sp>
        <p:nvSpPr>
          <p:cNvPr id="39" name="スライド番号プレースホルダー 3">
            <a:extLst>
              <a:ext uri="{FF2B5EF4-FFF2-40B4-BE49-F238E27FC236}">
                <a16:creationId xmlns:a16="http://schemas.microsoft.com/office/drawing/2014/main" id="{91CD7D36-9E11-4C69-B7C2-21DE879F5D7D}"/>
              </a:ext>
            </a:extLst>
          </p:cNvPr>
          <p:cNvSpPr txBox="1">
            <a:spLocks/>
          </p:cNvSpPr>
          <p:nvPr/>
        </p:nvSpPr>
        <p:spPr>
          <a:xfrm>
            <a:off x="-320470" y="6549811"/>
            <a:ext cx="871329" cy="330609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983">
              <a:defRPr/>
            </a:pPr>
            <a:fld id="{F36C87F6-986D-49E6-AF40-1B3A1EE8064D}" type="slidenum">
              <a:rPr lang="en-US" altLang="ja-JP" sz="2400">
                <a:solidFill>
                  <a:srgbClr val="000000"/>
                </a:solidFill>
                <a:latin typeface="Century Gothic"/>
                <a:ea typeface="ＭＳ Ｐゴシック" panose="020B0600070205080204" pitchFamily="50" charset="-128"/>
              </a:rPr>
              <a:pPr defTabSz="685983">
                <a:defRPr/>
              </a:pPr>
              <a:t>10</a:t>
            </a:fld>
            <a:endParaRPr lang="en-US" altLang="ja-JP" sz="2400" dirty="0">
              <a:solidFill>
                <a:srgbClr val="000000"/>
              </a:solidFill>
              <a:latin typeface="Century Gothic"/>
              <a:ea typeface="ＭＳ Ｐゴシック" panose="020B060007020508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4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4"/>
    </mc:Choice>
    <mc:Fallback xmlns="">
      <p:transition spd="slow" advTm="6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video>
              <p:cMediaNode vol="80000" mute="1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295AA5-311E-48FF-B5DF-EF17EBE9DC1C}"/>
              </a:ext>
            </a:extLst>
          </p:cNvPr>
          <p:cNvSpPr txBox="1"/>
          <p:nvPr/>
        </p:nvSpPr>
        <p:spPr>
          <a:xfrm>
            <a:off x="152399" y="1362319"/>
            <a:ext cx="12192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Bridging Science and Society: </a:t>
            </a:r>
            <a:endParaRPr kumimoji="1" lang="en-US" altLang="ja-JP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Well-Informed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Decisions on Water Resilience </a:t>
            </a:r>
            <a:endParaRPr kumimoji="1" lang="en-US" altLang="ja-JP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under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Climate Change</a:t>
            </a:r>
            <a:endParaRPr kumimoji="1" lang="ja-JP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27333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Plenary session II 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RISK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游ゴシック" panose="020B0400000000000000" pitchFamily="50" charset="-128"/>
                <a:cs typeface="Arial"/>
              </a:rPr>
              <a:t>ASSESSMENT - Weighing Risk in Policymaking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游ゴシック" panose="020B0400000000000000" pitchFamily="50" charset="-128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3766855"/>
            <a:ext cx="12170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water resilient future under climate change can be created </a:t>
            </a:r>
            <a:endParaRPr lang="en-US" altLang="ja-JP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facilitation between science and society across disciplines and </a:t>
            </a:r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</a:p>
          <a:p>
            <a:pPr algn="ctr"/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quantified uncertainty and integrated knowledge</a:t>
            </a:r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" y="5294228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  <a:endParaRPr kumimoji="1"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5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1770" t="40370" r="7084" b="28519"/>
          <a:stretch/>
        </p:blipFill>
        <p:spPr>
          <a:xfrm>
            <a:off x="12737" y="-2246"/>
            <a:ext cx="8371680" cy="3570754"/>
          </a:xfrm>
          <a:prstGeom prst="rect">
            <a:avLst/>
          </a:prstGeom>
        </p:spPr>
      </p:pic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 rot="10800000" flipV="1">
            <a:off x="8652306" y="1146862"/>
            <a:ext cx="3309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cs typeface="Arial" panose="020B0604020202020204" pitchFamily="34" charset="0"/>
              </a:rPr>
              <a:t>IPCC/AR6/WG1, 2021</a:t>
            </a:r>
            <a:endParaRPr lang="en-US" altLang="ja-JP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B33E810A-FAD5-45FC-AADD-63B7D64486F0}"/>
              </a:ext>
            </a:extLst>
          </p:cNvPr>
          <p:cNvSpPr txBox="1">
            <a:spLocks/>
          </p:cNvSpPr>
          <p:nvPr/>
        </p:nvSpPr>
        <p:spPr bwMode="auto">
          <a:xfrm>
            <a:off x="1467961" y="6374052"/>
            <a:ext cx="704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defPPr>
              <a:defRPr lang="en-ZA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kumimoji="1" sz="1000" b="1" u="sng" kern="12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ahoma" pitchFamily="34" charset="0"/>
                <a:ea typeface="ＭＳ Ｐゴシック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3600" b="1" u="sng" kern="12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40190A-50B9-48D9-818A-ECC12F68B279}" type="slidenum">
              <a:rPr kumimoji="0" lang="en-US" altLang="ja-JP" sz="2400" u="none">
                <a:solidFill>
                  <a:prstClr val="black"/>
                </a:solidFill>
                <a:effectLst/>
                <a:latin typeface="Arial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kumimoji="0" lang="en-US" altLang="ja-JP" sz="2400" u="none" dirty="0">
              <a:solidFill>
                <a:prstClr val="black"/>
              </a:solidFill>
              <a:effectLst/>
              <a:latin typeface="Arial" charset="0"/>
              <a:cs typeface="Arial"/>
            </a:endParaRP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 rot="10800000" flipV="1">
            <a:off x="8421936" y="1795932"/>
            <a:ext cx="3770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  <a:cs typeface="Arial" panose="020B0604020202020204" pitchFamily="34" charset="0"/>
              </a:rPr>
              <a:t>Climate change has increased the frequency </a:t>
            </a:r>
          </a:p>
          <a:p>
            <a:pPr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  <a:cs typeface="Arial" panose="020B0604020202020204" pitchFamily="34" charset="0"/>
              </a:rPr>
              <a:t>and intensity of heavy precipitation events.</a:t>
            </a:r>
            <a:endParaRPr lang="en-US" altLang="ja-JP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68404" y="-5589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kumimoji="0"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CRED and UNDRR 2020</a:t>
            </a:r>
            <a:endParaRPr lang="ja-JP" altLang="en-US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 rot="10800000" flipV="1">
            <a:off x="8421936" y="3493774"/>
            <a:ext cx="3770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  <a:cs typeface="Arial" panose="020B0604020202020204" pitchFamily="34" charset="0"/>
              </a:rPr>
              <a:t>Extreme precipitation are projected to intensify </a:t>
            </a:r>
          </a:p>
          <a:p>
            <a:pPr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prstClr val="black"/>
                </a:solidFill>
                <a:cs typeface="Arial" panose="020B0604020202020204" pitchFamily="34" charset="0"/>
              </a:rPr>
              <a:t>by about 7% for each 1 </a:t>
            </a:r>
            <a:r>
              <a:rPr lang="ja-JP" alt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℃</a:t>
            </a:r>
            <a:r>
              <a:rPr lang="en-US" altLang="ja-JP" sz="2400" dirty="0">
                <a:solidFill>
                  <a:prstClr val="black"/>
                </a:solidFill>
                <a:cs typeface="Arial" panose="020B0604020202020204" pitchFamily="34" charset="0"/>
              </a:rPr>
              <a:t> of global warming </a:t>
            </a:r>
          </a:p>
        </p:txBody>
      </p:sp>
      <p:sp>
        <p:nvSpPr>
          <p:cNvPr id="2" name="二等辺三角形 1"/>
          <p:cNvSpPr/>
          <p:nvPr/>
        </p:nvSpPr>
        <p:spPr>
          <a:xfrm>
            <a:off x="2200476" y="259783"/>
            <a:ext cx="1800200" cy="3268725"/>
          </a:xfrm>
          <a:prstGeom prst="triangl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/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1" name="二等辺三角形 10"/>
          <p:cNvSpPr/>
          <p:nvPr/>
        </p:nvSpPr>
        <p:spPr>
          <a:xfrm>
            <a:off x="5024713" y="259783"/>
            <a:ext cx="1440160" cy="3225695"/>
          </a:xfrm>
          <a:prstGeom prst="triangle">
            <a:avLst>
              <a:gd name="adj" fmla="val 4775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23"/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l="19584" t="35926" r="21250" b="28518"/>
          <a:stretch/>
        </p:blipFill>
        <p:spPr>
          <a:xfrm>
            <a:off x="27083" y="4063516"/>
            <a:ext cx="8244241" cy="278678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1E2549-7059-4CCD-9D45-BA9A672F5B4B}"/>
              </a:ext>
            </a:extLst>
          </p:cNvPr>
          <p:cNvSpPr txBox="1"/>
          <p:nvPr/>
        </p:nvSpPr>
        <p:spPr>
          <a:xfrm>
            <a:off x="8421936" y="5191615"/>
            <a:ext cx="37700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Projected changes in annual maximum daily precipitation </a:t>
            </a:r>
            <a:r>
              <a:rPr lang="en-US" altLang="ja-JP" sz="2400" dirty="0" smtClean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at </a:t>
            </a:r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each global warming compared to the 1850-1900 baseline.</a:t>
            </a:r>
            <a:endParaRPr lang="ja-JP" altLang="en-US" sz="2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91CD7D36-9E11-4C69-B7C2-21DE879F5D7D}"/>
              </a:ext>
            </a:extLst>
          </p:cNvPr>
          <p:cNvSpPr txBox="1">
            <a:spLocks/>
          </p:cNvSpPr>
          <p:nvPr/>
        </p:nvSpPr>
        <p:spPr>
          <a:xfrm>
            <a:off x="11279546" y="8458"/>
            <a:ext cx="871329" cy="330609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983">
              <a:defRPr/>
            </a:pPr>
            <a:fld id="{F36C87F6-986D-49E6-AF40-1B3A1EE8064D}" type="slidenum">
              <a:rPr lang="en-US" altLang="ja-JP" sz="2400">
                <a:solidFill>
                  <a:srgbClr val="000000"/>
                </a:solidFill>
                <a:latin typeface="Century Gothic"/>
                <a:ea typeface="ＭＳ Ｐゴシック" panose="020B0600070205080204" pitchFamily="50" charset="-128"/>
              </a:rPr>
              <a:pPr defTabSz="685983">
                <a:defRPr/>
              </a:pPr>
              <a:t>2</a:t>
            </a:fld>
            <a:endParaRPr lang="en-US" altLang="ja-JP" sz="2400" dirty="0">
              <a:solidFill>
                <a:srgbClr val="000000"/>
              </a:solidFill>
              <a:latin typeface="Century Gothic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892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11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5D542746-D28A-4EDA-A384-DE234A824F1F}"/>
              </a:ext>
            </a:extLst>
          </p:cNvPr>
          <p:cNvSpPr txBox="1">
            <a:spLocks/>
          </p:cNvSpPr>
          <p:nvPr/>
        </p:nvSpPr>
        <p:spPr bwMode="auto">
          <a:xfrm>
            <a:off x="0" y="-25"/>
            <a:ext cx="12192000" cy="620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3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Recurrent Water-related Disasters in </a:t>
            </a:r>
            <a:r>
              <a:rPr lang="en-US" altLang="ja-JP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Japan</a:t>
            </a:r>
            <a:endParaRPr lang="en-US" altLang="ja-JP" sz="36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758" y="1759306"/>
            <a:ext cx="5228951" cy="1328609"/>
            <a:chOff x="1758" y="1759306"/>
            <a:chExt cx="5228951" cy="1328609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7507A53F-DA7F-45B8-9B2D-A87CBB4079DB}"/>
                </a:ext>
              </a:extLst>
            </p:cNvPr>
            <p:cNvSpPr txBox="1"/>
            <p:nvPr/>
          </p:nvSpPr>
          <p:spPr>
            <a:xfrm>
              <a:off x="1758" y="1834728"/>
              <a:ext cx="3946012" cy="111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ts val="1600"/>
                </a:lnSpc>
                <a:defRPr/>
              </a:pPr>
              <a:r>
                <a:rPr lang="en-US" altLang="ja-JP" u="sng" dirty="0">
                  <a:solidFill>
                    <a:srgbClr val="000000"/>
                  </a:solidFill>
                  <a:latin typeface="Arial"/>
                  <a:ea typeface="ＭＳ Ｐゴシック"/>
                </a:rPr>
                <a:t>Aug., 2014</a:t>
              </a:r>
              <a:endParaRPr lang="ja-JP" altLang="ja-JP" u="sng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defRPr/>
              </a:pPr>
              <a:r>
                <a:rPr lang="en-US" altLang="ja-JP" dirty="0" err="1">
                  <a:solidFill>
                    <a:srgbClr val="000000"/>
                  </a:solidFill>
                  <a:latin typeface="Arial"/>
                  <a:ea typeface="ＭＳ Ｐゴシック"/>
                </a:rPr>
                <a:t>Hiroshim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a City (Sediment)</a:t>
              </a:r>
              <a:endParaRPr lang="ja-JP" altLang="ja-JP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121mm/</a:t>
              </a:r>
              <a:r>
                <a:rPr lang="en-US" altLang="ja-JP" sz="1600" dirty="0" err="1">
                  <a:solidFill>
                    <a:srgbClr val="000000"/>
                  </a:solidFill>
                  <a:latin typeface="Arial"/>
                  <a:ea typeface="ＭＳ Ｐゴシック"/>
                </a:rPr>
                <a:t>hr</a:t>
              </a: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 (Typhoon, Frontal Line)  </a:t>
              </a:r>
              <a:endParaRPr lang="ja-JP" altLang="ja-JP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Human Loss: </a:t>
              </a:r>
              <a:r>
                <a:rPr lang="en-US" altLang="ja-JP" sz="1600" dirty="0">
                  <a:solidFill>
                    <a:srgbClr val="FF0000"/>
                  </a:solidFill>
                  <a:latin typeface="Arial"/>
                  <a:ea typeface="ＭＳ Ｐゴシック"/>
                </a:rPr>
                <a:t>77</a:t>
              </a: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/>
                  <a:ea typeface="ＭＳ Ｐゴシック"/>
                </a:rPr>
                <a:t>evacuation warning, land use</a:t>
              </a: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0838DC6-4CE8-4B1C-A19A-6E32E1307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71" t="26068" r="23622" b="11880"/>
            <a:stretch/>
          </p:blipFill>
          <p:spPr>
            <a:xfrm>
              <a:off x="3340363" y="1759306"/>
              <a:ext cx="1890346" cy="1328609"/>
            </a:xfrm>
            <a:prstGeom prst="rect">
              <a:avLst/>
            </a:prstGeom>
          </p:spPr>
        </p:pic>
      </p:grpSp>
      <p:grpSp>
        <p:nvGrpSpPr>
          <p:cNvPr id="4" name="グループ化 3"/>
          <p:cNvGrpSpPr/>
          <p:nvPr/>
        </p:nvGrpSpPr>
        <p:grpSpPr>
          <a:xfrm>
            <a:off x="1759" y="720561"/>
            <a:ext cx="5228950" cy="1119538"/>
            <a:chOff x="1759" y="720561"/>
            <a:chExt cx="5228950" cy="111953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1045569-7CC9-4CDA-8F87-0A199019454B}"/>
                </a:ext>
              </a:extLst>
            </p:cNvPr>
            <p:cNvSpPr txBox="1"/>
            <p:nvPr/>
          </p:nvSpPr>
          <p:spPr>
            <a:xfrm>
              <a:off x="1759" y="720562"/>
              <a:ext cx="3582075" cy="1119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ts val="1600"/>
                </a:lnSpc>
                <a:defRPr/>
              </a:pPr>
              <a:r>
                <a:rPr lang="en-US" altLang="ja-JP" u="sng" dirty="0">
                  <a:solidFill>
                    <a:srgbClr val="000000"/>
                  </a:solidFill>
                  <a:latin typeface="Arial"/>
                  <a:ea typeface="ＭＳ Ｐゴシック"/>
                </a:rPr>
                <a:t>Oct., 2013</a:t>
              </a:r>
              <a:r>
                <a:rPr lang="ja-JP" altLang="ja-JP" u="sng" dirty="0">
                  <a:solidFill>
                    <a:srgbClr val="000000"/>
                  </a:solidFill>
                  <a:latin typeface="Arial"/>
                  <a:ea typeface="ＭＳ Ｐゴシック"/>
                </a:rPr>
                <a:t>　</a:t>
              </a:r>
            </a:p>
            <a:p>
              <a:pPr marL="144000" indent="-144000">
                <a:lnSpc>
                  <a:spcPts val="1600"/>
                </a:lnSpc>
                <a:defRPr/>
              </a:pPr>
              <a:r>
                <a:rPr lang="en-US" altLang="ja-JP" dirty="0" err="1">
                  <a:solidFill>
                    <a:srgbClr val="000000"/>
                  </a:solidFill>
                  <a:latin typeface="Arial"/>
                  <a:ea typeface="ＭＳ Ｐゴシック"/>
                </a:rPr>
                <a:t>Izu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 </a:t>
              </a:r>
              <a:r>
                <a:rPr lang="en-US" altLang="ja-JP" dirty="0" err="1">
                  <a:solidFill>
                    <a:srgbClr val="000000"/>
                  </a:solidFill>
                  <a:latin typeface="Arial"/>
                  <a:ea typeface="ＭＳ Ｐゴシック"/>
                </a:rPr>
                <a:t>Oshima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 Island</a:t>
              </a:r>
              <a:r>
                <a:rPr lang="ja-JP" altLang="en-US" dirty="0">
                  <a:solidFill>
                    <a:srgbClr val="000000"/>
                  </a:solidFill>
                  <a:latin typeface="Arial"/>
                  <a:ea typeface="ＭＳ Ｐゴシック"/>
                </a:rPr>
                <a:t>（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Sediment</a:t>
              </a:r>
              <a:r>
                <a:rPr lang="ja-JP" altLang="en-US" dirty="0">
                  <a:solidFill>
                    <a:srgbClr val="000000"/>
                  </a:solidFill>
                  <a:latin typeface="Arial"/>
                  <a:ea typeface="ＭＳ Ｐゴシック"/>
                </a:rPr>
                <a:t>）</a:t>
              </a:r>
              <a:endParaRPr lang="en-US" altLang="ja-JP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824mm/24hrs (Typhoon)</a:t>
              </a:r>
              <a:endParaRPr lang="ja-JP" altLang="ja-JP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Human Loss: </a:t>
              </a:r>
              <a:r>
                <a:rPr lang="en-US" altLang="ja-JP" sz="1600" dirty="0">
                  <a:solidFill>
                    <a:srgbClr val="FF0000"/>
                  </a:solidFill>
                  <a:latin typeface="Arial"/>
                  <a:ea typeface="ＭＳ Ｐゴシック"/>
                </a:rPr>
                <a:t>39</a:t>
              </a: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/>
                  <a:ea typeface="ＭＳ Ｐゴシック"/>
                </a:rPr>
                <a:t>evacuation warning </a:t>
              </a: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BDE6A79-BE0F-450C-B102-F030E4C47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8" t="19582" r="53462" b="39060"/>
            <a:stretch/>
          </p:blipFill>
          <p:spPr>
            <a:xfrm>
              <a:off x="3340363" y="720561"/>
              <a:ext cx="1890346" cy="1053818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/>
          <p:nvPr/>
        </p:nvGrpSpPr>
        <p:grpSpPr>
          <a:xfrm>
            <a:off x="1758" y="2947612"/>
            <a:ext cx="5228951" cy="1395022"/>
            <a:chOff x="1758" y="2947612"/>
            <a:chExt cx="5228951" cy="139502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A2FEE47-5AE2-4B9D-9207-2ECBB4C25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0363" y="3087915"/>
              <a:ext cx="1890346" cy="1254719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7DE1C52-890F-4DA4-9A55-4FB2EC0B1027}"/>
                </a:ext>
              </a:extLst>
            </p:cNvPr>
            <p:cNvSpPr txBox="1"/>
            <p:nvPr/>
          </p:nvSpPr>
          <p:spPr>
            <a:xfrm>
              <a:off x="1758" y="2947612"/>
              <a:ext cx="3384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ts val="1600"/>
                </a:lnSpc>
                <a:defRPr/>
              </a:pPr>
              <a:r>
                <a:rPr lang="en-US" altLang="ja-JP" u="sng" dirty="0">
                  <a:solidFill>
                    <a:srgbClr val="000000"/>
                  </a:solidFill>
                  <a:latin typeface="Arial"/>
                  <a:ea typeface="ＭＳ Ｐゴシック"/>
                </a:rPr>
                <a:t>Sep., 2015</a:t>
              </a:r>
              <a:endParaRPr lang="ja-JP" altLang="ja-JP" u="sng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Kanto &amp; Tohoku (Bank Breach)</a:t>
              </a:r>
              <a:endParaRPr lang="ja-JP" altLang="ja-JP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551mm/24hrs (Typhoons)  </a:t>
              </a:r>
              <a:endParaRPr lang="ja-JP" altLang="ja-JP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Human Loss</a:t>
              </a:r>
              <a:r>
                <a:rPr lang="ja-JP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：</a:t>
              </a:r>
              <a:r>
                <a:rPr lang="en-US" altLang="ja-JP" sz="1600" dirty="0">
                  <a:solidFill>
                    <a:srgbClr val="FF0000"/>
                  </a:solidFill>
                  <a:latin typeface="Arial"/>
                  <a:ea typeface="ＭＳ Ｐゴシック"/>
                </a:rPr>
                <a:t>20</a:t>
              </a: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/>
                  <a:ea typeface="ＭＳ Ｐゴシック"/>
                </a:rPr>
                <a:t>evacuated by helicopter: 1343 and by boat: 2919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758" y="4265679"/>
            <a:ext cx="5228952" cy="1529906"/>
            <a:chOff x="1758" y="4265679"/>
            <a:chExt cx="5228952" cy="1529906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867FA92-06DC-4E81-9465-61EF716CBA4F}"/>
                </a:ext>
              </a:extLst>
            </p:cNvPr>
            <p:cNvSpPr txBox="1"/>
            <p:nvPr/>
          </p:nvSpPr>
          <p:spPr>
            <a:xfrm>
              <a:off x="1758" y="4265679"/>
              <a:ext cx="3475372" cy="152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ts val="1600"/>
                </a:lnSpc>
                <a:defRPr/>
              </a:pPr>
              <a:r>
                <a:rPr lang="en-US" altLang="ja-JP" u="sng" dirty="0">
                  <a:solidFill>
                    <a:srgbClr val="000000"/>
                  </a:solidFill>
                  <a:latin typeface="Arial"/>
                  <a:ea typeface="ＭＳ Ｐゴシック"/>
                </a:rPr>
                <a:t>Aug., 2016</a:t>
              </a:r>
              <a:endParaRPr lang="ja-JP" altLang="ja-JP" u="sng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indent="-144000">
                <a:lnSpc>
                  <a:spcPts val="1600"/>
                </a:lnSpc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Hokkaido &amp; Tohoku (Bank Breach and Sediment)</a:t>
              </a:r>
              <a:endParaRPr lang="ja-JP" altLang="ja-JP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251mm/72hrs (Typhoons)  </a:t>
              </a:r>
              <a:endParaRPr lang="ja-JP" altLang="ja-JP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Human Loss: </a:t>
              </a:r>
              <a:r>
                <a:rPr lang="en-US" altLang="ja-JP" sz="1600" dirty="0">
                  <a:solidFill>
                    <a:srgbClr val="FF0000"/>
                  </a:solidFill>
                  <a:latin typeface="Arial"/>
                  <a:ea typeface="ＭＳ Ｐゴシック"/>
                </a:rPr>
                <a:t>31</a:t>
              </a: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/>
                  <a:ea typeface="ＭＳ Ｐゴシック"/>
                </a:rPr>
                <a:t>evacuation of physical handicaps</a:t>
              </a: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/>
                  <a:ea typeface="ＭＳ Ｐゴシック"/>
                </a:rPr>
                <a:t>local socio-economic impact</a:t>
              </a:r>
            </a:p>
          </p:txBody>
        </p: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39F45C6F-5F35-48AC-A4A9-1BA680130D27}"/>
                </a:ext>
              </a:extLst>
            </p:cNvPr>
            <p:cNvGrpSpPr/>
            <p:nvPr/>
          </p:nvGrpSpPr>
          <p:grpSpPr>
            <a:xfrm>
              <a:off x="3330305" y="4342633"/>
              <a:ext cx="1900405" cy="1237548"/>
              <a:chOff x="3594783" y="4342633"/>
              <a:chExt cx="1900405" cy="1237548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9F4644F3-2D30-47A2-90C8-9CE5DCC1E2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144" t="731" r="23182" b="-731"/>
              <a:stretch/>
            </p:blipFill>
            <p:spPr>
              <a:xfrm>
                <a:off x="4547750" y="4342633"/>
                <a:ext cx="947438" cy="1237548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D278982A-A11F-4CCB-AAC9-9F95955685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6012" r="8489" b="17496"/>
              <a:stretch/>
            </p:blipFill>
            <p:spPr>
              <a:xfrm>
                <a:off x="3594783" y="4342633"/>
                <a:ext cx="947393" cy="1237548"/>
              </a:xfrm>
              <a:prstGeom prst="rect">
                <a:avLst/>
              </a:prstGeom>
            </p:spPr>
          </p:pic>
        </p:grpSp>
      </p:grpSp>
      <p:grpSp>
        <p:nvGrpSpPr>
          <p:cNvPr id="8" name="グループ化 7"/>
          <p:cNvGrpSpPr/>
          <p:nvPr/>
        </p:nvGrpSpPr>
        <p:grpSpPr>
          <a:xfrm>
            <a:off x="1758" y="5570282"/>
            <a:ext cx="5234525" cy="1338187"/>
            <a:chOff x="1758" y="5570282"/>
            <a:chExt cx="5234525" cy="1338187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C7CBFE5B-2C00-47B6-BAA8-9D3B882F5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477" t="10342" r="15155" b="5898"/>
            <a:stretch/>
          </p:blipFill>
          <p:spPr>
            <a:xfrm>
              <a:off x="3340363" y="5570282"/>
              <a:ext cx="1895920" cy="1287719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D5256D0-C289-45CD-B083-7D5A4A52B714}"/>
                </a:ext>
              </a:extLst>
            </p:cNvPr>
            <p:cNvSpPr txBox="1"/>
            <p:nvPr/>
          </p:nvSpPr>
          <p:spPr>
            <a:xfrm>
              <a:off x="1758" y="5790214"/>
              <a:ext cx="3582076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  <a:defRPr/>
              </a:pPr>
              <a:r>
                <a:rPr lang="en-US" altLang="ja-JP" u="sng" dirty="0">
                  <a:solidFill>
                    <a:srgbClr val="000000"/>
                  </a:solidFill>
                  <a:latin typeface="Arial"/>
                  <a:ea typeface="ＭＳ Ｐゴシック"/>
                </a:rPr>
                <a:t>June, 2017</a:t>
              </a:r>
            </a:p>
            <a:p>
              <a:pPr>
                <a:lnSpc>
                  <a:spcPts val="1600"/>
                </a:lnSpc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Northern Kyushu (Sediment)</a:t>
              </a: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299mm/6hrs (Frontal Line)  </a:t>
              </a:r>
              <a:endParaRPr lang="ja-JP" altLang="ja-JP" sz="1600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dirty="0">
                  <a:solidFill>
                    <a:srgbClr val="000000"/>
                  </a:solidFill>
                  <a:latin typeface="Arial"/>
                  <a:ea typeface="ＭＳ Ｐゴシック"/>
                </a:rPr>
                <a:t>Human Loss: </a:t>
              </a:r>
              <a:r>
                <a:rPr lang="en-US" altLang="ja-JP" sz="1600" dirty="0">
                  <a:solidFill>
                    <a:srgbClr val="FF0000"/>
                  </a:solidFill>
                  <a:latin typeface="Arial"/>
                  <a:ea typeface="ＭＳ Ｐゴシック"/>
                </a:rPr>
                <a:t>44</a:t>
              </a:r>
            </a:p>
            <a:p>
              <a:pPr marL="144000" indent="-14400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ja-JP" sz="1600" i="1" dirty="0">
                  <a:solidFill>
                    <a:srgbClr val="000000"/>
                  </a:solidFill>
                  <a:latin typeface="Arial"/>
                  <a:ea typeface="ＭＳ Ｐゴシック"/>
                </a:rPr>
                <a:t>sediment and flood complex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1263C0B-1E46-4ACB-ADB6-78D8AD75602F}"/>
              </a:ext>
            </a:extLst>
          </p:cNvPr>
          <p:cNvSpPr txBox="1"/>
          <p:nvPr/>
        </p:nvSpPr>
        <p:spPr>
          <a:xfrm>
            <a:off x="5167236" y="666809"/>
            <a:ext cx="2358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44000">
              <a:lnSpc>
                <a:spcPts val="1800"/>
              </a:lnSpc>
              <a:defRPr/>
            </a:pPr>
            <a:r>
              <a:rPr lang="en-US" altLang="ja-JP" u="sng" dirty="0">
                <a:solidFill>
                  <a:srgbClr val="000000"/>
                </a:solidFill>
                <a:latin typeface="Arial"/>
                <a:ea typeface="ＭＳ Ｐゴシック"/>
              </a:rPr>
              <a:t>Nov., 2014</a:t>
            </a:r>
          </a:p>
          <a:p>
            <a:pPr indent="-144000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FF"/>
                </a:solidFill>
                <a:latin typeface="Arial"/>
                <a:ea typeface="ＭＳ Ｐゴシック"/>
              </a:rPr>
              <a:t>Amendment: Sediment Disasters Prevention Act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9967D25-0CF0-45FB-B311-B89537CF7CEF}"/>
              </a:ext>
            </a:extLst>
          </p:cNvPr>
          <p:cNvSpPr/>
          <p:nvPr/>
        </p:nvSpPr>
        <p:spPr>
          <a:xfrm>
            <a:off x="5167236" y="1649616"/>
            <a:ext cx="244906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000" defTabSz="457200">
              <a:lnSpc>
                <a:spcPts val="1800"/>
              </a:lnSpc>
              <a:defRPr/>
            </a:pPr>
            <a:r>
              <a:rPr kumimoji="0" lang="en-US" altLang="ja-JP" u="sng" dirty="0">
                <a:solidFill>
                  <a:srgbClr val="000000"/>
                </a:solidFill>
                <a:latin typeface="Arial"/>
                <a:ea typeface="ＭＳ Ｐゴシック"/>
              </a:rPr>
              <a:t>Jan., 2015</a:t>
            </a:r>
            <a:r>
              <a:rPr kumimoji="0" lang="ja-JP" altLang="en-US" u="sng" dirty="0">
                <a:solidFill>
                  <a:srgbClr val="000000"/>
                </a:solidFill>
                <a:latin typeface="Arial"/>
                <a:ea typeface="ＭＳ Ｐゴシック"/>
              </a:rPr>
              <a:t>：</a:t>
            </a:r>
            <a:endParaRPr kumimoji="0" lang="en-US" altLang="ja-JP" u="sng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indent="-144000" defTabSz="457200">
              <a:lnSpc>
                <a:spcPts val="1800"/>
              </a:lnSpc>
              <a:defRPr/>
            </a:pPr>
            <a:r>
              <a:rPr kumimoji="0" lang="en-US" altLang="ja-JP" dirty="0">
                <a:solidFill>
                  <a:srgbClr val="009900"/>
                </a:solidFill>
                <a:latin typeface="Arial"/>
                <a:ea typeface="ＭＳ Ｐゴシック"/>
              </a:rPr>
              <a:t>Policy Vision: Disaster Prevention and Mitigation against a New Stage </a:t>
            </a:r>
            <a:endParaRPr kumimoji="0" lang="ja-JP" altLang="en-US" dirty="0">
              <a:solidFill>
                <a:srgbClr val="009900"/>
              </a:solidFill>
              <a:latin typeface="Arial"/>
              <a:ea typeface="ＭＳ Ｐゴシック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B6DB0F0-305C-4AFD-B821-EC1B8973D3D9}"/>
              </a:ext>
            </a:extLst>
          </p:cNvPr>
          <p:cNvSpPr/>
          <p:nvPr/>
        </p:nvSpPr>
        <p:spPr>
          <a:xfrm>
            <a:off x="5167236" y="2863255"/>
            <a:ext cx="24490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defTabSz="457200">
              <a:lnSpc>
                <a:spcPts val="1800"/>
              </a:lnSpc>
              <a:defRPr/>
            </a:pPr>
            <a:r>
              <a:rPr kumimoji="0" lang="en-US" altLang="ja-JP" u="sng" dirty="0">
                <a:solidFill>
                  <a:srgbClr val="000000"/>
                </a:solidFill>
                <a:latin typeface="Arial"/>
                <a:ea typeface="ＭＳ Ｐゴシック"/>
              </a:rPr>
              <a:t>May, 2015</a:t>
            </a:r>
          </a:p>
          <a:p>
            <a:pPr indent="-144000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FF"/>
                </a:solidFill>
                <a:latin typeface="Arial"/>
                <a:ea typeface="ＭＳ Ｐゴシック"/>
              </a:rPr>
              <a:t>Amendment: Flood Risk Management 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ea typeface="ＭＳ Ｐゴシック"/>
              </a:rPr>
              <a:t>Act</a:t>
            </a:r>
            <a:endParaRPr lang="en-US" altLang="ja-JP" sz="160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27817FD-64F1-4D49-B22A-7ED496F063E6}"/>
              </a:ext>
            </a:extLst>
          </p:cNvPr>
          <p:cNvSpPr/>
          <p:nvPr/>
        </p:nvSpPr>
        <p:spPr>
          <a:xfrm>
            <a:off x="5167236" y="3615229"/>
            <a:ext cx="252579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defTabSz="457200">
              <a:lnSpc>
                <a:spcPts val="1800"/>
              </a:lnSpc>
              <a:defRPr/>
            </a:pPr>
            <a:r>
              <a:rPr kumimoji="0" lang="en-US" altLang="ja-JP" u="sng" dirty="0">
                <a:solidFill>
                  <a:srgbClr val="000000"/>
                </a:solidFill>
                <a:latin typeface="Arial"/>
                <a:ea typeface="ＭＳ Ｐゴシック"/>
              </a:rPr>
              <a:t>Dec., 2015</a:t>
            </a:r>
            <a:endParaRPr kumimoji="0" lang="en-US" altLang="ja-JP" u="sng" dirty="0">
              <a:solidFill>
                <a:srgbClr val="FF0000"/>
              </a:solidFill>
              <a:latin typeface="Arial"/>
              <a:ea typeface="ＭＳ Ｐゴシック"/>
            </a:endParaRPr>
          </a:p>
          <a:p>
            <a:pPr indent="-144000" defTabSz="457200">
              <a:lnSpc>
                <a:spcPts val="1800"/>
              </a:lnSpc>
              <a:defRPr/>
            </a:pPr>
            <a:r>
              <a:rPr kumimoji="0" lang="en-US" altLang="ja-JP" dirty="0">
                <a:solidFill>
                  <a:srgbClr val="009900"/>
                </a:solidFill>
                <a:latin typeface="Arial"/>
                <a:ea typeface="ＭＳ Ｐゴシック"/>
              </a:rPr>
              <a:t>Policy Vision: Rebuilding</a:t>
            </a:r>
            <a:r>
              <a:rPr kumimoji="0" lang="ja-JP" altLang="en-US" dirty="0">
                <a:solidFill>
                  <a:srgbClr val="009900"/>
                </a:solidFill>
                <a:latin typeface="Arial"/>
                <a:ea typeface="ＭＳ Ｐゴシック"/>
              </a:rPr>
              <a:t> </a:t>
            </a:r>
            <a:r>
              <a:rPr kumimoji="0" lang="en-US" altLang="ja-JP" dirty="0">
                <a:solidFill>
                  <a:srgbClr val="009900"/>
                </a:solidFill>
                <a:latin typeface="Arial"/>
                <a:ea typeface="ＭＳ Ｐゴシック"/>
              </a:rPr>
              <a:t>Flood-Conscious Societies: Class A </a:t>
            </a:r>
            <a:r>
              <a:rPr kumimoji="0" lang="en-US" altLang="ja-JP" dirty="0" smtClean="0">
                <a:solidFill>
                  <a:srgbClr val="009900"/>
                </a:solidFill>
                <a:latin typeface="Arial"/>
                <a:ea typeface="ＭＳ Ｐゴシック"/>
              </a:rPr>
              <a:t>Rivers</a:t>
            </a:r>
            <a:endParaRPr kumimoji="0" lang="ja-JP" altLang="en-US" sz="1600" dirty="0">
              <a:solidFill>
                <a:srgbClr val="009900"/>
              </a:solidFill>
              <a:latin typeface="Arial"/>
              <a:ea typeface="ＭＳ Ｐゴシック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D526EDC-816A-48D2-AFF4-0CD4D4EE873D}"/>
              </a:ext>
            </a:extLst>
          </p:cNvPr>
          <p:cNvSpPr/>
          <p:nvPr/>
        </p:nvSpPr>
        <p:spPr>
          <a:xfrm>
            <a:off x="5167236" y="4828868"/>
            <a:ext cx="24490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000" defTabSz="457200">
              <a:lnSpc>
                <a:spcPts val="1800"/>
              </a:lnSpc>
              <a:defRPr/>
            </a:pPr>
            <a:r>
              <a:rPr kumimoji="0" lang="en-US" altLang="ja-JP" u="sng" dirty="0">
                <a:solidFill>
                  <a:srgbClr val="000000"/>
                </a:solidFill>
                <a:latin typeface="Arial"/>
                <a:ea typeface="ＭＳ Ｐゴシック"/>
              </a:rPr>
              <a:t>Jan., 2017</a:t>
            </a:r>
          </a:p>
          <a:p>
            <a:pPr indent="-144000" defTabSz="457200">
              <a:lnSpc>
                <a:spcPts val="1800"/>
              </a:lnSpc>
              <a:defRPr/>
            </a:pPr>
            <a:r>
              <a:rPr kumimoji="0" lang="en-US" altLang="ja-JP" dirty="0">
                <a:solidFill>
                  <a:srgbClr val="009900"/>
                </a:solidFill>
                <a:latin typeface="Arial"/>
                <a:ea typeface="ＭＳ Ｐゴシック"/>
              </a:rPr>
              <a:t>Policy Vision: Rebuilding</a:t>
            </a:r>
            <a:r>
              <a:rPr kumimoji="0" lang="ja-JP" altLang="en-US" dirty="0">
                <a:solidFill>
                  <a:srgbClr val="009900"/>
                </a:solidFill>
                <a:latin typeface="Arial"/>
                <a:ea typeface="ＭＳ Ｐゴシック"/>
              </a:rPr>
              <a:t> </a:t>
            </a:r>
            <a:r>
              <a:rPr kumimoji="0" lang="en-US" altLang="ja-JP" dirty="0">
                <a:solidFill>
                  <a:srgbClr val="009900"/>
                </a:solidFill>
                <a:latin typeface="Arial"/>
                <a:ea typeface="ＭＳ Ｐゴシック"/>
              </a:rPr>
              <a:t>Flood-Conscious Societies: Class B </a:t>
            </a:r>
            <a:r>
              <a:rPr kumimoji="0" lang="en-US" altLang="ja-JP" dirty="0" smtClean="0">
                <a:solidFill>
                  <a:srgbClr val="009900"/>
                </a:solidFill>
                <a:latin typeface="Arial"/>
                <a:ea typeface="ＭＳ Ｐゴシック"/>
              </a:rPr>
              <a:t>Rivers</a:t>
            </a:r>
            <a:endParaRPr kumimoji="0" lang="ja-JP" altLang="en-US" sz="1600" dirty="0">
              <a:solidFill>
                <a:srgbClr val="009900"/>
              </a:solidFill>
              <a:latin typeface="Arial"/>
              <a:ea typeface="ＭＳ Ｐゴシック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8CA7A21-C165-4FA1-8B6E-A34F083409D2}"/>
              </a:ext>
            </a:extLst>
          </p:cNvPr>
          <p:cNvSpPr/>
          <p:nvPr/>
        </p:nvSpPr>
        <p:spPr>
          <a:xfrm>
            <a:off x="5167236" y="6042509"/>
            <a:ext cx="252579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000" defTabSz="457200">
              <a:lnSpc>
                <a:spcPts val="1800"/>
              </a:lnSpc>
              <a:defRPr/>
            </a:pPr>
            <a:r>
              <a:rPr kumimoji="0" lang="en-US" altLang="ja-JP" u="sng" dirty="0">
                <a:solidFill>
                  <a:srgbClr val="000000"/>
                </a:solidFill>
                <a:latin typeface="Arial"/>
                <a:ea typeface="ＭＳ Ｐゴシック"/>
              </a:rPr>
              <a:t>May, 2017</a:t>
            </a:r>
          </a:p>
          <a:p>
            <a:pPr indent="-144000" defTabSz="457200">
              <a:lnSpc>
                <a:spcPts val="1800"/>
              </a:lnSpc>
              <a:defRPr/>
            </a:pPr>
            <a:r>
              <a:rPr lang="en-US" altLang="ja-JP" dirty="0">
                <a:solidFill>
                  <a:srgbClr val="0000FF"/>
                </a:solidFill>
                <a:latin typeface="Arial"/>
                <a:ea typeface="ＭＳ Ｐゴシック"/>
              </a:rPr>
              <a:t>Amendment: Flood Risk Management </a:t>
            </a:r>
            <a:r>
              <a:rPr lang="en-US" altLang="ja-JP" dirty="0" smtClean="0">
                <a:solidFill>
                  <a:srgbClr val="0000FF"/>
                </a:solidFill>
                <a:latin typeface="Arial"/>
                <a:ea typeface="ＭＳ Ｐゴシック"/>
              </a:rPr>
              <a:t>Act</a:t>
            </a:r>
            <a:endParaRPr lang="en-US" altLang="ja-JP" dirty="0">
              <a:solidFill>
                <a:srgbClr val="0000FF"/>
              </a:solidFill>
              <a:latin typeface="Arial"/>
              <a:ea typeface="ＭＳ Ｐゴシック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F1A28516-2DF3-4C9C-B104-621E3E463C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00" t="20666" r="60000" b="67334"/>
          <a:stretch/>
        </p:blipFill>
        <p:spPr>
          <a:xfrm>
            <a:off x="16897350" y="620688"/>
            <a:ext cx="1219200" cy="281354"/>
          </a:xfrm>
          <a:prstGeom prst="rect">
            <a:avLst/>
          </a:prstGeom>
        </p:spPr>
      </p:pic>
      <p:sp>
        <p:nvSpPr>
          <p:cNvPr id="31" name="スライド番号プレースホルダー 3">
            <a:extLst>
              <a:ext uri="{FF2B5EF4-FFF2-40B4-BE49-F238E27FC236}">
                <a16:creationId xmlns:a16="http://schemas.microsoft.com/office/drawing/2014/main" id="{91CD7D36-9E11-4C69-B7C2-21DE879F5D7D}"/>
              </a:ext>
            </a:extLst>
          </p:cNvPr>
          <p:cNvSpPr txBox="1">
            <a:spLocks/>
          </p:cNvSpPr>
          <p:nvPr/>
        </p:nvSpPr>
        <p:spPr>
          <a:xfrm>
            <a:off x="11279546" y="8458"/>
            <a:ext cx="871329" cy="330609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983">
              <a:defRPr/>
            </a:pPr>
            <a:fld id="{F36C87F6-986D-49E6-AF40-1B3A1EE8064D}" type="slidenum">
              <a:rPr lang="en-US" altLang="ja-JP" sz="2400">
                <a:solidFill>
                  <a:srgbClr val="000000"/>
                </a:solidFill>
                <a:latin typeface="Century Gothic"/>
                <a:ea typeface="ＭＳ Ｐゴシック" panose="020B0600070205080204" pitchFamily="50" charset="-128"/>
              </a:rPr>
              <a:pPr defTabSz="685983">
                <a:defRPr/>
              </a:pPr>
              <a:t>3</a:t>
            </a:fld>
            <a:endParaRPr lang="en-US" altLang="ja-JP" sz="2400" dirty="0">
              <a:solidFill>
                <a:srgbClr val="000000"/>
              </a:solidFill>
              <a:latin typeface="Century Gothic"/>
              <a:ea typeface="ＭＳ Ｐゴシック" panose="020B0600070205080204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7663263" y="558460"/>
            <a:ext cx="4128687" cy="2424630"/>
            <a:chOff x="7663263" y="558460"/>
            <a:chExt cx="4128687" cy="2424630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463812CC-622E-43A7-ADC5-4BF4A1C25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149" t="13556" r="24575" b="22469"/>
            <a:stretch/>
          </p:blipFill>
          <p:spPr>
            <a:xfrm>
              <a:off x="7663263" y="558460"/>
              <a:ext cx="4128687" cy="2424630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55E46AE-F4E5-4D6F-A116-E6EF2E9F5C8F}"/>
                </a:ext>
              </a:extLst>
            </p:cNvPr>
            <p:cNvSpPr txBox="1"/>
            <p:nvPr/>
          </p:nvSpPr>
          <p:spPr>
            <a:xfrm>
              <a:off x="8039780" y="2336759"/>
              <a:ext cx="37004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Seasonal rain front, July 2018</a:t>
              </a:r>
            </a:p>
            <a:p>
              <a:pPr defTabSz="457200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Record high rainfall at 124 sites</a:t>
              </a:r>
              <a:endParaRPr lang="ja-JP" altLang="en-US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B5D5E294-E887-4F7E-929A-59C18324D320}"/>
                </a:ext>
              </a:extLst>
            </p:cNvPr>
            <p:cNvSpPr/>
            <p:nvPr/>
          </p:nvSpPr>
          <p:spPr>
            <a:xfrm>
              <a:off x="7860416" y="659925"/>
              <a:ext cx="354309" cy="3180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6D56B404-5CB3-4255-959B-2AF5527EE2A3}"/>
                </a:ext>
              </a:extLst>
            </p:cNvPr>
            <p:cNvSpPr/>
            <p:nvPr/>
          </p:nvSpPr>
          <p:spPr>
            <a:xfrm>
              <a:off x="10610851" y="2336760"/>
              <a:ext cx="625266" cy="3111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BF803893-E36A-4FFD-8EEB-70546A5FA25B}"/>
                </a:ext>
              </a:extLst>
            </p:cNvPr>
            <p:cNvSpPr/>
            <p:nvPr/>
          </p:nvSpPr>
          <p:spPr>
            <a:xfrm>
              <a:off x="10420350" y="2647950"/>
              <a:ext cx="421653" cy="2410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FC5047A-9FA9-4D43-9B14-00205019ADE8}"/>
              </a:ext>
            </a:extLst>
          </p:cNvPr>
          <p:cNvSpPr txBox="1"/>
          <p:nvPr/>
        </p:nvSpPr>
        <p:spPr>
          <a:xfrm>
            <a:off x="7616303" y="5292440"/>
            <a:ext cx="280404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2200"/>
              </a:lnSpc>
              <a:defRPr/>
            </a:pPr>
            <a:endParaRPr lang="en-US" altLang="ja-JP" sz="24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defTabSz="457200">
              <a:lnSpc>
                <a:spcPts val="2200"/>
              </a:lnSpc>
              <a:defRPr/>
            </a:pPr>
            <a:r>
              <a:rPr lang="en-US" altLang="ja-JP" sz="2400" dirty="0">
                <a:solidFill>
                  <a:srgbClr val="000000"/>
                </a:solidFill>
                <a:latin typeface="Arial"/>
                <a:ea typeface="ＭＳ Ｐゴシック"/>
              </a:rPr>
              <a:t>Houses Inundated</a:t>
            </a:r>
          </a:p>
          <a:p>
            <a:pPr defTabSz="457200">
              <a:lnSpc>
                <a:spcPts val="2200"/>
              </a:lnSpc>
              <a:defRPr/>
            </a:pPr>
            <a:r>
              <a:rPr lang="en-US" altLang="ja-JP" sz="2400" dirty="0">
                <a:solidFill>
                  <a:srgbClr val="000000"/>
                </a:solidFill>
                <a:latin typeface="Arial"/>
                <a:ea typeface="ＭＳ Ｐゴシック"/>
              </a:rPr>
              <a:t>above the First Floor </a:t>
            </a:r>
            <a:r>
              <a:rPr lang="en-US" altLang="ja-JP" sz="2400" dirty="0" smtClean="0">
                <a:solidFill>
                  <a:srgbClr val="000000"/>
                </a:solidFill>
                <a:latin typeface="Arial"/>
                <a:ea typeface="ＭＳ Ｐゴシック"/>
              </a:rPr>
              <a:t>Level </a:t>
            </a:r>
            <a:endParaRPr lang="en-US" altLang="ja-JP" sz="24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defTabSz="457200">
              <a:lnSpc>
                <a:spcPts val="2200"/>
              </a:lnSpc>
              <a:defRPr/>
            </a:pPr>
            <a:r>
              <a:rPr lang="en-US" altLang="ja-JP" sz="2400" dirty="0" smtClean="0">
                <a:solidFill>
                  <a:srgbClr val="000000"/>
                </a:solidFill>
                <a:latin typeface="Arial"/>
                <a:ea typeface="ＭＳ Ｐゴシック"/>
              </a:rPr>
              <a:t>Human Loss</a:t>
            </a:r>
            <a:endParaRPr lang="en-US" altLang="ja-JP" sz="2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1ECF997-FC41-4ECF-89E9-512C1B910857}"/>
              </a:ext>
            </a:extLst>
          </p:cNvPr>
          <p:cNvSpPr txBox="1"/>
          <p:nvPr/>
        </p:nvSpPr>
        <p:spPr>
          <a:xfrm>
            <a:off x="9977399" y="5603717"/>
            <a:ext cx="124327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ts val="2200"/>
              </a:lnSpc>
              <a:defRPr/>
            </a:pPr>
            <a:r>
              <a:rPr lang="en-US" altLang="ja-JP" sz="2400" dirty="0" smtClean="0">
                <a:solidFill>
                  <a:prstClr val="black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7,173</a:t>
            </a:r>
            <a:endParaRPr lang="en-US" altLang="ja-JP" sz="2400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algn="r" defTabSz="457200">
              <a:lnSpc>
                <a:spcPts val="2200"/>
              </a:lnSpc>
              <a:defRPr/>
            </a:pPr>
            <a:endParaRPr lang="en-US" altLang="ja-JP" sz="2400" dirty="0">
              <a:solidFill>
                <a:prstClr val="black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  <a:p>
            <a:pPr algn="r" defTabSz="457200">
              <a:lnSpc>
                <a:spcPts val="2200"/>
              </a:lnSpc>
              <a:defRPr/>
            </a:pPr>
            <a:endParaRPr lang="en-US" altLang="ja-JP" sz="2400" dirty="0">
              <a:solidFill>
                <a:prstClr val="black"/>
              </a:solidFill>
              <a:latin typeface="Arial"/>
              <a:ea typeface="ＭＳ Ｐゴシック"/>
              <a:sym typeface="Wingdings" panose="05000000000000000000" pitchFamily="2" charset="2"/>
            </a:endParaRPr>
          </a:p>
          <a:p>
            <a:pPr algn="r" defTabSz="457200">
              <a:lnSpc>
                <a:spcPts val="2200"/>
              </a:lnSpc>
              <a:defRPr/>
            </a:pPr>
            <a:r>
              <a:rPr lang="en-US" altLang="ja-JP" sz="2400" dirty="0">
                <a:solidFill>
                  <a:srgbClr val="FF0000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245</a:t>
            </a:r>
          </a:p>
        </p:txBody>
      </p:sp>
      <p:grpSp>
        <p:nvGrpSpPr>
          <p:cNvPr id="14" name="グループ化 13"/>
          <p:cNvGrpSpPr/>
          <p:nvPr/>
        </p:nvGrpSpPr>
        <p:grpSpPr>
          <a:xfrm>
            <a:off x="7684718" y="3019814"/>
            <a:ext cx="4107232" cy="2366836"/>
            <a:chOff x="7684718" y="3019814"/>
            <a:chExt cx="4107232" cy="2366836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289ABF66-123C-444B-B904-AB7CA441A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726" t="20371" r="26849" b="15114"/>
            <a:stretch/>
          </p:blipFill>
          <p:spPr>
            <a:xfrm>
              <a:off x="7684718" y="3019814"/>
              <a:ext cx="4107232" cy="2350052"/>
            </a:xfrm>
            <a:prstGeom prst="rect">
              <a:avLst/>
            </a:prstGeom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3A1DAC50-268E-4C20-A79A-2A78158B0656}"/>
                </a:ext>
              </a:extLst>
            </p:cNvPr>
            <p:cNvSpPr txBox="1"/>
            <p:nvPr/>
          </p:nvSpPr>
          <p:spPr>
            <a:xfrm>
              <a:off x="8049685" y="4740319"/>
              <a:ext cx="3443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Typhoon 19, October 2019</a:t>
              </a:r>
            </a:p>
            <a:p>
              <a:pPr defTabSz="457200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/>
                  <a:ea typeface="ＭＳ Ｐゴシック"/>
                </a:rPr>
                <a:t>Record high rainfall at 120 sites</a:t>
              </a:r>
              <a:endParaRPr lang="ja-JP" altLang="en-US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2476DDDF-CC89-4A63-9DCB-1B32B7FAD7CE}"/>
                </a:ext>
              </a:extLst>
            </p:cNvPr>
            <p:cNvSpPr/>
            <p:nvPr/>
          </p:nvSpPr>
          <p:spPr>
            <a:xfrm>
              <a:off x="7885449" y="3075715"/>
              <a:ext cx="352678" cy="3463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5097BC0D-274B-42BC-A97F-9261DB2EA0E9}"/>
                </a:ext>
              </a:extLst>
            </p:cNvPr>
            <p:cNvSpPr/>
            <p:nvPr/>
          </p:nvSpPr>
          <p:spPr>
            <a:xfrm>
              <a:off x="10311002" y="4812777"/>
              <a:ext cx="576064" cy="2450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E60C1324-F707-403F-9571-D196FB31FB78}"/>
                </a:ext>
              </a:extLst>
            </p:cNvPr>
            <p:cNvSpPr/>
            <p:nvPr/>
          </p:nvSpPr>
          <p:spPr>
            <a:xfrm>
              <a:off x="10398944" y="5057874"/>
              <a:ext cx="443059" cy="2529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23">
                <a:defRPr/>
              </a:pPr>
              <a:endParaRPr lang="ja-JP" altLang="en-US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4E37DF4-B951-4EDA-8951-B7D656915E4F}"/>
              </a:ext>
            </a:extLst>
          </p:cNvPr>
          <p:cNvSpPr txBox="1"/>
          <p:nvPr/>
        </p:nvSpPr>
        <p:spPr>
          <a:xfrm>
            <a:off x="11220668" y="5606043"/>
            <a:ext cx="101003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ts val="2200"/>
              </a:lnSpc>
              <a:defRPr/>
            </a:pPr>
            <a:r>
              <a:rPr lang="en-US" altLang="ja-JP" sz="24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8,129</a:t>
            </a:r>
            <a:endParaRPr lang="en-US" altLang="ja-JP" sz="2400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r" defTabSz="457200">
              <a:lnSpc>
                <a:spcPts val="2200"/>
              </a:lnSpc>
              <a:defRPr/>
            </a:pPr>
            <a:endParaRPr lang="en-US" altLang="ja-JP" sz="240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r" defTabSz="457200">
              <a:lnSpc>
                <a:spcPts val="2200"/>
              </a:lnSpc>
              <a:defRPr/>
            </a:pPr>
            <a:endParaRPr lang="en-US" altLang="ja-JP" sz="240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r" defTabSz="457200">
              <a:lnSpc>
                <a:spcPts val="2200"/>
              </a:lnSpc>
              <a:defRPr/>
            </a:pP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2589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6" grpId="0"/>
      <p:bldP spid="27" grpId="0"/>
      <p:bldP spid="28" grpId="0"/>
      <p:bldP spid="36" grpId="0"/>
      <p:bldP spid="37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5F44F4D5-AE30-4A96-8710-0E214181B893}"/>
              </a:ext>
            </a:extLst>
          </p:cNvPr>
          <p:cNvSpPr/>
          <p:nvPr/>
        </p:nvSpPr>
        <p:spPr>
          <a:xfrm>
            <a:off x="6545366" y="813599"/>
            <a:ext cx="5458545" cy="5145435"/>
          </a:xfrm>
          <a:prstGeom prst="rect">
            <a:avLst/>
          </a:prstGeom>
          <a:gradFill flip="none" rotWithShape="1">
            <a:gsLst>
              <a:gs pos="93000">
                <a:srgbClr val="66FFFF"/>
              </a:gs>
              <a:gs pos="1000">
                <a:srgbClr val="99FF99"/>
              </a:gs>
              <a:gs pos="52000">
                <a:schemeClr val="accent1">
                  <a:lumMod val="5000"/>
                  <a:lumOff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D777ABF-C508-46B8-97A0-65A533FBC321}"/>
              </a:ext>
            </a:extLst>
          </p:cNvPr>
          <p:cNvSpPr/>
          <p:nvPr/>
        </p:nvSpPr>
        <p:spPr>
          <a:xfrm flipH="1">
            <a:off x="244756" y="813599"/>
            <a:ext cx="6331948" cy="5145434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0">
                <a:srgbClr val="99FF99"/>
              </a:gs>
              <a:gs pos="100000">
                <a:srgbClr val="FF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244755" y="1099146"/>
            <a:ext cx="359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Meteorological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C000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4065505" y="2362331"/>
            <a:ext cx="1556079" cy="311602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139008" y="5035399"/>
            <a:ext cx="1249794" cy="44296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Quantifying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Uncertainty  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円柱 3"/>
          <p:cNvSpPr/>
          <p:nvPr/>
        </p:nvSpPr>
        <p:spPr>
          <a:xfrm>
            <a:off x="643059" y="2268994"/>
            <a:ext cx="1067752" cy="747927"/>
          </a:xfrm>
          <a:prstGeom prst="can">
            <a:avLst>
              <a:gd name="adj" fmla="val 16758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Global Model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Outputs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45126" y="3863204"/>
            <a:ext cx="12375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Down-scaling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4075518" y="2354164"/>
            <a:ext cx="1417365" cy="72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modeling</a:t>
            </a:r>
            <a:r>
              <a:rPr lang="ja-JP" altLang="en-US" sz="1600" dirty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&amp; management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System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4428545" y="3048359"/>
            <a:ext cx="775898" cy="18643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flood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4322404" y="3525800"/>
            <a:ext cx="988183" cy="207365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irrigation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289129" y="5190332"/>
            <a:ext cx="1054733" cy="21787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drought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120859" y="3778785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hydro power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6527676" y="3148748"/>
            <a:ext cx="1340112" cy="3651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Environment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6531879" y="3737781"/>
            <a:ext cx="1331709" cy="365124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Socio-economics 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6528764" y="4300652"/>
            <a:ext cx="1346947" cy="370782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Culture &amp; history</a:t>
            </a:r>
          </a:p>
        </p:txBody>
      </p:sp>
      <p:sp>
        <p:nvSpPr>
          <p:cNvPr id="88" name="角丸四角形 87"/>
          <p:cNvSpPr/>
          <p:nvPr/>
        </p:nvSpPr>
        <p:spPr>
          <a:xfrm>
            <a:off x="6077625" y="4887422"/>
            <a:ext cx="963111" cy="35718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Regime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shift</a:t>
            </a:r>
          </a:p>
        </p:txBody>
      </p:sp>
      <p:sp>
        <p:nvSpPr>
          <p:cNvPr id="90" name="角丸四角形 89"/>
          <p:cNvSpPr/>
          <p:nvPr/>
        </p:nvSpPr>
        <p:spPr>
          <a:xfrm>
            <a:off x="8492852" y="3009135"/>
            <a:ext cx="249910" cy="1822419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Impact assessment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22" name="直線矢印コネクタ 121"/>
          <p:cNvCxnSpPr>
            <a:cxnSpLocks/>
            <a:stCxn id="34" idx="3"/>
            <a:endCxn id="49" idx="1"/>
          </p:cNvCxnSpPr>
          <p:nvPr/>
        </p:nvCxnSpPr>
        <p:spPr>
          <a:xfrm flipV="1">
            <a:off x="5621584" y="3920343"/>
            <a:ext cx="910295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角丸四角形 138"/>
          <p:cNvSpPr/>
          <p:nvPr/>
        </p:nvSpPr>
        <p:spPr>
          <a:xfrm>
            <a:off x="9115400" y="2362331"/>
            <a:ext cx="1392924" cy="3116027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0" name="角丸四角形 139"/>
          <p:cNvSpPr/>
          <p:nvPr/>
        </p:nvSpPr>
        <p:spPr>
          <a:xfrm>
            <a:off x="9235112" y="2998315"/>
            <a:ext cx="1153503" cy="362814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Early warning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1" name="角丸四角形 140"/>
          <p:cNvSpPr/>
          <p:nvPr/>
        </p:nvSpPr>
        <p:spPr>
          <a:xfrm>
            <a:off x="9185031" y="4933289"/>
            <a:ext cx="1253662" cy="412510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Contingency Planning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2" name="角丸四角形 141"/>
          <p:cNvSpPr/>
          <p:nvPr/>
        </p:nvSpPr>
        <p:spPr>
          <a:xfrm>
            <a:off x="9258306" y="4637481"/>
            <a:ext cx="1107112" cy="211137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Land use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4" name="角丸四角形 143"/>
          <p:cNvSpPr/>
          <p:nvPr/>
        </p:nvSpPr>
        <p:spPr>
          <a:xfrm>
            <a:off x="9148322" y="2378040"/>
            <a:ext cx="1327080" cy="5356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Mitigation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Adaptation  Options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8" name="角丸四角形 107"/>
          <p:cNvSpPr/>
          <p:nvPr/>
        </p:nvSpPr>
        <p:spPr>
          <a:xfrm>
            <a:off x="9161751" y="3445803"/>
            <a:ext cx="1300225" cy="1107005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Innovative  technology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Flood 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quality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14" name="角丸四角形 113"/>
          <p:cNvSpPr/>
          <p:nvPr/>
        </p:nvSpPr>
        <p:spPr>
          <a:xfrm>
            <a:off x="10917834" y="3426103"/>
            <a:ext cx="387475" cy="988483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Decision making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95" name="角丸四角形 194"/>
          <p:cNvSpPr/>
          <p:nvPr/>
        </p:nvSpPr>
        <p:spPr>
          <a:xfrm>
            <a:off x="10763251" y="2435776"/>
            <a:ext cx="1070343" cy="4286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FFFFFF"/>
                </a:solidFill>
                <a:latin typeface="Calibri"/>
                <a:ea typeface="ＭＳ Ｐゴシック"/>
              </a:rPr>
              <a:t>Monitoring evaluation</a:t>
            </a:r>
          </a:p>
        </p:txBody>
      </p:sp>
      <p:sp>
        <p:nvSpPr>
          <p:cNvPr id="196" name="角丸四角形 195"/>
          <p:cNvSpPr/>
          <p:nvPr/>
        </p:nvSpPr>
        <p:spPr>
          <a:xfrm>
            <a:off x="11601450" y="3200267"/>
            <a:ext cx="191488" cy="144015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Implementation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31" name="円柱 130"/>
          <p:cNvSpPr/>
          <p:nvPr/>
        </p:nvSpPr>
        <p:spPr>
          <a:xfrm>
            <a:off x="1885529" y="2268994"/>
            <a:ext cx="1067753" cy="801687"/>
          </a:xfrm>
          <a:prstGeom prst="can">
            <a:avLst>
              <a:gd name="adj" fmla="val 18592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Integrated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Observed Data Sets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カギ線コネクタ 116">
            <a:extLst>
              <a:ext uri="{FF2B5EF4-FFF2-40B4-BE49-F238E27FC236}">
                <a16:creationId xmlns:a16="http://schemas.microsoft.com/office/drawing/2014/main" id="{14406E60-BD4E-4897-9254-5B4DDE1C299E}"/>
              </a:ext>
            </a:extLst>
          </p:cNvPr>
          <p:cNvCxnSpPr>
            <a:cxnSpLocks/>
            <a:stCxn id="131" idx="3"/>
            <a:endCxn id="109" idx="0"/>
          </p:cNvCxnSpPr>
          <p:nvPr/>
        </p:nvCxnSpPr>
        <p:spPr>
          <a:xfrm rot="5400000">
            <a:off x="1988444" y="2846142"/>
            <a:ext cx="206425" cy="655500"/>
          </a:xfrm>
          <a:prstGeom prst="bentConnector3">
            <a:avLst>
              <a:gd name="adj1" fmla="val 374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角丸四角形 6">
            <a:extLst>
              <a:ext uri="{FF2B5EF4-FFF2-40B4-BE49-F238E27FC236}">
                <a16:creationId xmlns:a16="http://schemas.microsoft.com/office/drawing/2014/main" id="{BF4AB00A-07C9-4409-8033-1E2945346964}"/>
              </a:ext>
            </a:extLst>
          </p:cNvPr>
          <p:cNvSpPr/>
          <p:nvPr/>
        </p:nvSpPr>
        <p:spPr>
          <a:xfrm>
            <a:off x="1144826" y="4449302"/>
            <a:ext cx="12381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Bias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Correction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9" name="角丸四角形 6">
            <a:extLst>
              <a:ext uri="{FF2B5EF4-FFF2-40B4-BE49-F238E27FC236}">
                <a16:creationId xmlns:a16="http://schemas.microsoft.com/office/drawing/2014/main" id="{EFC5BFE8-7069-470B-A0D4-F1B1086E8CE9}"/>
              </a:ext>
            </a:extLst>
          </p:cNvPr>
          <p:cNvSpPr/>
          <p:nvPr/>
        </p:nvSpPr>
        <p:spPr>
          <a:xfrm>
            <a:off x="1139008" y="3277106"/>
            <a:ext cx="1249794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Climatology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Check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1B0114C8-9D5D-468F-9FC4-74D80BCEEB00}"/>
              </a:ext>
            </a:extLst>
          </p:cNvPr>
          <p:cNvCxnSpPr>
            <a:cxnSpLocks/>
          </p:cNvCxnSpPr>
          <p:nvPr/>
        </p:nvCxnSpPr>
        <p:spPr>
          <a:xfrm>
            <a:off x="1763905" y="3705731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D51D2E32-0AEE-4D39-9259-E6225CB6FB69}"/>
              </a:ext>
            </a:extLst>
          </p:cNvPr>
          <p:cNvCxnSpPr>
            <a:cxnSpLocks/>
          </p:cNvCxnSpPr>
          <p:nvPr/>
        </p:nvCxnSpPr>
        <p:spPr>
          <a:xfrm>
            <a:off x="1763905" y="4291829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842D551B-18E8-4020-B4EF-EFFE8D8F691B}"/>
              </a:ext>
            </a:extLst>
          </p:cNvPr>
          <p:cNvCxnSpPr>
            <a:cxnSpLocks/>
          </p:cNvCxnSpPr>
          <p:nvPr/>
        </p:nvCxnSpPr>
        <p:spPr>
          <a:xfrm>
            <a:off x="1763905" y="4877926"/>
            <a:ext cx="0" cy="1574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角丸四角形 87">
            <a:extLst>
              <a:ext uri="{FF2B5EF4-FFF2-40B4-BE49-F238E27FC236}">
                <a16:creationId xmlns:a16="http://schemas.microsoft.com/office/drawing/2014/main" id="{A48C120F-49EC-468F-A555-1E92B627C804}"/>
              </a:ext>
            </a:extLst>
          </p:cNvPr>
          <p:cNvSpPr/>
          <p:nvPr/>
        </p:nvSpPr>
        <p:spPr>
          <a:xfrm>
            <a:off x="6059331" y="2530635"/>
            <a:ext cx="981405" cy="365125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Extreme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events</a:t>
            </a:r>
          </a:p>
        </p:txBody>
      </p:sp>
      <p:sp>
        <p:nvSpPr>
          <p:cNvPr id="72" name="角丸四角形 26">
            <a:extLst>
              <a:ext uri="{FF2B5EF4-FFF2-40B4-BE49-F238E27FC236}">
                <a16:creationId xmlns:a16="http://schemas.microsoft.com/office/drawing/2014/main" id="{A17031AD-9810-4329-98C4-3B03D2FFCD70}"/>
              </a:ext>
            </a:extLst>
          </p:cNvPr>
          <p:cNvSpPr/>
          <p:nvPr/>
        </p:nvSpPr>
        <p:spPr>
          <a:xfrm>
            <a:off x="4120859" y="4061094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supply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4" name="角丸四角形 26">
            <a:extLst>
              <a:ext uri="{FF2B5EF4-FFF2-40B4-BE49-F238E27FC236}">
                <a16:creationId xmlns:a16="http://schemas.microsoft.com/office/drawing/2014/main" id="{992B3B5D-7755-413D-9B90-54A6BF4AEA0E}"/>
              </a:ext>
            </a:extLst>
          </p:cNvPr>
          <p:cNvSpPr/>
          <p:nvPr/>
        </p:nvSpPr>
        <p:spPr>
          <a:xfrm>
            <a:off x="4120859" y="4908021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ground water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5" name="角丸四角形 26">
            <a:extLst>
              <a:ext uri="{FF2B5EF4-FFF2-40B4-BE49-F238E27FC236}">
                <a16:creationId xmlns:a16="http://schemas.microsoft.com/office/drawing/2014/main" id="{8F4B0212-5C13-44E5-8F60-415FF43B813C}"/>
              </a:ext>
            </a:extLst>
          </p:cNvPr>
          <p:cNvSpPr/>
          <p:nvPr/>
        </p:nvSpPr>
        <p:spPr>
          <a:xfrm>
            <a:off x="4120859" y="4343403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quality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7" name="角丸四角形 26">
            <a:extLst>
              <a:ext uri="{FF2B5EF4-FFF2-40B4-BE49-F238E27FC236}">
                <a16:creationId xmlns:a16="http://schemas.microsoft.com/office/drawing/2014/main" id="{2EF0786D-977C-4C7F-9499-E9D0FF8FADFB}"/>
              </a:ext>
            </a:extLst>
          </p:cNvPr>
          <p:cNvSpPr/>
          <p:nvPr/>
        </p:nvSpPr>
        <p:spPr>
          <a:xfrm>
            <a:off x="4120859" y="4625712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Urban sewage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2E8A6B71-83A6-489C-9597-32205F15C5B6}"/>
              </a:ext>
            </a:extLst>
          </p:cNvPr>
          <p:cNvCxnSpPr>
            <a:cxnSpLocks/>
            <a:stCxn id="49" idx="3"/>
            <a:endCxn id="90" idx="1"/>
          </p:cNvCxnSpPr>
          <p:nvPr/>
        </p:nvCxnSpPr>
        <p:spPr>
          <a:xfrm>
            <a:off x="7863588" y="3920343"/>
            <a:ext cx="629264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9BE60977-D03D-4FFE-88FD-6A2E9228E3CE}"/>
              </a:ext>
            </a:extLst>
          </p:cNvPr>
          <p:cNvCxnSpPr>
            <a:cxnSpLocks/>
            <a:stCxn id="90" idx="3"/>
            <a:endCxn id="139" idx="1"/>
          </p:cNvCxnSpPr>
          <p:nvPr/>
        </p:nvCxnSpPr>
        <p:spPr>
          <a:xfrm>
            <a:off x="8742762" y="3920345"/>
            <a:ext cx="37263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2FC752C3-EF00-408B-8BD8-94899D0374AF}"/>
              </a:ext>
            </a:extLst>
          </p:cNvPr>
          <p:cNvCxnSpPr>
            <a:cxnSpLocks/>
            <a:stCxn id="139" idx="3"/>
            <a:endCxn id="114" idx="1"/>
          </p:cNvCxnSpPr>
          <p:nvPr/>
        </p:nvCxnSpPr>
        <p:spPr>
          <a:xfrm>
            <a:off x="10508324" y="3920345"/>
            <a:ext cx="4095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6469FA2A-11B6-453C-8240-3019FF582832}"/>
              </a:ext>
            </a:extLst>
          </p:cNvPr>
          <p:cNvCxnSpPr>
            <a:cxnSpLocks/>
            <a:stCxn id="114" idx="3"/>
            <a:endCxn id="196" idx="1"/>
          </p:cNvCxnSpPr>
          <p:nvPr/>
        </p:nvCxnSpPr>
        <p:spPr>
          <a:xfrm>
            <a:off x="11305308" y="3920344"/>
            <a:ext cx="29614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>
            <a:extLst>
              <a:ext uri="{FF2B5EF4-FFF2-40B4-BE49-F238E27FC236}">
                <a16:creationId xmlns:a16="http://schemas.microsoft.com/office/drawing/2014/main" id="{C97C52A0-4A57-46D6-AEDA-7C50934887AE}"/>
              </a:ext>
            </a:extLst>
          </p:cNvPr>
          <p:cNvCxnSpPr>
            <a:cxnSpLocks/>
            <a:stCxn id="196" idx="0"/>
            <a:endCxn id="195" idx="2"/>
          </p:cNvCxnSpPr>
          <p:nvPr/>
        </p:nvCxnSpPr>
        <p:spPr>
          <a:xfrm flipH="1" flipV="1">
            <a:off x="11298422" y="2864400"/>
            <a:ext cx="398772" cy="3358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C99BF139-78CC-46E9-9F1F-1DDE0AB8A157}"/>
              </a:ext>
            </a:extLst>
          </p:cNvPr>
          <p:cNvCxnSpPr>
            <a:cxnSpLocks/>
            <a:stCxn id="195" idx="2"/>
            <a:endCxn id="114" idx="0"/>
          </p:cNvCxnSpPr>
          <p:nvPr/>
        </p:nvCxnSpPr>
        <p:spPr>
          <a:xfrm flipH="1">
            <a:off x="11111572" y="2864400"/>
            <a:ext cx="186851" cy="561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16">
            <a:extLst>
              <a:ext uri="{FF2B5EF4-FFF2-40B4-BE49-F238E27FC236}">
                <a16:creationId xmlns:a16="http://schemas.microsoft.com/office/drawing/2014/main" id="{8BC21117-4F47-45DA-9DBB-3A306CC9D731}"/>
              </a:ext>
            </a:extLst>
          </p:cNvPr>
          <p:cNvCxnSpPr>
            <a:cxnSpLocks/>
            <a:stCxn id="4" idx="3"/>
            <a:endCxn id="109" idx="0"/>
          </p:cNvCxnSpPr>
          <p:nvPr/>
        </p:nvCxnSpPr>
        <p:spPr>
          <a:xfrm rot="16200000" flipH="1">
            <a:off x="1340329" y="2853527"/>
            <a:ext cx="260185" cy="58697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カギ線コネクタ 116">
            <a:extLst>
              <a:ext uri="{FF2B5EF4-FFF2-40B4-BE49-F238E27FC236}">
                <a16:creationId xmlns:a16="http://schemas.microsoft.com/office/drawing/2014/main" id="{0F24E4A4-6A5D-418D-A179-0672B0B0612E}"/>
              </a:ext>
            </a:extLst>
          </p:cNvPr>
          <p:cNvCxnSpPr>
            <a:cxnSpLocks/>
            <a:stCxn id="2" idx="2"/>
            <a:endCxn id="34" idx="1"/>
          </p:cNvCxnSpPr>
          <p:nvPr/>
        </p:nvCxnSpPr>
        <p:spPr>
          <a:xfrm rot="5400000" flipH="1" flipV="1">
            <a:off x="2135695" y="3548555"/>
            <a:ext cx="1558019" cy="2301600"/>
          </a:xfrm>
          <a:prstGeom prst="bentConnector4">
            <a:avLst>
              <a:gd name="adj1" fmla="val -7336"/>
              <a:gd name="adj2" fmla="val 63575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カギ線コネクタ 116">
            <a:extLst>
              <a:ext uri="{FF2B5EF4-FFF2-40B4-BE49-F238E27FC236}">
                <a16:creationId xmlns:a16="http://schemas.microsoft.com/office/drawing/2014/main" id="{F68B2BDF-CBD1-4D84-AB7E-97324A93B9E0}"/>
              </a:ext>
            </a:extLst>
          </p:cNvPr>
          <p:cNvCxnSpPr>
            <a:cxnSpLocks/>
            <a:stCxn id="34" idx="0"/>
            <a:endCxn id="71" idx="0"/>
          </p:cNvCxnSpPr>
          <p:nvPr/>
        </p:nvCxnSpPr>
        <p:spPr>
          <a:xfrm rot="16200000" flipH="1">
            <a:off x="5612636" y="1593239"/>
            <a:ext cx="168304" cy="1706489"/>
          </a:xfrm>
          <a:prstGeom prst="bentConnector3">
            <a:avLst>
              <a:gd name="adj1" fmla="val -13582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カギ線コネクタ 116">
            <a:extLst>
              <a:ext uri="{FF2B5EF4-FFF2-40B4-BE49-F238E27FC236}">
                <a16:creationId xmlns:a16="http://schemas.microsoft.com/office/drawing/2014/main" id="{8AAA33AE-809B-4EEF-B252-55C0F3A6043D}"/>
              </a:ext>
            </a:extLst>
          </p:cNvPr>
          <p:cNvCxnSpPr>
            <a:cxnSpLocks/>
            <a:stCxn id="34" idx="2"/>
            <a:endCxn id="88" idx="2"/>
          </p:cNvCxnSpPr>
          <p:nvPr/>
        </p:nvCxnSpPr>
        <p:spPr>
          <a:xfrm rot="5400000" flipH="1" flipV="1">
            <a:off x="5584488" y="4503665"/>
            <a:ext cx="233749" cy="1715636"/>
          </a:xfrm>
          <a:prstGeom prst="bentConnector3">
            <a:avLst>
              <a:gd name="adj1" fmla="val -4244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カギ線コネクタ 116">
            <a:extLst>
              <a:ext uri="{FF2B5EF4-FFF2-40B4-BE49-F238E27FC236}">
                <a16:creationId xmlns:a16="http://schemas.microsoft.com/office/drawing/2014/main" id="{18C774F0-1B84-414E-AEC6-0D3B2AB2CBDC}"/>
              </a:ext>
            </a:extLst>
          </p:cNvPr>
          <p:cNvCxnSpPr>
            <a:cxnSpLocks/>
            <a:stCxn id="2" idx="2"/>
            <a:endCxn id="114" idx="2"/>
          </p:cNvCxnSpPr>
          <p:nvPr/>
        </p:nvCxnSpPr>
        <p:spPr>
          <a:xfrm rot="5400000" flipH="1" flipV="1">
            <a:off x="5905849" y="272641"/>
            <a:ext cx="1063778" cy="9347667"/>
          </a:xfrm>
          <a:prstGeom prst="bentConnector3">
            <a:avLst>
              <a:gd name="adj1" fmla="val -21489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矢印コネクタ 163">
            <a:extLst>
              <a:ext uri="{FF2B5EF4-FFF2-40B4-BE49-F238E27FC236}">
                <a16:creationId xmlns:a16="http://schemas.microsoft.com/office/drawing/2014/main" id="{CA1F8977-3F38-4840-90C8-D550B3B3D423}"/>
              </a:ext>
            </a:extLst>
          </p:cNvPr>
          <p:cNvCxnSpPr>
            <a:cxnSpLocks/>
            <a:stCxn id="88" idx="0"/>
            <a:endCxn id="50" idx="2"/>
          </p:cNvCxnSpPr>
          <p:nvPr/>
        </p:nvCxnSpPr>
        <p:spPr>
          <a:xfrm flipV="1">
            <a:off x="6559181" y="4671434"/>
            <a:ext cx="643057" cy="215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id="{76F8EBD2-DDEB-499B-9F46-95A71695E74F}"/>
              </a:ext>
            </a:extLst>
          </p:cNvPr>
          <p:cNvCxnSpPr>
            <a:cxnSpLocks/>
            <a:stCxn id="71" idx="2"/>
            <a:endCxn id="48" idx="0"/>
          </p:cNvCxnSpPr>
          <p:nvPr/>
        </p:nvCxnSpPr>
        <p:spPr>
          <a:xfrm>
            <a:off x="6550034" y="2895760"/>
            <a:ext cx="647698" cy="252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カギ線コネクタ 116">
            <a:extLst>
              <a:ext uri="{FF2B5EF4-FFF2-40B4-BE49-F238E27FC236}">
                <a16:creationId xmlns:a16="http://schemas.microsoft.com/office/drawing/2014/main" id="{2E5C9414-C837-4D08-8415-B69B3524DE0E}"/>
              </a:ext>
            </a:extLst>
          </p:cNvPr>
          <p:cNvCxnSpPr>
            <a:cxnSpLocks/>
            <a:stCxn id="34" idx="3"/>
            <a:endCxn id="50" idx="1"/>
          </p:cNvCxnSpPr>
          <p:nvPr/>
        </p:nvCxnSpPr>
        <p:spPr>
          <a:xfrm>
            <a:off x="5621584" y="3920345"/>
            <a:ext cx="907180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カギ線コネクタ 116">
            <a:extLst>
              <a:ext uri="{FF2B5EF4-FFF2-40B4-BE49-F238E27FC236}">
                <a16:creationId xmlns:a16="http://schemas.microsoft.com/office/drawing/2014/main" id="{C1D697FC-6C63-4D4F-88CA-4B39CF911D85}"/>
              </a:ext>
            </a:extLst>
          </p:cNvPr>
          <p:cNvCxnSpPr>
            <a:cxnSpLocks/>
            <a:stCxn id="34" idx="3"/>
            <a:endCxn id="48" idx="1"/>
          </p:cNvCxnSpPr>
          <p:nvPr/>
        </p:nvCxnSpPr>
        <p:spPr>
          <a:xfrm flipV="1">
            <a:off x="5621584" y="3331311"/>
            <a:ext cx="906092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カギ線コネクタ 116">
            <a:extLst>
              <a:ext uri="{FF2B5EF4-FFF2-40B4-BE49-F238E27FC236}">
                <a16:creationId xmlns:a16="http://schemas.microsoft.com/office/drawing/2014/main" id="{C4E05266-5F7F-4045-B2FD-C65BBA6A02B2}"/>
              </a:ext>
            </a:extLst>
          </p:cNvPr>
          <p:cNvCxnSpPr>
            <a:cxnSpLocks/>
            <a:stCxn id="50" idx="3"/>
            <a:endCxn id="90" idx="1"/>
          </p:cNvCxnSpPr>
          <p:nvPr/>
        </p:nvCxnSpPr>
        <p:spPr>
          <a:xfrm flipV="1">
            <a:off x="7875711" y="3920345"/>
            <a:ext cx="617141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カギ線コネクタ 116">
            <a:extLst>
              <a:ext uri="{FF2B5EF4-FFF2-40B4-BE49-F238E27FC236}">
                <a16:creationId xmlns:a16="http://schemas.microsoft.com/office/drawing/2014/main" id="{184E0330-5C95-496A-BF2B-1C43147B69B7}"/>
              </a:ext>
            </a:extLst>
          </p:cNvPr>
          <p:cNvCxnSpPr>
            <a:cxnSpLocks/>
            <a:stCxn id="48" idx="3"/>
            <a:endCxn id="90" idx="1"/>
          </p:cNvCxnSpPr>
          <p:nvPr/>
        </p:nvCxnSpPr>
        <p:spPr>
          <a:xfrm>
            <a:off x="7867788" y="3331311"/>
            <a:ext cx="625064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カギ線コネクタ 116">
            <a:extLst>
              <a:ext uri="{FF2B5EF4-FFF2-40B4-BE49-F238E27FC236}">
                <a16:creationId xmlns:a16="http://schemas.microsoft.com/office/drawing/2014/main" id="{0B52C67A-A13D-4FF3-8A30-CB2AD3F5F987}"/>
              </a:ext>
            </a:extLst>
          </p:cNvPr>
          <p:cNvCxnSpPr>
            <a:cxnSpLocks/>
            <a:stCxn id="71" idx="3"/>
            <a:endCxn id="90" idx="0"/>
          </p:cNvCxnSpPr>
          <p:nvPr/>
        </p:nvCxnSpPr>
        <p:spPr>
          <a:xfrm>
            <a:off x="7040736" y="2713198"/>
            <a:ext cx="1577071" cy="295937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カギ線コネクタ 116">
            <a:extLst>
              <a:ext uri="{FF2B5EF4-FFF2-40B4-BE49-F238E27FC236}">
                <a16:creationId xmlns:a16="http://schemas.microsoft.com/office/drawing/2014/main" id="{FD99B755-F5D2-4894-937C-D993F599E533}"/>
              </a:ext>
            </a:extLst>
          </p:cNvPr>
          <p:cNvCxnSpPr>
            <a:cxnSpLocks/>
            <a:stCxn id="88" idx="3"/>
            <a:endCxn id="90" idx="2"/>
          </p:cNvCxnSpPr>
          <p:nvPr/>
        </p:nvCxnSpPr>
        <p:spPr>
          <a:xfrm flipV="1">
            <a:off x="7040736" y="4831554"/>
            <a:ext cx="1577071" cy="234462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>
            <a:extLst>
              <a:ext uri="{FF2B5EF4-FFF2-40B4-BE49-F238E27FC236}">
                <a16:creationId xmlns:a16="http://schemas.microsoft.com/office/drawing/2014/main" id="{520EC318-837C-4C0A-A222-A0588185DDD0}"/>
              </a:ext>
            </a:extLst>
          </p:cNvPr>
          <p:cNvCxnSpPr>
            <a:cxnSpLocks/>
            <a:stCxn id="50" idx="0"/>
            <a:endCxn id="49" idx="2"/>
          </p:cNvCxnSpPr>
          <p:nvPr/>
        </p:nvCxnSpPr>
        <p:spPr>
          <a:xfrm flipH="1" flipV="1">
            <a:off x="7197734" y="4102905"/>
            <a:ext cx="4504" cy="19774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EADB878E-8046-4048-9758-CE7A5263DB6C}"/>
              </a:ext>
            </a:extLst>
          </p:cNvPr>
          <p:cNvCxnSpPr>
            <a:cxnSpLocks/>
            <a:stCxn id="49" idx="0"/>
            <a:endCxn id="48" idx="2"/>
          </p:cNvCxnSpPr>
          <p:nvPr/>
        </p:nvCxnSpPr>
        <p:spPr>
          <a:xfrm flipH="1" flipV="1">
            <a:off x="7197732" y="3513873"/>
            <a:ext cx="2" cy="22390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2FEA4FCB-2726-4B04-AF03-ECD730B4DF95}"/>
              </a:ext>
            </a:extLst>
          </p:cNvPr>
          <p:cNvSpPr txBox="1"/>
          <p:nvPr/>
        </p:nvSpPr>
        <p:spPr>
          <a:xfrm>
            <a:off x="8676512" y="1099146"/>
            <a:ext cx="332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Cross-sectoral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decision-making support</a:t>
            </a:r>
            <a:endParaRPr lang="ja-JP" altLang="en-US" sz="2400" b="1" dirty="0">
              <a:solidFill>
                <a:srgbClr val="3333FF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4458698" y="1099146"/>
            <a:ext cx="360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Hydrological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0099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4229507" y="3280410"/>
            <a:ext cx="1173974" cy="19976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sediment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9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494" y="0"/>
            <a:ext cx="718457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ja-JP" sz="2400" b="1" dirty="0">
              <a:solidFill>
                <a:schemeClr val="tx1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8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43"/>
    </mc:Choice>
    <mc:Fallback xmlns="">
      <p:transition spd="slow" advTm="27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3" grpId="0" animBg="1"/>
      <p:bldP spid="64" grpId="0"/>
      <p:bldP spid="34" grpId="0" animBg="1"/>
      <p:bldP spid="2" grpId="0" animBg="1"/>
      <p:bldP spid="4" grpId="0" animBg="1"/>
      <p:bldP spid="7" grpId="0" animBg="1"/>
      <p:bldP spid="23" grpId="0"/>
      <p:bldP spid="24" grpId="0" animBg="1"/>
      <p:bldP spid="25" grpId="0" animBg="1"/>
      <p:bldP spid="26" grpId="0" animBg="1"/>
      <p:bldP spid="27" grpId="0" animBg="1"/>
      <p:bldP spid="48" grpId="0" animBg="1"/>
      <p:bldP spid="49" grpId="0" animBg="1"/>
      <p:bldP spid="50" grpId="0" animBg="1"/>
      <p:bldP spid="88" grpId="0" animBg="1"/>
      <p:bldP spid="90" grpId="0" animBg="1"/>
      <p:bldP spid="139" grpId="0" animBg="1"/>
      <p:bldP spid="140" grpId="0" animBg="1"/>
      <p:bldP spid="141" grpId="0" animBg="1"/>
      <p:bldP spid="142" grpId="0" animBg="1"/>
      <p:bldP spid="144" grpId="0"/>
      <p:bldP spid="108" grpId="0" animBg="1"/>
      <p:bldP spid="114" grpId="0" animBg="1"/>
      <p:bldP spid="195" grpId="0" animBg="1"/>
      <p:bldP spid="196" grpId="0" animBg="1"/>
      <p:bldP spid="131" grpId="0" animBg="1"/>
      <p:bldP spid="99" grpId="0" animBg="1"/>
      <p:bldP spid="109" grpId="0" animBg="1"/>
      <p:bldP spid="71" grpId="0" animBg="1"/>
      <p:bldP spid="72" grpId="0" animBg="1"/>
      <p:bldP spid="74" grpId="0" animBg="1"/>
      <p:bldP spid="75" grpId="0" animBg="1"/>
      <p:bldP spid="77" grpId="0" animBg="1"/>
      <p:bldP spid="73" grpId="0"/>
      <p:bldP spid="69" grpId="0"/>
      <p:bldP spid="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D7F6272-D78C-436E-8E68-A4F1F12204FA}"/>
              </a:ext>
            </a:extLst>
          </p:cNvPr>
          <p:cNvSpPr/>
          <p:nvPr/>
        </p:nvSpPr>
        <p:spPr>
          <a:xfrm>
            <a:off x="7628527" y="3339679"/>
            <a:ext cx="4484915" cy="3380467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ts val="2000"/>
              </a:lnSpc>
              <a:defRPr/>
            </a:pPr>
            <a:endParaRPr kumimoji="0" lang="ja-JP" altLang="en-US" i="1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51C037-1734-4C08-A5D4-5AC29C7EFA44}"/>
              </a:ext>
            </a:extLst>
          </p:cNvPr>
          <p:cNvSpPr txBox="1"/>
          <p:nvPr/>
        </p:nvSpPr>
        <p:spPr>
          <a:xfrm>
            <a:off x="7690981" y="3580496"/>
            <a:ext cx="4542264" cy="302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2000"/>
              </a:lnSpc>
              <a:spcAft>
                <a:spcPts val="450"/>
              </a:spcAft>
              <a:defRPr/>
            </a:pPr>
            <a:r>
              <a:rPr kumimoji="0" lang="en-US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Functions</a:t>
            </a:r>
          </a:p>
          <a:p>
            <a:pPr marL="257175" indent="-257175" defTabSz="685800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Exploration, collection, archive and search of scientific information in mother tongues</a:t>
            </a:r>
          </a:p>
          <a:p>
            <a:pPr marL="257175" indent="-257175" defTabSz="685800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Prediction and simulation, and visualization</a:t>
            </a:r>
            <a:r>
              <a:rPr kumimoji="0" lang="ja-JP" altLang="en-US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　</a:t>
            </a:r>
            <a:endParaRPr kumimoji="0" lang="en-US" altLang="ja-JP" sz="2400" dirty="0">
              <a:solidFill>
                <a:prstClr val="black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  <a:p>
            <a:pPr marL="257175" indent="-257175" defTabSz="685800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Data integration, information fusion</a:t>
            </a:r>
          </a:p>
          <a:p>
            <a:pPr marL="257175" indent="-257175" defTabSz="685800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Coordination of various disciplines</a:t>
            </a:r>
          </a:p>
          <a:p>
            <a:pPr marL="257175" indent="-257175" defTabSz="685800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Mutual risk communication between society and science community</a:t>
            </a:r>
            <a:endParaRPr kumimoji="0" lang="ja-JP" altLang="en-US" sz="2400" dirty="0">
              <a:solidFill>
                <a:prstClr val="black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E7CE8E58-4A2C-4BDF-97AB-CB9C3F119F9F}"/>
              </a:ext>
            </a:extLst>
          </p:cNvPr>
          <p:cNvSpPr/>
          <p:nvPr/>
        </p:nvSpPr>
        <p:spPr>
          <a:xfrm>
            <a:off x="889095" y="5192973"/>
            <a:ext cx="3662273" cy="1041764"/>
          </a:xfrm>
          <a:prstGeom prst="roundRect">
            <a:avLst>
              <a:gd name="adj" fmla="val 650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ts val="1275"/>
              </a:lnSpc>
              <a:defRPr/>
            </a:pPr>
            <a:endParaRPr kumimoji="0" lang="ja-JP" altLang="en-US" sz="1350" dirty="0">
              <a:solidFill>
                <a:prstClr val="white"/>
              </a:solidFill>
              <a:latin typeface="Arial Narrow" panose="020B060602020203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E46E4731-051D-43DE-9563-6E78DFD6E75D}"/>
              </a:ext>
            </a:extLst>
          </p:cNvPr>
          <p:cNvSpPr/>
          <p:nvPr/>
        </p:nvSpPr>
        <p:spPr>
          <a:xfrm>
            <a:off x="605634" y="96286"/>
            <a:ext cx="4229194" cy="400015"/>
          </a:xfrm>
          <a:prstGeom prst="roundRect">
            <a:avLst>
              <a:gd name="adj" fmla="val 290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kumimoji="0" lang="en-US" altLang="ja-JP" sz="2400" b="1" dirty="0" smtClean="0">
                <a:solidFill>
                  <a:prstClr val="white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Society/ Stakeholders</a:t>
            </a:r>
            <a:endParaRPr kumimoji="0" lang="ja-JP" altLang="en-US" sz="2400" b="1" dirty="0">
              <a:solidFill>
                <a:prstClr val="white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フローチャート: 磁気ディスク 21">
            <a:extLst>
              <a:ext uri="{FF2B5EF4-FFF2-40B4-BE49-F238E27FC236}">
                <a16:creationId xmlns:a16="http://schemas.microsoft.com/office/drawing/2014/main" id="{F298BA2F-A9D2-4120-9A50-C72A88BCC03B}"/>
              </a:ext>
            </a:extLst>
          </p:cNvPr>
          <p:cNvSpPr/>
          <p:nvPr/>
        </p:nvSpPr>
        <p:spPr>
          <a:xfrm>
            <a:off x="6614048" y="2209541"/>
            <a:ext cx="1795048" cy="1474469"/>
          </a:xfrm>
          <a:prstGeom prst="flowChartMagneticDisk">
            <a:avLst/>
          </a:prstGeom>
          <a:solidFill>
            <a:srgbClr val="336699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ts val="1600"/>
              </a:lnSpc>
              <a:defRPr/>
            </a:pPr>
            <a:endParaRPr kumimoji="0" lang="ja-JP" altLang="en-US" sz="2000" b="1" dirty="0">
              <a:solidFill>
                <a:prstClr val="white"/>
              </a:solidFill>
              <a:latin typeface="Arial Narrow" panose="020B060602020203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AB260D41-AF6C-4073-A255-49039DC3D8F6}"/>
              </a:ext>
            </a:extLst>
          </p:cNvPr>
          <p:cNvCxnSpPr>
            <a:cxnSpLocks/>
            <a:stCxn id="22" idx="2"/>
            <a:endCxn id="20" idx="3"/>
          </p:cNvCxnSpPr>
          <p:nvPr/>
        </p:nvCxnSpPr>
        <p:spPr>
          <a:xfrm rot="10800000" flipV="1">
            <a:off x="4551368" y="2946775"/>
            <a:ext cx="2062680" cy="2767079"/>
          </a:xfrm>
          <a:prstGeom prst="bentConnector3">
            <a:avLst>
              <a:gd name="adj1" fmla="val 4298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CEBA4BA-3C9B-4FDC-8815-E489CA6BF4FB}"/>
              </a:ext>
            </a:extLst>
          </p:cNvPr>
          <p:cNvSpPr txBox="1"/>
          <p:nvPr/>
        </p:nvSpPr>
        <p:spPr>
          <a:xfrm>
            <a:off x="109377" y="843624"/>
            <a:ext cx="1674085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2300"/>
              </a:lnSpc>
              <a:defRPr/>
            </a:pPr>
            <a:r>
              <a:rPr kumimoji="0" lang="en-US" altLang="ja-JP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Bridging</a:t>
            </a:r>
            <a:r>
              <a:rPr kumimoji="0" lang="ja-JP" altLang="en-US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Gap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B873A0-F4C0-4C90-94A1-7E2003BE82EC}"/>
              </a:ext>
            </a:extLst>
          </p:cNvPr>
          <p:cNvSpPr txBox="1"/>
          <p:nvPr/>
        </p:nvSpPr>
        <p:spPr>
          <a:xfrm>
            <a:off x="4828527" y="5772824"/>
            <a:ext cx="178552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2200"/>
              </a:lnSpc>
              <a:defRPr/>
            </a:pPr>
            <a:r>
              <a:rPr kumimoji="0"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Knowledge Integration</a:t>
            </a:r>
            <a:endParaRPr kumimoji="0" lang="en-US" altLang="ja-JP" sz="24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E780AA57-8B63-4211-8BE9-B66B4D53A637}"/>
              </a:ext>
            </a:extLst>
          </p:cNvPr>
          <p:cNvCxnSpPr>
            <a:cxnSpLocks/>
            <a:stCxn id="20" idx="2"/>
            <a:endCxn id="22" idx="3"/>
          </p:cNvCxnSpPr>
          <p:nvPr/>
        </p:nvCxnSpPr>
        <p:spPr>
          <a:xfrm rot="5400000" flipH="1" flipV="1">
            <a:off x="3840538" y="2563704"/>
            <a:ext cx="2550727" cy="4791340"/>
          </a:xfrm>
          <a:prstGeom prst="bentConnector3">
            <a:avLst>
              <a:gd name="adj1" fmla="val -8962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378B329-C662-433B-86CB-46A34BCAC5E1}"/>
              </a:ext>
            </a:extLst>
          </p:cNvPr>
          <p:cNvSpPr txBox="1"/>
          <p:nvPr/>
        </p:nvSpPr>
        <p:spPr>
          <a:xfrm>
            <a:off x="2770940" y="625320"/>
            <a:ext cx="2306442" cy="112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User 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Needs</a:t>
            </a:r>
          </a:p>
          <a:p>
            <a:pPr marL="342900" indent="-342900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Local Data</a:t>
            </a:r>
          </a:p>
          <a:p>
            <a:pPr marL="342900" indent="-342900" defTabSz="6858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Indigenous Knowledge</a:t>
            </a:r>
            <a:endParaRPr kumimoji="0" lang="en-US" altLang="ja-JP" sz="24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6E2132E-DBEF-40B8-A24A-CF4F04DC9845}"/>
              </a:ext>
            </a:extLst>
          </p:cNvPr>
          <p:cNvSpPr txBox="1"/>
          <p:nvPr/>
        </p:nvSpPr>
        <p:spPr>
          <a:xfrm>
            <a:off x="2774122" y="6590623"/>
            <a:ext cx="4108809" cy="28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275"/>
              </a:lnSpc>
              <a:defRPr/>
            </a:pPr>
            <a:r>
              <a:rPr kumimoji="0"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New Frameworks</a:t>
            </a:r>
            <a:endParaRPr kumimoji="0" lang="ja-JP" altLang="en-US" sz="24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3B11C6FD-CFAA-43FE-9150-3329C154A730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4834828" y="296294"/>
            <a:ext cx="2676744" cy="1913247"/>
          </a:xfrm>
          <a:prstGeom prst="bentConnector2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84EA120-3247-4A21-98BB-6DFFAD98A1B9}"/>
              </a:ext>
            </a:extLst>
          </p:cNvPr>
          <p:cNvSpPr txBox="1"/>
          <p:nvPr/>
        </p:nvSpPr>
        <p:spPr>
          <a:xfrm>
            <a:off x="5075913" y="377049"/>
            <a:ext cx="2437129" cy="33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8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Fresh </a:t>
            </a:r>
            <a:r>
              <a:rPr kumimoji="0" lang="en-US" altLang="ja-JP" sz="2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Learning</a:t>
            </a:r>
            <a:endParaRPr kumimoji="0" lang="ja-JP" altLang="en-US" sz="24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691976F-F3E3-4724-9387-4F1BEC7B3EFF}"/>
              </a:ext>
            </a:extLst>
          </p:cNvPr>
          <p:cNvSpPr txBox="1"/>
          <p:nvPr/>
        </p:nvSpPr>
        <p:spPr>
          <a:xfrm>
            <a:off x="889096" y="5773072"/>
            <a:ext cx="36622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kumimoji="0" lang="en-US" altLang="ja-JP" sz="2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Science Community</a:t>
            </a:r>
            <a:endParaRPr kumimoji="0" lang="ja-JP" altLang="en-US" sz="2400" b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417B157F-4D9C-4376-BA14-D6CF60D58E3C}"/>
              </a:ext>
            </a:extLst>
          </p:cNvPr>
          <p:cNvCxnSpPr>
            <a:cxnSpLocks/>
            <a:stCxn id="22" idx="2"/>
            <a:endCxn id="45" idx="3"/>
          </p:cNvCxnSpPr>
          <p:nvPr/>
        </p:nvCxnSpPr>
        <p:spPr>
          <a:xfrm rot="10800000" flipV="1">
            <a:off x="5151136" y="2946775"/>
            <a:ext cx="1462913" cy="667613"/>
          </a:xfrm>
          <a:prstGeom prst="bentConnector3">
            <a:avLst>
              <a:gd name="adj1" fmla="val 6182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606EA55-DEFD-42F6-992F-D69714D00BD5}"/>
              </a:ext>
            </a:extLst>
          </p:cNvPr>
          <p:cNvSpPr txBox="1"/>
          <p:nvPr/>
        </p:nvSpPr>
        <p:spPr>
          <a:xfrm>
            <a:off x="5109890" y="3009234"/>
            <a:ext cx="140043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22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Maximum</a:t>
            </a:r>
          </a:p>
          <a:p>
            <a:pPr algn="ctr" defTabSz="685800">
              <a:lnSpc>
                <a:spcPts val="2200"/>
              </a:lnSpc>
              <a:defRPr/>
            </a:pPr>
            <a:r>
              <a:rPr kumimoji="0"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Use</a:t>
            </a:r>
          </a:p>
        </p:txBody>
      </p:sp>
      <p:cxnSp>
        <p:nvCxnSpPr>
          <p:cNvPr id="38" name="コネクタ: カギ線 37">
            <a:extLst>
              <a:ext uri="{FF2B5EF4-FFF2-40B4-BE49-F238E27FC236}">
                <a16:creationId xmlns:a16="http://schemas.microsoft.com/office/drawing/2014/main" id="{0AD10C63-EA7F-4DD4-8548-CDC18628C8AD}"/>
              </a:ext>
            </a:extLst>
          </p:cNvPr>
          <p:cNvCxnSpPr>
            <a:cxnSpLocks/>
            <a:stCxn id="4" idx="1"/>
            <a:endCxn id="22" idx="4"/>
          </p:cNvCxnSpPr>
          <p:nvPr/>
        </p:nvCxnSpPr>
        <p:spPr>
          <a:xfrm rot="10800000" flipV="1">
            <a:off x="8409096" y="2721454"/>
            <a:ext cx="762850" cy="225322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コネクタ: カギ線 42">
            <a:extLst>
              <a:ext uri="{FF2B5EF4-FFF2-40B4-BE49-F238E27FC236}">
                <a16:creationId xmlns:a16="http://schemas.microsoft.com/office/drawing/2014/main" id="{67D562C2-6016-4CF6-9622-CC72D7CA71E4}"/>
              </a:ext>
            </a:extLst>
          </p:cNvPr>
          <p:cNvCxnSpPr>
            <a:cxnSpLocks/>
            <a:stCxn id="5" idx="1"/>
            <a:endCxn id="22" idx="4"/>
          </p:cNvCxnSpPr>
          <p:nvPr/>
        </p:nvCxnSpPr>
        <p:spPr>
          <a:xfrm rot="10800000" flipV="1">
            <a:off x="8409096" y="1572060"/>
            <a:ext cx="762850" cy="1374716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F29F0B7-EA46-434D-9D7D-B39DB911978E}"/>
              </a:ext>
            </a:extLst>
          </p:cNvPr>
          <p:cNvSpPr/>
          <p:nvPr/>
        </p:nvSpPr>
        <p:spPr>
          <a:xfrm>
            <a:off x="289327" y="1731276"/>
            <a:ext cx="4861808" cy="376622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kumimoji="0" lang="ja-JP" altLang="en-US" i="1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CE3E034-AEB0-4FF2-87C0-8E95E19DC911}"/>
              </a:ext>
            </a:extLst>
          </p:cNvPr>
          <p:cNvSpPr txBox="1"/>
          <p:nvPr/>
        </p:nvSpPr>
        <p:spPr>
          <a:xfrm>
            <a:off x="281775" y="1853054"/>
            <a:ext cx="4876913" cy="3567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ts val="19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trust-based relationship</a:t>
            </a:r>
          </a:p>
          <a:p>
            <a:pPr marL="214313" indent="-214313" defTabSz="685800">
              <a:lnSpc>
                <a:spcPts val="19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causes and structure of </a:t>
            </a: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on-site problem, and local </a:t>
            </a: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implications of </a:t>
            </a: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data and </a:t>
            </a: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information</a:t>
            </a:r>
          </a:p>
          <a:p>
            <a:pPr marL="214313" indent="-214313" defTabSz="685800">
              <a:lnSpc>
                <a:spcPts val="19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goals, possible solutions</a:t>
            </a: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, and </a:t>
            </a: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governance</a:t>
            </a:r>
          </a:p>
          <a:p>
            <a:pPr marL="214313" indent="-214313" defTabSz="685800">
              <a:lnSpc>
                <a:spcPts val="19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stakeholders</a:t>
            </a: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’ </a:t>
            </a: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responsibilities</a:t>
            </a:r>
            <a:endParaRPr kumimoji="0" lang="en-US" altLang="ja-JP" sz="2400" dirty="0">
              <a:solidFill>
                <a:prstClr val="white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14313" indent="-214313" defTabSz="685800">
              <a:lnSpc>
                <a:spcPts val="19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convincing</a:t>
            </a:r>
            <a:endParaRPr kumimoji="0" lang="en-US" altLang="ja-JP" sz="2400" dirty="0">
              <a:solidFill>
                <a:prstClr val="white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 defTabSz="685800">
              <a:lnSpc>
                <a:spcPts val="2000"/>
              </a:lnSpc>
              <a:defRPr/>
            </a:pPr>
            <a:endParaRPr kumimoji="0" lang="en-US" altLang="ja-JP" sz="2400" b="1" dirty="0" smtClean="0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 defTabSz="685800">
              <a:lnSpc>
                <a:spcPts val="2300"/>
              </a:lnSpc>
              <a:defRPr/>
            </a:pPr>
            <a:r>
              <a:rPr kumimoji="0" lang="en-US" altLang="ja-JP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Facilitator</a:t>
            </a:r>
            <a:endParaRPr kumimoji="0" lang="en-US" altLang="ja-JP" sz="2400" b="1" dirty="0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 defTabSz="685800">
              <a:lnSpc>
                <a:spcPts val="2300"/>
              </a:lnSpc>
              <a:defRPr/>
            </a:pP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not just as </a:t>
            </a: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“</a:t>
            </a: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 master of ceremony" </a:t>
            </a:r>
          </a:p>
          <a:p>
            <a:pPr algn="ctr" defTabSz="685800">
              <a:lnSpc>
                <a:spcPts val="2300"/>
              </a:lnSpc>
              <a:defRPr/>
            </a:pP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but as </a:t>
            </a:r>
            <a:r>
              <a:rPr kumimoji="0" lang="en-US" altLang="ja-JP" sz="2400" dirty="0" smtClean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"</a:t>
            </a:r>
            <a:r>
              <a:rPr kumimoji="0" lang="en-US" altLang="ja-JP" sz="2400" dirty="0">
                <a:solidFill>
                  <a:prstClr val="white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catalytic beings” </a:t>
            </a:r>
            <a:endParaRPr kumimoji="0" lang="en-US" altLang="ja-JP" sz="2400" b="1" dirty="0">
              <a:solidFill>
                <a:prstClr val="white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47" name="コネクタ: カギ線 46">
            <a:extLst>
              <a:ext uri="{FF2B5EF4-FFF2-40B4-BE49-F238E27FC236}">
                <a16:creationId xmlns:a16="http://schemas.microsoft.com/office/drawing/2014/main" id="{91EF8C79-0AB4-4DCE-AEA4-7AAD069A8F69}"/>
              </a:ext>
            </a:extLst>
          </p:cNvPr>
          <p:cNvCxnSpPr>
            <a:cxnSpLocks/>
            <a:stCxn id="33" idx="1"/>
            <a:endCxn id="21" idx="1"/>
          </p:cNvCxnSpPr>
          <p:nvPr/>
        </p:nvCxnSpPr>
        <p:spPr>
          <a:xfrm rot="10800000" flipH="1">
            <a:off x="281774" y="296294"/>
            <a:ext cx="323859" cy="3340582"/>
          </a:xfrm>
          <a:prstGeom prst="bentConnector3">
            <a:avLst>
              <a:gd name="adj1" fmla="val -44012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コネクタ: カギ線 38">
            <a:extLst>
              <a:ext uri="{FF2B5EF4-FFF2-40B4-BE49-F238E27FC236}">
                <a16:creationId xmlns:a16="http://schemas.microsoft.com/office/drawing/2014/main" id="{2AF3EBA2-3377-4420-816D-3CE6BDBE4F40}"/>
              </a:ext>
            </a:extLst>
          </p:cNvPr>
          <p:cNvCxnSpPr>
            <a:cxnSpLocks/>
            <a:stCxn id="45" idx="2"/>
            <a:endCxn id="35" idx="0"/>
          </p:cNvCxnSpPr>
          <p:nvPr/>
        </p:nvCxnSpPr>
        <p:spPr>
          <a:xfrm rot="16200000" flipH="1">
            <a:off x="2582446" y="5635286"/>
            <a:ext cx="275570" cy="1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AB85A99-9002-4CCF-B3FF-4E7813E0BB34}"/>
              </a:ext>
            </a:extLst>
          </p:cNvPr>
          <p:cNvSpPr txBox="1"/>
          <p:nvPr/>
        </p:nvSpPr>
        <p:spPr>
          <a:xfrm>
            <a:off x="6659342" y="2728561"/>
            <a:ext cx="1698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kumimoji="0"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Online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Synthesis</a:t>
            </a:r>
            <a:endParaRPr lang="ja-JP" altLang="en-US" sz="2400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ECD5BF0E-B7C3-4F54-84B5-3565B53C37D5}"/>
              </a:ext>
            </a:extLst>
          </p:cNvPr>
          <p:cNvCxnSpPr>
            <a:cxnSpLocks/>
            <a:stCxn id="21" idx="2"/>
            <a:endCxn id="45" idx="0"/>
          </p:cNvCxnSpPr>
          <p:nvPr/>
        </p:nvCxnSpPr>
        <p:spPr>
          <a:xfrm>
            <a:off x="2720231" y="496301"/>
            <a:ext cx="0" cy="123497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ADE139-381E-4A9B-A7E7-A562D009CFFE}"/>
              </a:ext>
            </a:extLst>
          </p:cNvPr>
          <p:cNvSpPr txBox="1"/>
          <p:nvPr/>
        </p:nvSpPr>
        <p:spPr>
          <a:xfrm>
            <a:off x="9171946" y="2162326"/>
            <a:ext cx="2941496" cy="111825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Observation, monitoring and  prediction data with large volume &amp; high throughput.</a:t>
            </a:r>
            <a:endParaRPr lang="ja-JP" altLang="en-US" sz="20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DE9A7D-2630-4A71-AD55-93D4A222AA2B}"/>
              </a:ext>
            </a:extLst>
          </p:cNvPr>
          <p:cNvSpPr txBox="1"/>
          <p:nvPr/>
        </p:nvSpPr>
        <p:spPr>
          <a:xfrm>
            <a:off x="9171946" y="1012932"/>
            <a:ext cx="2935661" cy="111825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Socio-economic survey data and statistics with large variety and strict confidentiality.</a:t>
            </a:r>
            <a:endParaRPr lang="ja-JP" altLang="en-US" sz="20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スライド番号プレースホルダー 1">
            <a:extLst>
              <a:ext uri="{FF2B5EF4-FFF2-40B4-BE49-F238E27FC236}">
                <a16:creationId xmlns:a16="http://schemas.microsoft.com/office/drawing/2014/main" id="{A4A7C466-7504-4078-AF67-DCAC2347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48" y="6438006"/>
            <a:ext cx="593010" cy="4000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F857F3-F2D2-4648-B594-C5C92356D09E}" type="slidenum">
              <a:rPr lang="en-US" altLang="ja-JP" sz="2400">
                <a:solidFill>
                  <a:srgbClr val="0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ja-JP" sz="2400" dirty="0">
              <a:solidFill>
                <a:srgbClr val="0000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37" y="32568"/>
            <a:ext cx="905986" cy="87427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038928" y="203913"/>
            <a:ext cx="215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September 18, 2020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8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65"/>
    </mc:Choice>
    <mc:Fallback xmlns="">
      <p:transition spd="slow" advTm="15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37" grpId="0"/>
      <p:bldP spid="45" grpId="0" animBg="1"/>
      <p:bldP spid="33" grpId="0"/>
      <p:bldP spid="2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E3C3D04-A12B-4144-B1EF-130124EAF5EE}"/>
              </a:ext>
            </a:extLst>
          </p:cNvPr>
          <p:cNvSpPr/>
          <p:nvPr/>
        </p:nvSpPr>
        <p:spPr>
          <a:xfrm>
            <a:off x="-19050" y="494949"/>
            <a:ext cx="12211050" cy="6363051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1" y="-9959"/>
            <a:ext cx="12192000" cy="581460"/>
          </a:xfrm>
          <a:prstGeom prst="rect">
            <a:avLst/>
          </a:prstGeom>
          <a:solidFill>
            <a:srgbClr val="00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800" b="1" dirty="0">
              <a:solidFill>
                <a:prstClr val="white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-19052" y="6404812"/>
            <a:ext cx="1221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99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Capacity Building and Education: 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Facilitator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DE3C3D04-A12B-4144-B1EF-130124EAF5EE}"/>
              </a:ext>
            </a:extLst>
          </p:cNvPr>
          <p:cNvSpPr/>
          <p:nvPr/>
        </p:nvSpPr>
        <p:spPr>
          <a:xfrm>
            <a:off x="133350" y="692696"/>
            <a:ext cx="11963399" cy="56890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2844DE70-EDAE-4E07-9CEA-F933F7895129}"/>
              </a:ext>
            </a:extLst>
          </p:cNvPr>
          <p:cNvSpPr txBox="1"/>
          <p:nvPr/>
        </p:nvSpPr>
        <p:spPr>
          <a:xfrm>
            <a:off x="-19049" y="5982096"/>
            <a:ext cx="1221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9933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Promoting Knowledge Integration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:</a:t>
            </a:r>
            <a:r>
              <a:rPr kumimoji="0"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Online </a:t>
            </a:r>
            <a:r>
              <a:rPr kumimoji="0"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Synthesis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5F44F4D5-AE30-4A96-8710-0E214181B893}"/>
              </a:ext>
            </a:extLst>
          </p:cNvPr>
          <p:cNvSpPr/>
          <p:nvPr/>
        </p:nvSpPr>
        <p:spPr>
          <a:xfrm>
            <a:off x="6545366" y="813599"/>
            <a:ext cx="5458545" cy="5145435"/>
          </a:xfrm>
          <a:prstGeom prst="rect">
            <a:avLst/>
          </a:prstGeom>
          <a:gradFill flip="none" rotWithShape="1">
            <a:gsLst>
              <a:gs pos="93000">
                <a:srgbClr val="66FFFF"/>
              </a:gs>
              <a:gs pos="1000">
                <a:srgbClr val="99FF99"/>
              </a:gs>
              <a:gs pos="52000">
                <a:schemeClr val="accent1">
                  <a:lumMod val="5000"/>
                  <a:lumOff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D777ABF-C508-46B8-97A0-65A533FBC321}"/>
              </a:ext>
            </a:extLst>
          </p:cNvPr>
          <p:cNvSpPr/>
          <p:nvPr/>
        </p:nvSpPr>
        <p:spPr>
          <a:xfrm flipH="1">
            <a:off x="244756" y="813599"/>
            <a:ext cx="6331948" cy="5145434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0">
                <a:srgbClr val="99FF99"/>
              </a:gs>
              <a:gs pos="100000">
                <a:srgbClr val="FF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244755" y="1099146"/>
            <a:ext cx="359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Meteorological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C000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4065505" y="2362331"/>
            <a:ext cx="1556079" cy="311602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" name="角丸四角形 1"/>
          <p:cNvSpPr/>
          <p:nvPr/>
        </p:nvSpPr>
        <p:spPr>
          <a:xfrm>
            <a:off x="1139008" y="5035399"/>
            <a:ext cx="1249794" cy="44296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Quantifying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Uncertainty  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" name="円柱 3"/>
          <p:cNvSpPr/>
          <p:nvPr/>
        </p:nvSpPr>
        <p:spPr>
          <a:xfrm>
            <a:off x="643059" y="2268994"/>
            <a:ext cx="1067752" cy="747927"/>
          </a:xfrm>
          <a:prstGeom prst="can">
            <a:avLst>
              <a:gd name="adj" fmla="val 16758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Global Model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Outputs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145126" y="3863204"/>
            <a:ext cx="12375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Down-scaling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4075518" y="2354164"/>
            <a:ext cx="1417365" cy="726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modeling</a:t>
            </a:r>
            <a:r>
              <a:rPr lang="ja-JP" altLang="en-US" sz="1600" dirty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&amp; management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System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4428545" y="3048359"/>
            <a:ext cx="775898" cy="18643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flood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4322404" y="3525800"/>
            <a:ext cx="988183" cy="207365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irrigation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289129" y="5190332"/>
            <a:ext cx="1054733" cy="217870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drought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4120859" y="3778785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hydro power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6527676" y="3148748"/>
            <a:ext cx="1340112" cy="3651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Environment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6531879" y="3737781"/>
            <a:ext cx="1331709" cy="365124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Socio-economics 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6528764" y="4300652"/>
            <a:ext cx="1346947" cy="370782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Culture &amp; history</a:t>
            </a:r>
          </a:p>
        </p:txBody>
      </p:sp>
      <p:sp>
        <p:nvSpPr>
          <p:cNvPr id="88" name="角丸四角形 87"/>
          <p:cNvSpPr/>
          <p:nvPr/>
        </p:nvSpPr>
        <p:spPr>
          <a:xfrm>
            <a:off x="6077625" y="4887422"/>
            <a:ext cx="963111" cy="357187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Regime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shift</a:t>
            </a:r>
          </a:p>
        </p:txBody>
      </p:sp>
      <p:sp>
        <p:nvSpPr>
          <p:cNvPr id="90" name="角丸四角形 89"/>
          <p:cNvSpPr/>
          <p:nvPr/>
        </p:nvSpPr>
        <p:spPr>
          <a:xfrm>
            <a:off x="8492852" y="3009135"/>
            <a:ext cx="249910" cy="1822419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Impact assessment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22" name="直線矢印コネクタ 121"/>
          <p:cNvCxnSpPr>
            <a:cxnSpLocks/>
            <a:stCxn id="34" idx="3"/>
            <a:endCxn id="49" idx="1"/>
          </p:cNvCxnSpPr>
          <p:nvPr/>
        </p:nvCxnSpPr>
        <p:spPr>
          <a:xfrm flipV="1">
            <a:off x="5621584" y="3920343"/>
            <a:ext cx="910295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角丸四角形 138"/>
          <p:cNvSpPr/>
          <p:nvPr/>
        </p:nvSpPr>
        <p:spPr>
          <a:xfrm>
            <a:off x="9115400" y="2362331"/>
            <a:ext cx="1392924" cy="3116027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0" name="角丸四角形 139"/>
          <p:cNvSpPr/>
          <p:nvPr/>
        </p:nvSpPr>
        <p:spPr>
          <a:xfrm>
            <a:off x="9235112" y="2998315"/>
            <a:ext cx="1153503" cy="362814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Early warning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1" name="角丸四角形 140"/>
          <p:cNvSpPr/>
          <p:nvPr/>
        </p:nvSpPr>
        <p:spPr>
          <a:xfrm>
            <a:off x="9185031" y="4933289"/>
            <a:ext cx="1253662" cy="412510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Contingency Planning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2" name="角丸四角形 141"/>
          <p:cNvSpPr/>
          <p:nvPr/>
        </p:nvSpPr>
        <p:spPr>
          <a:xfrm>
            <a:off x="9258306" y="4637481"/>
            <a:ext cx="1107112" cy="211137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Land use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44" name="角丸四角形 143"/>
          <p:cNvSpPr/>
          <p:nvPr/>
        </p:nvSpPr>
        <p:spPr>
          <a:xfrm>
            <a:off x="9148322" y="2378040"/>
            <a:ext cx="1327080" cy="5356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Mitigation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Adaptation  Options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8" name="角丸四角形 107"/>
          <p:cNvSpPr/>
          <p:nvPr/>
        </p:nvSpPr>
        <p:spPr>
          <a:xfrm>
            <a:off x="9161751" y="3445803"/>
            <a:ext cx="1300225" cy="1107005"/>
          </a:xfrm>
          <a:prstGeom prst="roundRect">
            <a:avLst/>
          </a:prstGeom>
          <a:solidFill>
            <a:srgbClr val="3333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Innovative  technology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Flood 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quality </a:t>
            </a:r>
          </a:p>
          <a:p>
            <a:pPr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  control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14" name="角丸四角形 113"/>
          <p:cNvSpPr/>
          <p:nvPr/>
        </p:nvSpPr>
        <p:spPr>
          <a:xfrm>
            <a:off x="10917834" y="3426103"/>
            <a:ext cx="387475" cy="988483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Decision making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95" name="角丸四角形 194"/>
          <p:cNvSpPr/>
          <p:nvPr/>
        </p:nvSpPr>
        <p:spPr>
          <a:xfrm>
            <a:off x="10763251" y="2435776"/>
            <a:ext cx="1070343" cy="42862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400" dirty="0">
                <a:solidFill>
                  <a:srgbClr val="FFFFFF"/>
                </a:solidFill>
                <a:latin typeface="Calibri"/>
                <a:ea typeface="ＭＳ Ｐゴシック"/>
              </a:rPr>
              <a:t>Monitoring evaluation</a:t>
            </a:r>
          </a:p>
        </p:txBody>
      </p:sp>
      <p:sp>
        <p:nvSpPr>
          <p:cNvPr id="196" name="角丸四角形 195"/>
          <p:cNvSpPr/>
          <p:nvPr/>
        </p:nvSpPr>
        <p:spPr>
          <a:xfrm>
            <a:off x="11601450" y="3200267"/>
            <a:ext cx="191488" cy="1440155"/>
          </a:xfrm>
          <a:prstGeom prst="roundRect">
            <a:avLst/>
          </a:prstGeom>
          <a:solidFill>
            <a:srgbClr val="33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Implementation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31" name="円柱 130"/>
          <p:cNvSpPr/>
          <p:nvPr/>
        </p:nvSpPr>
        <p:spPr>
          <a:xfrm>
            <a:off x="1885529" y="2268994"/>
            <a:ext cx="1067753" cy="801687"/>
          </a:xfrm>
          <a:prstGeom prst="can">
            <a:avLst>
              <a:gd name="adj" fmla="val 18592"/>
            </a:avLst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Integrated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Observed Data Sets 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カギ線コネクタ 116">
            <a:extLst>
              <a:ext uri="{FF2B5EF4-FFF2-40B4-BE49-F238E27FC236}">
                <a16:creationId xmlns:a16="http://schemas.microsoft.com/office/drawing/2014/main" id="{14406E60-BD4E-4897-9254-5B4DDE1C299E}"/>
              </a:ext>
            </a:extLst>
          </p:cNvPr>
          <p:cNvCxnSpPr>
            <a:cxnSpLocks/>
            <a:stCxn id="131" idx="3"/>
            <a:endCxn id="109" idx="0"/>
          </p:cNvCxnSpPr>
          <p:nvPr/>
        </p:nvCxnSpPr>
        <p:spPr>
          <a:xfrm rot="5400000">
            <a:off x="1988444" y="2846142"/>
            <a:ext cx="206425" cy="655500"/>
          </a:xfrm>
          <a:prstGeom prst="bentConnector3">
            <a:avLst>
              <a:gd name="adj1" fmla="val 374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角丸四角形 6">
            <a:extLst>
              <a:ext uri="{FF2B5EF4-FFF2-40B4-BE49-F238E27FC236}">
                <a16:creationId xmlns:a16="http://schemas.microsoft.com/office/drawing/2014/main" id="{BF4AB00A-07C9-4409-8033-1E2945346964}"/>
              </a:ext>
            </a:extLst>
          </p:cNvPr>
          <p:cNvSpPr/>
          <p:nvPr/>
        </p:nvSpPr>
        <p:spPr>
          <a:xfrm>
            <a:off x="1144826" y="4449302"/>
            <a:ext cx="1238158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Bias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Correction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9" name="角丸四角形 6">
            <a:extLst>
              <a:ext uri="{FF2B5EF4-FFF2-40B4-BE49-F238E27FC236}">
                <a16:creationId xmlns:a16="http://schemas.microsoft.com/office/drawing/2014/main" id="{EFC5BFE8-7069-470B-A0D4-F1B1086E8CE9}"/>
              </a:ext>
            </a:extLst>
          </p:cNvPr>
          <p:cNvSpPr/>
          <p:nvPr/>
        </p:nvSpPr>
        <p:spPr>
          <a:xfrm>
            <a:off x="1139008" y="3277106"/>
            <a:ext cx="1249794" cy="428625"/>
          </a:xfrm>
          <a:prstGeom prst="round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Climatology</a:t>
            </a:r>
          </a:p>
          <a:p>
            <a:pPr algn="ctr"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Check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67" name="直線矢印コネクタ 166">
            <a:extLst>
              <a:ext uri="{FF2B5EF4-FFF2-40B4-BE49-F238E27FC236}">
                <a16:creationId xmlns:a16="http://schemas.microsoft.com/office/drawing/2014/main" id="{1B0114C8-9D5D-468F-9FC4-74D80BCEEB00}"/>
              </a:ext>
            </a:extLst>
          </p:cNvPr>
          <p:cNvCxnSpPr>
            <a:cxnSpLocks/>
          </p:cNvCxnSpPr>
          <p:nvPr/>
        </p:nvCxnSpPr>
        <p:spPr>
          <a:xfrm>
            <a:off x="1763905" y="3705731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D51D2E32-0AEE-4D39-9259-E6225CB6FB69}"/>
              </a:ext>
            </a:extLst>
          </p:cNvPr>
          <p:cNvCxnSpPr>
            <a:cxnSpLocks/>
          </p:cNvCxnSpPr>
          <p:nvPr/>
        </p:nvCxnSpPr>
        <p:spPr>
          <a:xfrm>
            <a:off x="1763905" y="4291829"/>
            <a:ext cx="0" cy="1574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842D551B-18E8-4020-B4EF-EFFE8D8F691B}"/>
              </a:ext>
            </a:extLst>
          </p:cNvPr>
          <p:cNvCxnSpPr>
            <a:cxnSpLocks/>
          </p:cNvCxnSpPr>
          <p:nvPr/>
        </p:nvCxnSpPr>
        <p:spPr>
          <a:xfrm>
            <a:off x="1763905" y="4877926"/>
            <a:ext cx="0" cy="15747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角丸四角形 87">
            <a:extLst>
              <a:ext uri="{FF2B5EF4-FFF2-40B4-BE49-F238E27FC236}">
                <a16:creationId xmlns:a16="http://schemas.microsoft.com/office/drawing/2014/main" id="{A48C120F-49EC-468F-A555-1E92B627C804}"/>
              </a:ext>
            </a:extLst>
          </p:cNvPr>
          <p:cNvSpPr/>
          <p:nvPr/>
        </p:nvSpPr>
        <p:spPr>
          <a:xfrm>
            <a:off x="6059331" y="2530635"/>
            <a:ext cx="981405" cy="365125"/>
          </a:xfrm>
          <a:prstGeom prst="roundRect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>
            <a:lvl1pPr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Extreme</a:t>
            </a:r>
          </a:p>
          <a:p>
            <a:pPr algn="ctr" eaLnBrk="1" fontAlgn="base" hangingPunct="1">
              <a:lnSpc>
                <a:spcPts val="1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b="0" u="none" dirty="0">
                <a:solidFill>
                  <a:srgbClr val="FFFFFF"/>
                </a:solidFill>
                <a:latin typeface="Calibri"/>
              </a:rPr>
              <a:t>events</a:t>
            </a:r>
          </a:p>
        </p:txBody>
      </p:sp>
      <p:sp>
        <p:nvSpPr>
          <p:cNvPr id="72" name="角丸四角形 26">
            <a:extLst>
              <a:ext uri="{FF2B5EF4-FFF2-40B4-BE49-F238E27FC236}">
                <a16:creationId xmlns:a16="http://schemas.microsoft.com/office/drawing/2014/main" id="{A17031AD-9810-4329-98C4-3B03D2FFCD70}"/>
              </a:ext>
            </a:extLst>
          </p:cNvPr>
          <p:cNvSpPr/>
          <p:nvPr/>
        </p:nvSpPr>
        <p:spPr>
          <a:xfrm>
            <a:off x="4120859" y="4061094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supply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4" name="角丸四角形 26">
            <a:extLst>
              <a:ext uri="{FF2B5EF4-FFF2-40B4-BE49-F238E27FC236}">
                <a16:creationId xmlns:a16="http://schemas.microsoft.com/office/drawing/2014/main" id="{992B3B5D-7755-413D-9B90-54A6BF4AEA0E}"/>
              </a:ext>
            </a:extLst>
          </p:cNvPr>
          <p:cNvSpPr/>
          <p:nvPr/>
        </p:nvSpPr>
        <p:spPr>
          <a:xfrm>
            <a:off x="4120859" y="4908021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ground water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5" name="角丸四角形 26">
            <a:extLst>
              <a:ext uri="{FF2B5EF4-FFF2-40B4-BE49-F238E27FC236}">
                <a16:creationId xmlns:a16="http://schemas.microsoft.com/office/drawing/2014/main" id="{8F4B0212-5C13-44E5-8F60-415FF43B813C}"/>
              </a:ext>
            </a:extLst>
          </p:cNvPr>
          <p:cNvSpPr/>
          <p:nvPr/>
        </p:nvSpPr>
        <p:spPr>
          <a:xfrm>
            <a:off x="4120859" y="4343403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water quality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7" name="角丸四角形 26">
            <a:extLst>
              <a:ext uri="{FF2B5EF4-FFF2-40B4-BE49-F238E27FC236}">
                <a16:creationId xmlns:a16="http://schemas.microsoft.com/office/drawing/2014/main" id="{2EF0786D-977C-4C7F-9499-E9D0FF8FADFB}"/>
              </a:ext>
            </a:extLst>
          </p:cNvPr>
          <p:cNvSpPr/>
          <p:nvPr/>
        </p:nvSpPr>
        <p:spPr>
          <a:xfrm>
            <a:off x="4120859" y="4625712"/>
            <a:ext cx="1391273" cy="23668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Urban sewage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2E8A6B71-83A6-489C-9597-32205F15C5B6}"/>
              </a:ext>
            </a:extLst>
          </p:cNvPr>
          <p:cNvCxnSpPr>
            <a:cxnSpLocks/>
            <a:stCxn id="49" idx="3"/>
            <a:endCxn id="90" idx="1"/>
          </p:cNvCxnSpPr>
          <p:nvPr/>
        </p:nvCxnSpPr>
        <p:spPr>
          <a:xfrm>
            <a:off x="7863588" y="3920343"/>
            <a:ext cx="629264" cy="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9BE60977-D03D-4FFE-88FD-6A2E9228E3CE}"/>
              </a:ext>
            </a:extLst>
          </p:cNvPr>
          <p:cNvCxnSpPr>
            <a:cxnSpLocks/>
            <a:stCxn id="90" idx="3"/>
            <a:endCxn id="139" idx="1"/>
          </p:cNvCxnSpPr>
          <p:nvPr/>
        </p:nvCxnSpPr>
        <p:spPr>
          <a:xfrm>
            <a:off x="8742762" y="3920345"/>
            <a:ext cx="37263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2FC752C3-EF00-408B-8BD8-94899D0374AF}"/>
              </a:ext>
            </a:extLst>
          </p:cNvPr>
          <p:cNvCxnSpPr>
            <a:cxnSpLocks/>
            <a:stCxn id="139" idx="3"/>
            <a:endCxn id="114" idx="1"/>
          </p:cNvCxnSpPr>
          <p:nvPr/>
        </p:nvCxnSpPr>
        <p:spPr>
          <a:xfrm>
            <a:off x="10508324" y="3920345"/>
            <a:ext cx="40951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6469FA2A-11B6-453C-8240-3019FF582832}"/>
              </a:ext>
            </a:extLst>
          </p:cNvPr>
          <p:cNvCxnSpPr>
            <a:cxnSpLocks/>
            <a:stCxn id="114" idx="3"/>
            <a:endCxn id="196" idx="1"/>
          </p:cNvCxnSpPr>
          <p:nvPr/>
        </p:nvCxnSpPr>
        <p:spPr>
          <a:xfrm>
            <a:off x="11305308" y="3920344"/>
            <a:ext cx="29614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>
            <a:extLst>
              <a:ext uri="{FF2B5EF4-FFF2-40B4-BE49-F238E27FC236}">
                <a16:creationId xmlns:a16="http://schemas.microsoft.com/office/drawing/2014/main" id="{C97C52A0-4A57-46D6-AEDA-7C50934887AE}"/>
              </a:ext>
            </a:extLst>
          </p:cNvPr>
          <p:cNvCxnSpPr>
            <a:cxnSpLocks/>
            <a:stCxn id="196" idx="0"/>
            <a:endCxn id="195" idx="2"/>
          </p:cNvCxnSpPr>
          <p:nvPr/>
        </p:nvCxnSpPr>
        <p:spPr>
          <a:xfrm flipH="1" flipV="1">
            <a:off x="11298422" y="2864400"/>
            <a:ext cx="398772" cy="33586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C99BF139-78CC-46E9-9F1F-1DDE0AB8A157}"/>
              </a:ext>
            </a:extLst>
          </p:cNvPr>
          <p:cNvCxnSpPr>
            <a:cxnSpLocks/>
            <a:stCxn id="195" idx="2"/>
            <a:endCxn id="114" idx="0"/>
          </p:cNvCxnSpPr>
          <p:nvPr/>
        </p:nvCxnSpPr>
        <p:spPr>
          <a:xfrm flipH="1">
            <a:off x="11111572" y="2864400"/>
            <a:ext cx="186851" cy="561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16">
            <a:extLst>
              <a:ext uri="{FF2B5EF4-FFF2-40B4-BE49-F238E27FC236}">
                <a16:creationId xmlns:a16="http://schemas.microsoft.com/office/drawing/2014/main" id="{8BC21117-4F47-45DA-9DBB-3A306CC9D731}"/>
              </a:ext>
            </a:extLst>
          </p:cNvPr>
          <p:cNvCxnSpPr>
            <a:cxnSpLocks/>
            <a:stCxn id="4" idx="3"/>
            <a:endCxn id="109" idx="0"/>
          </p:cNvCxnSpPr>
          <p:nvPr/>
        </p:nvCxnSpPr>
        <p:spPr>
          <a:xfrm rot="16200000" flipH="1">
            <a:off x="1340329" y="2853527"/>
            <a:ext cx="260185" cy="58697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カギ線コネクタ 116">
            <a:extLst>
              <a:ext uri="{FF2B5EF4-FFF2-40B4-BE49-F238E27FC236}">
                <a16:creationId xmlns:a16="http://schemas.microsoft.com/office/drawing/2014/main" id="{0F24E4A4-6A5D-418D-A179-0672B0B0612E}"/>
              </a:ext>
            </a:extLst>
          </p:cNvPr>
          <p:cNvCxnSpPr>
            <a:cxnSpLocks/>
            <a:stCxn id="2" idx="2"/>
            <a:endCxn id="34" idx="1"/>
          </p:cNvCxnSpPr>
          <p:nvPr/>
        </p:nvCxnSpPr>
        <p:spPr>
          <a:xfrm rot="5400000" flipH="1" flipV="1">
            <a:off x="2135695" y="3548555"/>
            <a:ext cx="1558019" cy="2301600"/>
          </a:xfrm>
          <a:prstGeom prst="bentConnector4">
            <a:avLst>
              <a:gd name="adj1" fmla="val -7336"/>
              <a:gd name="adj2" fmla="val 63575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カギ線コネクタ 116">
            <a:extLst>
              <a:ext uri="{FF2B5EF4-FFF2-40B4-BE49-F238E27FC236}">
                <a16:creationId xmlns:a16="http://schemas.microsoft.com/office/drawing/2014/main" id="{F68B2BDF-CBD1-4D84-AB7E-97324A93B9E0}"/>
              </a:ext>
            </a:extLst>
          </p:cNvPr>
          <p:cNvCxnSpPr>
            <a:cxnSpLocks/>
            <a:stCxn id="34" idx="0"/>
            <a:endCxn id="71" idx="0"/>
          </p:cNvCxnSpPr>
          <p:nvPr/>
        </p:nvCxnSpPr>
        <p:spPr>
          <a:xfrm rot="16200000" flipH="1">
            <a:off x="5612636" y="1593239"/>
            <a:ext cx="168304" cy="1706489"/>
          </a:xfrm>
          <a:prstGeom prst="bentConnector3">
            <a:avLst>
              <a:gd name="adj1" fmla="val -13582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カギ線コネクタ 116">
            <a:extLst>
              <a:ext uri="{FF2B5EF4-FFF2-40B4-BE49-F238E27FC236}">
                <a16:creationId xmlns:a16="http://schemas.microsoft.com/office/drawing/2014/main" id="{8AAA33AE-809B-4EEF-B252-55C0F3A6043D}"/>
              </a:ext>
            </a:extLst>
          </p:cNvPr>
          <p:cNvCxnSpPr>
            <a:cxnSpLocks/>
            <a:stCxn id="34" idx="2"/>
            <a:endCxn id="88" idx="2"/>
          </p:cNvCxnSpPr>
          <p:nvPr/>
        </p:nvCxnSpPr>
        <p:spPr>
          <a:xfrm rot="5400000" flipH="1" flipV="1">
            <a:off x="5584488" y="4503665"/>
            <a:ext cx="233749" cy="1715636"/>
          </a:xfrm>
          <a:prstGeom prst="bentConnector3">
            <a:avLst>
              <a:gd name="adj1" fmla="val -4244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カギ線コネクタ 116">
            <a:extLst>
              <a:ext uri="{FF2B5EF4-FFF2-40B4-BE49-F238E27FC236}">
                <a16:creationId xmlns:a16="http://schemas.microsoft.com/office/drawing/2014/main" id="{18C774F0-1B84-414E-AEC6-0D3B2AB2CBDC}"/>
              </a:ext>
            </a:extLst>
          </p:cNvPr>
          <p:cNvCxnSpPr>
            <a:cxnSpLocks/>
            <a:stCxn id="2" idx="2"/>
            <a:endCxn id="114" idx="2"/>
          </p:cNvCxnSpPr>
          <p:nvPr/>
        </p:nvCxnSpPr>
        <p:spPr>
          <a:xfrm rot="5400000" flipH="1" flipV="1">
            <a:off x="5905849" y="272641"/>
            <a:ext cx="1063778" cy="9347667"/>
          </a:xfrm>
          <a:prstGeom prst="bentConnector3">
            <a:avLst>
              <a:gd name="adj1" fmla="val -21489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矢印コネクタ 163">
            <a:extLst>
              <a:ext uri="{FF2B5EF4-FFF2-40B4-BE49-F238E27FC236}">
                <a16:creationId xmlns:a16="http://schemas.microsoft.com/office/drawing/2014/main" id="{CA1F8977-3F38-4840-90C8-D550B3B3D423}"/>
              </a:ext>
            </a:extLst>
          </p:cNvPr>
          <p:cNvCxnSpPr>
            <a:cxnSpLocks/>
            <a:stCxn id="88" idx="0"/>
            <a:endCxn id="50" idx="2"/>
          </p:cNvCxnSpPr>
          <p:nvPr/>
        </p:nvCxnSpPr>
        <p:spPr>
          <a:xfrm flipV="1">
            <a:off x="6559181" y="4671434"/>
            <a:ext cx="643057" cy="215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id="{76F8EBD2-DDEB-499B-9F46-95A71695E74F}"/>
              </a:ext>
            </a:extLst>
          </p:cNvPr>
          <p:cNvCxnSpPr>
            <a:cxnSpLocks/>
            <a:stCxn id="71" idx="2"/>
            <a:endCxn id="48" idx="0"/>
          </p:cNvCxnSpPr>
          <p:nvPr/>
        </p:nvCxnSpPr>
        <p:spPr>
          <a:xfrm>
            <a:off x="6550034" y="2895760"/>
            <a:ext cx="647698" cy="2529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カギ線コネクタ 116">
            <a:extLst>
              <a:ext uri="{FF2B5EF4-FFF2-40B4-BE49-F238E27FC236}">
                <a16:creationId xmlns:a16="http://schemas.microsoft.com/office/drawing/2014/main" id="{2E5C9414-C837-4D08-8415-B69B3524DE0E}"/>
              </a:ext>
            </a:extLst>
          </p:cNvPr>
          <p:cNvCxnSpPr>
            <a:cxnSpLocks/>
            <a:stCxn id="34" idx="3"/>
            <a:endCxn id="50" idx="1"/>
          </p:cNvCxnSpPr>
          <p:nvPr/>
        </p:nvCxnSpPr>
        <p:spPr>
          <a:xfrm>
            <a:off x="5621584" y="3920345"/>
            <a:ext cx="907180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カギ線コネクタ 116">
            <a:extLst>
              <a:ext uri="{FF2B5EF4-FFF2-40B4-BE49-F238E27FC236}">
                <a16:creationId xmlns:a16="http://schemas.microsoft.com/office/drawing/2014/main" id="{C1D697FC-6C63-4D4F-88CA-4B39CF911D85}"/>
              </a:ext>
            </a:extLst>
          </p:cNvPr>
          <p:cNvCxnSpPr>
            <a:cxnSpLocks/>
            <a:stCxn id="34" idx="3"/>
            <a:endCxn id="48" idx="1"/>
          </p:cNvCxnSpPr>
          <p:nvPr/>
        </p:nvCxnSpPr>
        <p:spPr>
          <a:xfrm flipV="1">
            <a:off x="5621584" y="3331311"/>
            <a:ext cx="906092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カギ線コネクタ 116">
            <a:extLst>
              <a:ext uri="{FF2B5EF4-FFF2-40B4-BE49-F238E27FC236}">
                <a16:creationId xmlns:a16="http://schemas.microsoft.com/office/drawing/2014/main" id="{C4E05266-5F7F-4045-B2FD-C65BBA6A02B2}"/>
              </a:ext>
            </a:extLst>
          </p:cNvPr>
          <p:cNvCxnSpPr>
            <a:cxnSpLocks/>
            <a:stCxn id="50" idx="3"/>
            <a:endCxn id="90" idx="1"/>
          </p:cNvCxnSpPr>
          <p:nvPr/>
        </p:nvCxnSpPr>
        <p:spPr>
          <a:xfrm flipV="1">
            <a:off x="7875711" y="3920345"/>
            <a:ext cx="617141" cy="56569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カギ線コネクタ 116">
            <a:extLst>
              <a:ext uri="{FF2B5EF4-FFF2-40B4-BE49-F238E27FC236}">
                <a16:creationId xmlns:a16="http://schemas.microsoft.com/office/drawing/2014/main" id="{184E0330-5C95-496A-BF2B-1C43147B69B7}"/>
              </a:ext>
            </a:extLst>
          </p:cNvPr>
          <p:cNvCxnSpPr>
            <a:cxnSpLocks/>
            <a:stCxn id="48" idx="3"/>
            <a:endCxn id="90" idx="1"/>
          </p:cNvCxnSpPr>
          <p:nvPr/>
        </p:nvCxnSpPr>
        <p:spPr>
          <a:xfrm>
            <a:off x="7867788" y="3331311"/>
            <a:ext cx="625064" cy="5890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カギ線コネクタ 116">
            <a:extLst>
              <a:ext uri="{FF2B5EF4-FFF2-40B4-BE49-F238E27FC236}">
                <a16:creationId xmlns:a16="http://schemas.microsoft.com/office/drawing/2014/main" id="{0B52C67A-A13D-4FF3-8A30-CB2AD3F5F987}"/>
              </a:ext>
            </a:extLst>
          </p:cNvPr>
          <p:cNvCxnSpPr>
            <a:cxnSpLocks/>
            <a:stCxn id="71" idx="3"/>
            <a:endCxn id="90" idx="0"/>
          </p:cNvCxnSpPr>
          <p:nvPr/>
        </p:nvCxnSpPr>
        <p:spPr>
          <a:xfrm>
            <a:off x="7040736" y="2713198"/>
            <a:ext cx="1577071" cy="295937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カギ線コネクタ 116">
            <a:extLst>
              <a:ext uri="{FF2B5EF4-FFF2-40B4-BE49-F238E27FC236}">
                <a16:creationId xmlns:a16="http://schemas.microsoft.com/office/drawing/2014/main" id="{FD99B755-F5D2-4894-937C-D993F599E533}"/>
              </a:ext>
            </a:extLst>
          </p:cNvPr>
          <p:cNvCxnSpPr>
            <a:cxnSpLocks/>
            <a:stCxn id="88" idx="3"/>
            <a:endCxn id="90" idx="2"/>
          </p:cNvCxnSpPr>
          <p:nvPr/>
        </p:nvCxnSpPr>
        <p:spPr>
          <a:xfrm flipV="1">
            <a:off x="7040736" y="4831554"/>
            <a:ext cx="1577071" cy="234462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>
            <a:extLst>
              <a:ext uri="{FF2B5EF4-FFF2-40B4-BE49-F238E27FC236}">
                <a16:creationId xmlns:a16="http://schemas.microsoft.com/office/drawing/2014/main" id="{520EC318-837C-4C0A-A222-A0588185DDD0}"/>
              </a:ext>
            </a:extLst>
          </p:cNvPr>
          <p:cNvCxnSpPr>
            <a:cxnSpLocks/>
            <a:stCxn id="50" idx="0"/>
            <a:endCxn id="49" idx="2"/>
          </p:cNvCxnSpPr>
          <p:nvPr/>
        </p:nvCxnSpPr>
        <p:spPr>
          <a:xfrm flipH="1" flipV="1">
            <a:off x="7197734" y="4102905"/>
            <a:ext cx="4504" cy="19774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EADB878E-8046-4048-9758-CE7A5263DB6C}"/>
              </a:ext>
            </a:extLst>
          </p:cNvPr>
          <p:cNvCxnSpPr>
            <a:cxnSpLocks/>
            <a:stCxn id="49" idx="0"/>
            <a:endCxn id="48" idx="2"/>
          </p:cNvCxnSpPr>
          <p:nvPr/>
        </p:nvCxnSpPr>
        <p:spPr>
          <a:xfrm flipH="1" flipV="1">
            <a:off x="7197732" y="3513873"/>
            <a:ext cx="2" cy="22390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2FEA4FCB-2726-4B04-AF03-ECD730B4DF95}"/>
              </a:ext>
            </a:extLst>
          </p:cNvPr>
          <p:cNvSpPr txBox="1"/>
          <p:nvPr/>
        </p:nvSpPr>
        <p:spPr>
          <a:xfrm>
            <a:off x="8676512" y="1099146"/>
            <a:ext cx="3322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Cross-sectoral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3333FF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decision-making support</a:t>
            </a:r>
            <a:endParaRPr lang="ja-JP" altLang="en-US" sz="2400" b="1" dirty="0">
              <a:solidFill>
                <a:srgbClr val="3333FF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65F5ECA-5261-4387-A9A1-B8214201B422}"/>
              </a:ext>
            </a:extLst>
          </p:cNvPr>
          <p:cNvSpPr txBox="1"/>
          <p:nvPr/>
        </p:nvSpPr>
        <p:spPr>
          <a:xfrm>
            <a:off x="4458698" y="1099146"/>
            <a:ext cx="360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Hydrological observation,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009900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modeling and prediction</a:t>
            </a:r>
            <a:endParaRPr lang="ja-JP" altLang="en-US" sz="2400" b="1" dirty="0">
              <a:solidFill>
                <a:srgbClr val="009900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4229507" y="3280410"/>
            <a:ext cx="1173974" cy="199768"/>
          </a:xfrm>
          <a:prstGeom prst="roundRect">
            <a:avLst/>
          </a:prstGeom>
          <a:solidFill>
            <a:srgbClr val="339966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sediment</a:t>
            </a:r>
            <a:endParaRPr lang="ja-JP" altLang="en-US" sz="16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82" name="角丸四角形 82">
            <a:extLst>
              <a:ext uri="{FF2B5EF4-FFF2-40B4-BE49-F238E27FC236}">
                <a16:creationId xmlns:a16="http://schemas.microsoft.com/office/drawing/2014/main" id="{BE470DFF-1CB3-482D-A373-42ED3263925A}"/>
              </a:ext>
            </a:extLst>
          </p:cNvPr>
          <p:cNvSpPr/>
          <p:nvPr/>
        </p:nvSpPr>
        <p:spPr>
          <a:xfrm>
            <a:off x="-19052" y="-13594"/>
            <a:ext cx="12211052" cy="5655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chemeClr val="bg1"/>
                </a:solidFill>
                <a:latin typeface="Arial" pitchFamily="34" charset="0"/>
                <a:ea typeface="ＭＳ Ｐゴシック"/>
                <a:cs typeface="Arial" pitchFamily="34" charset="0"/>
              </a:rPr>
              <a:t>From Cutting-Edge Science to Local Actions: Taking </a:t>
            </a:r>
            <a:r>
              <a:rPr lang="en-US" altLang="ja-JP" sz="2400" b="1" dirty="0">
                <a:solidFill>
                  <a:srgbClr val="FFFF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End to End Approach </a:t>
            </a:r>
          </a:p>
        </p:txBody>
      </p:sp>
      <p:sp>
        <p:nvSpPr>
          <p:cNvPr id="79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494" y="0"/>
            <a:ext cx="718457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 b="1">
                <a:solidFill>
                  <a:prstClr val="white"/>
                </a:solidFill>
                <a:latin typeface="Arial" panose="020B0604020202020204" pitchFamily="34" charset="0"/>
                <a:ea typeface="ＭＳ ゴシック" panose="020B0609070205080204" pitchFamily="4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ja-JP" sz="2400" b="1" dirty="0">
              <a:solidFill>
                <a:prstClr val="white"/>
              </a:solidFill>
              <a:latin typeface="Arial" panose="020B0604020202020204" pitchFamily="34" charset="0"/>
              <a:ea typeface="ＭＳ ゴシック" panose="020B06090702050802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9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43"/>
    </mc:Choice>
    <mc:Fallback xmlns="">
      <p:transition spd="slow" advTm="27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8" grpId="0" animBg="1"/>
      <p:bldP spid="67" grpId="0"/>
      <p:bldP spid="68" grpId="0" animBg="1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タイトル 1">
            <a:extLst>
              <a:ext uri="{FF2B5EF4-FFF2-40B4-BE49-F238E27FC236}">
                <a16:creationId xmlns:a16="http://schemas.microsoft.com/office/drawing/2014/main" id="{BE5CD9B4-87B3-4C6B-AACB-CB8B19C8FA6C}"/>
              </a:ext>
            </a:extLst>
          </p:cNvPr>
          <p:cNvSpPr txBox="1">
            <a:spLocks/>
          </p:cNvSpPr>
          <p:nvPr/>
        </p:nvSpPr>
        <p:spPr bwMode="auto">
          <a:xfrm>
            <a:off x="0" y="-15756"/>
            <a:ext cx="12192000" cy="620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sz="2400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New River Planning: Observed Data and Climate Change Projections</a:t>
            </a:r>
            <a:endParaRPr lang="ja-JP" altLang="en-US" sz="2400" b="1" dirty="0">
              <a:solidFill>
                <a:prstClr val="black"/>
              </a:solidFill>
              <a:latin typeface="Arial Narrow" panose="020B060602020203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41C60B5-CA29-4297-A536-D0729E98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3543" y="-15756"/>
            <a:ext cx="718457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E23E74-5C20-40A2-9A1E-940663B214DF}" type="slidenum">
              <a:rPr lang="en-US" altLang="ja-JP" sz="240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ja-JP" sz="2400" dirty="0"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400" dirty="0">
              <a:latin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F18F1F-59FE-4A13-A876-5C7863BD195A}"/>
              </a:ext>
            </a:extLst>
          </p:cNvPr>
          <p:cNvSpPr txBox="1"/>
          <p:nvPr/>
        </p:nvSpPr>
        <p:spPr>
          <a:xfrm>
            <a:off x="-47920" y="745582"/>
            <a:ext cx="5289223" cy="35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83">
              <a:lnSpc>
                <a:spcPts val="2000"/>
              </a:lnSpc>
              <a:defRPr/>
            </a:pPr>
            <a:r>
              <a:rPr lang="en-US" altLang="ja-JP" sz="24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Climate change projection by </a:t>
            </a:r>
            <a:r>
              <a:rPr lang="en-US" altLang="ja-JP" sz="2400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MEXT and JMA</a:t>
            </a:r>
            <a:endParaRPr lang="en-US" altLang="ja-JP" sz="2400" dirty="0">
              <a:solidFill>
                <a:prstClr val="black"/>
              </a:solidFill>
              <a:latin typeface="Arial Narrow" panose="020B0606020202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EB0DAB-B8FE-45F3-8903-0A5C914012CA}"/>
              </a:ext>
            </a:extLst>
          </p:cNvPr>
          <p:cNvSpPr txBox="1"/>
          <p:nvPr/>
        </p:nvSpPr>
        <p:spPr>
          <a:xfrm>
            <a:off x="218863" y="1108097"/>
            <a:ext cx="5147693" cy="205440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61196" indent="-161196" algn="ctr" defTabSz="844083" fontAlgn="base">
              <a:lnSpc>
                <a:spcPts val="2100"/>
              </a:lnSpc>
              <a:spcBef>
                <a:spcPct val="0"/>
              </a:spcBef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“Database for Policy Decision-Making for Future Climate Change” (</a:t>
            </a:r>
            <a:r>
              <a:rPr lang="en-US" altLang="ja-JP" sz="2000" b="1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d4PDF</a:t>
            </a: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marL="285750" indent="-285750" defTabSz="844083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global</a:t>
            </a:r>
            <a:r>
              <a:rPr lang="ja-JP" altLang="en-US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：</a:t>
            </a:r>
            <a:r>
              <a:rPr lang="en-US" altLang="ja-JP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60km, 6000yr in past, 3240yr under 2d increase, 5400yr under 4d increase.</a:t>
            </a:r>
            <a:endParaRPr lang="ja-JP" alt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  <a:p>
            <a:pPr marL="285750" indent="-285750" defTabSz="844083" fontAlgn="base">
              <a:lnSpc>
                <a:spcPts val="21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Around Japan: 20km and 5km, 6000yr in past, 3240yr under 2d increase, 5400yr under 4d increase. </a:t>
            </a:r>
            <a:r>
              <a:rPr lang="ja-JP" altLang="en-US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　　</a:t>
            </a:r>
            <a:endParaRPr lang="en-US" altLang="ja-JP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F4256AF-49D0-4870-A222-D4602FCA9703}"/>
              </a:ext>
            </a:extLst>
          </p:cNvPr>
          <p:cNvGrpSpPr/>
          <p:nvPr/>
        </p:nvGrpSpPr>
        <p:grpSpPr>
          <a:xfrm>
            <a:off x="5177431" y="671565"/>
            <a:ext cx="760846" cy="350412"/>
            <a:chOff x="20163583" y="-2983342"/>
            <a:chExt cx="1002600" cy="48823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3191056-B0FA-4830-B8C8-D936D100E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692" t="29316" r="95195" b="60956"/>
            <a:stretch/>
          </p:blipFill>
          <p:spPr>
            <a:xfrm>
              <a:off x="20163583" y="-2962792"/>
              <a:ext cx="422994" cy="46768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E11E77CE-A3DC-44D1-AB8C-F2225D65D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402" t="41180" r="11724" b="37798"/>
            <a:stretch/>
          </p:blipFill>
          <p:spPr>
            <a:xfrm>
              <a:off x="20705380" y="-2983342"/>
              <a:ext cx="460803" cy="470286"/>
            </a:xfrm>
            <a:prstGeom prst="rect">
              <a:avLst/>
            </a:prstGeom>
          </p:spPr>
        </p:pic>
      </p:grpSp>
      <p:sp>
        <p:nvSpPr>
          <p:cNvPr id="18" name="矢印: 下 17">
            <a:extLst>
              <a:ext uri="{FF2B5EF4-FFF2-40B4-BE49-F238E27FC236}">
                <a16:creationId xmlns:a16="http://schemas.microsoft.com/office/drawing/2014/main" id="{0B937F1F-4FA8-4253-808E-2AD424F32E3E}"/>
              </a:ext>
            </a:extLst>
          </p:cNvPr>
          <p:cNvSpPr/>
          <p:nvPr/>
        </p:nvSpPr>
        <p:spPr>
          <a:xfrm>
            <a:off x="1803718" y="3327151"/>
            <a:ext cx="1066800" cy="247459"/>
          </a:xfrm>
          <a:prstGeom prst="downArrow">
            <a:avLst>
              <a:gd name="adj1" fmla="val 61303"/>
              <a:gd name="adj2" fmla="val 66242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84320E8-0B07-4D9D-8329-15E566D12D7B}"/>
              </a:ext>
            </a:extLst>
          </p:cNvPr>
          <p:cNvSpPr txBox="1"/>
          <p:nvPr/>
        </p:nvSpPr>
        <p:spPr>
          <a:xfrm>
            <a:off x="1614303" y="2956191"/>
            <a:ext cx="30059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kumimoji="0" lang="en-US" altLang="ja-JP" dirty="0">
                <a:solidFill>
                  <a:srgbClr val="000000"/>
                </a:solidFill>
                <a:latin typeface="Arial"/>
                <a:ea typeface="ＭＳ Ｐゴシック"/>
              </a:rPr>
              <a:t>Data is available from DIAS</a:t>
            </a:r>
            <a:endParaRPr lang="ja-JP" altLang="en-US" b="1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FBA47FB-3053-4B8A-B67F-F16C73AFA1B1}"/>
              </a:ext>
            </a:extLst>
          </p:cNvPr>
          <p:cNvSpPr txBox="1"/>
          <p:nvPr/>
        </p:nvSpPr>
        <p:spPr>
          <a:xfrm>
            <a:off x="0" y="5975654"/>
            <a:ext cx="5462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ja-JP" sz="2400" b="1" dirty="0" smtClean="0">
                <a:solidFill>
                  <a:srgbClr val="0099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Average </a:t>
            </a:r>
          </a:p>
          <a:p>
            <a:pPr algn="ctr" defTabSz="457200">
              <a:defRPr/>
            </a:pPr>
            <a:r>
              <a:rPr lang="en-US" altLang="ja-JP" sz="2400" b="1" dirty="0" smtClean="0">
                <a:solidFill>
                  <a:srgbClr val="0099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Wingdings" panose="05000000000000000000" pitchFamily="2" charset="2"/>
              </a:rPr>
              <a:t> Storage and River Channels</a:t>
            </a:r>
            <a:endParaRPr lang="ja-JP" altLang="en-US" sz="2400" b="1" dirty="0">
              <a:solidFill>
                <a:srgbClr val="0099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91" name="グループ化 90"/>
          <p:cNvGrpSpPr/>
          <p:nvPr/>
        </p:nvGrpSpPr>
        <p:grpSpPr>
          <a:xfrm>
            <a:off x="218680" y="3595424"/>
            <a:ext cx="7154387" cy="2291492"/>
            <a:chOff x="218680" y="3595424"/>
            <a:chExt cx="7154387" cy="2291492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42AE14F-9EE2-414D-9B43-15434FC8E5E6}"/>
                </a:ext>
              </a:extLst>
            </p:cNvPr>
            <p:cNvSpPr/>
            <p:nvPr/>
          </p:nvSpPr>
          <p:spPr>
            <a:xfrm>
              <a:off x="218680" y="3595424"/>
              <a:ext cx="7154387" cy="2291492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ja-JP" alt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8581BE5-488A-43FF-8E6D-E9D4A2413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67" t="43069" r="44288" b="35599"/>
            <a:stretch/>
          </p:blipFill>
          <p:spPr>
            <a:xfrm>
              <a:off x="277208" y="4274996"/>
              <a:ext cx="4647954" cy="1498722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CBA5711-2A32-4BA3-AE1E-AE8978A5F2A8}"/>
                </a:ext>
              </a:extLst>
            </p:cNvPr>
            <p:cNvSpPr txBox="1"/>
            <p:nvPr/>
          </p:nvSpPr>
          <p:spPr>
            <a:xfrm>
              <a:off x="277208" y="3606291"/>
              <a:ext cx="7037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Revising Plans Considering Climate Change</a:t>
              </a:r>
            </a:p>
            <a:p>
              <a:pPr algn="ctr" defTabSz="457200">
                <a:defRPr/>
              </a:pPr>
              <a:r>
                <a:rPr lang="en-US" altLang="ja-JP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by the </a:t>
              </a:r>
              <a:r>
                <a:rPr lang="en-US" altLang="ja-JP" dirty="0"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Panel on Infrastructure Development of Japan </a:t>
              </a:r>
              <a:r>
                <a:rPr lang="en-US" altLang="ja-JP" dirty="0" smtClean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</a:t>
              </a:r>
              <a:r>
                <a:rPr lang="en-US" altLang="ja-JP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April 2021</a:t>
              </a:r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39C729CD-2092-4628-B478-66CEF3DA4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631" t="80507" r="45728" b="5340"/>
            <a:stretch/>
          </p:blipFill>
          <p:spPr>
            <a:xfrm>
              <a:off x="4995011" y="4676686"/>
              <a:ext cx="2248596" cy="1075344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27607D1F-D5B5-4F60-809C-207FDB94E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4783" t="67729" r="29593" b="21803"/>
            <a:stretch/>
          </p:blipFill>
          <p:spPr>
            <a:xfrm>
              <a:off x="5877398" y="4190481"/>
              <a:ext cx="395637" cy="414238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106A00B-7D7B-45C9-A7D7-64C5468A64F0}"/>
                </a:ext>
              </a:extLst>
            </p:cNvPr>
            <p:cNvSpPr txBox="1"/>
            <p:nvPr/>
          </p:nvSpPr>
          <p:spPr>
            <a:xfrm>
              <a:off x="391942" y="4362310"/>
              <a:ext cx="712054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Region 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E2AF81C-CDBF-4488-B9F1-31ABEF31BB97}"/>
                </a:ext>
              </a:extLst>
            </p:cNvPr>
            <p:cNvSpPr txBox="1"/>
            <p:nvPr/>
          </p:nvSpPr>
          <p:spPr>
            <a:xfrm>
              <a:off x="400371" y="4736111"/>
              <a:ext cx="1666289" cy="276999"/>
            </a:xfrm>
            <a:prstGeom prst="rect">
              <a:avLst/>
            </a:prstGeom>
            <a:solidFill>
              <a:srgbClr val="DF722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Hokkaido 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A5C58F16-9183-456F-B200-8C3E70CE37C4}"/>
                </a:ext>
              </a:extLst>
            </p:cNvPr>
            <p:cNvSpPr txBox="1"/>
            <p:nvPr/>
          </p:nvSpPr>
          <p:spPr>
            <a:xfrm>
              <a:off x="346631" y="5079718"/>
              <a:ext cx="2525485" cy="276999"/>
            </a:xfrm>
            <a:prstGeom prst="rect">
              <a:avLst/>
            </a:prstGeom>
            <a:solidFill>
              <a:srgbClr val="E0B72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Kyushu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C4E2696-4B64-4BF8-97C6-319DDB3FD50E}"/>
                </a:ext>
              </a:extLst>
            </p:cNvPr>
            <p:cNvSpPr txBox="1"/>
            <p:nvPr/>
          </p:nvSpPr>
          <p:spPr>
            <a:xfrm>
              <a:off x="353229" y="5413904"/>
              <a:ext cx="1713431" cy="276999"/>
            </a:xfrm>
            <a:prstGeom prst="rect">
              <a:avLst/>
            </a:prstGeom>
            <a:solidFill>
              <a:srgbClr val="FAF89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Others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2652A21F-FFDE-4890-A0E5-95580DB49004}"/>
                </a:ext>
              </a:extLst>
            </p:cNvPr>
            <p:cNvSpPr txBox="1"/>
            <p:nvPr/>
          </p:nvSpPr>
          <p:spPr>
            <a:xfrm>
              <a:off x="4366328" y="4538671"/>
              <a:ext cx="470660" cy="143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defTabSz="457200">
                <a:lnSpc>
                  <a:spcPts val="400"/>
                </a:lnSpc>
                <a:defRPr/>
              </a:pPr>
              <a:r>
                <a:rPr kumimoji="0" lang="en-US" altLang="ja-JP" sz="800" dirty="0">
                  <a:solidFill>
                    <a:srgbClr val="000000"/>
                  </a:solidFill>
                  <a:latin typeface="Arial"/>
                  <a:ea typeface="ＭＳ Ｐゴシック"/>
                </a:rPr>
                <a:t>short </a:t>
              </a:r>
              <a:endParaRPr lang="ja-JP" altLang="en-US" sz="8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79870AD0-00AC-4F5F-9342-5F00F63AD0C7}"/>
                </a:ext>
              </a:extLst>
            </p:cNvPr>
            <p:cNvSpPr txBox="1"/>
            <p:nvPr/>
          </p:nvSpPr>
          <p:spPr>
            <a:xfrm>
              <a:off x="5068192" y="4746823"/>
              <a:ext cx="1003111" cy="276999"/>
            </a:xfrm>
            <a:prstGeom prst="rect">
              <a:avLst/>
            </a:prstGeom>
            <a:solidFill>
              <a:srgbClr val="FAF89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discharge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3A3EA9D-275A-4DFE-923A-89C21CD1338E}"/>
                </a:ext>
              </a:extLst>
            </p:cNvPr>
            <p:cNvSpPr txBox="1"/>
            <p:nvPr/>
          </p:nvSpPr>
          <p:spPr>
            <a:xfrm>
              <a:off x="6178534" y="4751177"/>
              <a:ext cx="1003111" cy="276999"/>
            </a:xfrm>
            <a:prstGeom prst="rect">
              <a:avLst/>
            </a:prstGeom>
            <a:solidFill>
              <a:srgbClr val="FAF89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frequency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65D9936-4C23-4153-ABA6-3D18D901D5AF}"/>
                </a:ext>
              </a:extLst>
            </p:cNvPr>
            <p:cNvSpPr txBox="1"/>
            <p:nvPr/>
          </p:nvSpPr>
          <p:spPr>
            <a:xfrm>
              <a:off x="5072546" y="5108229"/>
              <a:ext cx="1003111" cy="233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ts val="1100"/>
                </a:lnSpc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1.2 times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2AD2E3D6-D4C5-4D94-8A2E-3645C7518F9A}"/>
                </a:ext>
              </a:extLst>
            </p:cNvPr>
            <p:cNvSpPr txBox="1"/>
            <p:nvPr/>
          </p:nvSpPr>
          <p:spPr>
            <a:xfrm>
              <a:off x="5088811" y="5474060"/>
              <a:ext cx="1003111" cy="233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ts val="1100"/>
                </a:lnSpc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1.4 times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A080DBD-0F01-482D-971A-84689FB88A13}"/>
                </a:ext>
              </a:extLst>
            </p:cNvPr>
            <p:cNvSpPr txBox="1"/>
            <p:nvPr/>
          </p:nvSpPr>
          <p:spPr>
            <a:xfrm>
              <a:off x="6140957" y="5086433"/>
              <a:ext cx="1003111" cy="233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ts val="1100"/>
                </a:lnSpc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2 times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1D28DBEF-5BCD-49D5-8509-E682CCD9F798}"/>
                </a:ext>
              </a:extLst>
            </p:cNvPr>
            <p:cNvSpPr txBox="1"/>
            <p:nvPr/>
          </p:nvSpPr>
          <p:spPr>
            <a:xfrm>
              <a:off x="6150727" y="5474059"/>
              <a:ext cx="1003111" cy="233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ts val="1100"/>
                </a:lnSpc>
                <a:defRPr/>
              </a:pPr>
              <a:r>
                <a:rPr kumimoji="0" lang="en-US" altLang="ja-JP" sz="1200" dirty="0">
                  <a:solidFill>
                    <a:srgbClr val="000000"/>
                  </a:solidFill>
                  <a:latin typeface="Arial"/>
                  <a:ea typeface="ＭＳ Ｐゴシック"/>
                </a:rPr>
                <a:t>4 times</a:t>
              </a:r>
              <a:endParaRPr lang="ja-JP" altLang="en-US" sz="12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9DF8DFC-1501-4C6D-BB2F-9BFB05865805}"/>
                </a:ext>
              </a:extLst>
            </p:cNvPr>
            <p:cNvSpPr/>
            <p:nvPr/>
          </p:nvSpPr>
          <p:spPr>
            <a:xfrm>
              <a:off x="3233038" y="4332255"/>
              <a:ext cx="284095" cy="15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ja-JP" alt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823AEDB4-1D05-42C5-A8B8-48D9A0D309F9}"/>
                </a:ext>
              </a:extLst>
            </p:cNvPr>
            <p:cNvSpPr/>
            <p:nvPr/>
          </p:nvSpPr>
          <p:spPr>
            <a:xfrm>
              <a:off x="4227216" y="4323541"/>
              <a:ext cx="284095" cy="15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ja-JP" altLang="en-US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9939343" y="3446823"/>
            <a:ext cx="2129348" cy="1655843"/>
            <a:chOff x="4252" y="3886200"/>
            <a:chExt cx="2129348" cy="1655843"/>
          </a:xfrm>
        </p:grpSpPr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AA0628D6-84EB-42B4-BC9B-6A9AC29F5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832" t="38132" r="16667" b="23029"/>
            <a:stretch/>
          </p:blipFill>
          <p:spPr>
            <a:xfrm>
              <a:off x="201016" y="3919089"/>
              <a:ext cx="1880023" cy="1493506"/>
            </a:xfrm>
            <a:prstGeom prst="rect">
              <a:avLst/>
            </a:prstGeom>
          </p:spPr>
        </p:pic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846476" y="3886200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849548" y="4225924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2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748117" y="4242786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3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718299" y="4471243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4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453354" y="4681355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5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376872" y="4820149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6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684211" y="4479136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7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256687" y="5028222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8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404251" y="4263385"/>
              <a:ext cx="2840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9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155751" y="4872553"/>
              <a:ext cx="3834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10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32985" y="4396674"/>
              <a:ext cx="3701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11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6739" y="4549074"/>
              <a:ext cx="3834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12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4252" y="4935904"/>
              <a:ext cx="3834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14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069916" y="5159586"/>
              <a:ext cx="3834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13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529616" y="5234266"/>
              <a:ext cx="3834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15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17" name="Picture 71">
            <a:extLst>
              <a:ext uri="{FF2B5EF4-FFF2-40B4-BE49-F238E27FC236}">
                <a16:creationId xmlns:a16="http://schemas.microsoft.com/office/drawing/2014/main" id="{95D62ED6-4189-435A-BDD7-37F46A9F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30" y="2977304"/>
            <a:ext cx="543330" cy="34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グループ化 38"/>
          <p:cNvGrpSpPr/>
          <p:nvPr/>
        </p:nvGrpSpPr>
        <p:grpSpPr>
          <a:xfrm>
            <a:off x="6140957" y="696845"/>
            <a:ext cx="6061984" cy="2782242"/>
            <a:chOff x="6140957" y="696845"/>
            <a:chExt cx="6061984" cy="2782242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 rotWithShape="1">
            <a:blip r:embed="rId9"/>
            <a:srcRect l="21666" t="17037" r="16733" b="17037"/>
            <a:stretch/>
          </p:blipFill>
          <p:spPr>
            <a:xfrm>
              <a:off x="6140957" y="696845"/>
              <a:ext cx="6061984" cy="2782242"/>
            </a:xfrm>
            <a:prstGeom prst="rect">
              <a:avLst/>
            </a:prstGeom>
          </p:spPr>
        </p:pic>
        <p:sp>
          <p:nvSpPr>
            <p:cNvPr id="52" name="正方形/長方形 51"/>
            <p:cNvSpPr/>
            <p:nvPr/>
          </p:nvSpPr>
          <p:spPr>
            <a:xfrm>
              <a:off x="6502766" y="2913983"/>
              <a:ext cx="5574140" cy="547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 sz="3600" b="1" u="sng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761996" y="2929003"/>
              <a:ext cx="717327" cy="295979"/>
            </a:xfrm>
            <a:prstGeom prst="rect">
              <a:avLst/>
            </a:prstGeom>
            <a:solidFill>
              <a:srgbClr val="FF9966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6840368" y="2919709"/>
              <a:ext cx="2748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7203766" y="2919709"/>
              <a:ext cx="3248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2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7467906" y="2929003"/>
              <a:ext cx="4548224" cy="29597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7538852" y="2919709"/>
              <a:ext cx="2748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3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7858337" y="2919709"/>
              <a:ext cx="2748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4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8211282" y="2919709"/>
              <a:ext cx="2398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5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8566282" y="2913983"/>
              <a:ext cx="229154" cy="319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6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8897087" y="2919709"/>
              <a:ext cx="2748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7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9262614" y="2919709"/>
              <a:ext cx="2748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8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9577746" y="2919709"/>
              <a:ext cx="2748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9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9848497" y="2919709"/>
              <a:ext cx="3710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10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0220643" y="2919709"/>
              <a:ext cx="35812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11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0553174" y="2919709"/>
              <a:ext cx="3710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12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0874673" y="2919709"/>
              <a:ext cx="3710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13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1243692" y="2919709"/>
              <a:ext cx="3710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14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984320E8-0B07-4D9D-8329-15E566D12D7B}"/>
                </a:ext>
              </a:extLst>
            </p:cNvPr>
            <p:cNvSpPr txBox="1"/>
            <p:nvPr/>
          </p:nvSpPr>
          <p:spPr>
            <a:xfrm>
              <a:off x="11575560" y="2919709"/>
              <a:ext cx="3710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1400" dirty="0">
                  <a:solidFill>
                    <a:srgbClr val="000000"/>
                  </a:solidFill>
                  <a:latin typeface="Arial"/>
                  <a:ea typeface="ＭＳ Ｐゴシック"/>
                </a:rPr>
                <a:t>15</a:t>
              </a:r>
              <a:endParaRPr lang="ja-JP" altLang="en-US" sz="1400" b="1" dirty="0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0B8229B7-4C65-4C8D-BED2-81C855201179}"/>
              </a:ext>
            </a:extLst>
          </p:cNvPr>
          <p:cNvSpPr/>
          <p:nvPr/>
        </p:nvSpPr>
        <p:spPr>
          <a:xfrm>
            <a:off x="7906046" y="688472"/>
            <a:ext cx="2647128" cy="2607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11953345" y="1230047"/>
            <a:ext cx="0" cy="1329366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0B8229B7-4C65-4C8D-BED2-81C855201179}"/>
              </a:ext>
            </a:extLst>
          </p:cNvPr>
          <p:cNvSpPr/>
          <p:nvPr/>
        </p:nvSpPr>
        <p:spPr>
          <a:xfrm>
            <a:off x="5405345" y="1791145"/>
            <a:ext cx="1090246" cy="269631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73424" y="171006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9900"/>
                </a:solidFill>
                <a:latin typeface="Arial Narrow" panose="020B0606020202030204" pitchFamily="34" charset="0"/>
              </a:rPr>
              <a:t>average</a:t>
            </a:r>
            <a:endParaRPr kumimoji="1" lang="ja-JP" altLang="en-US" dirty="0">
              <a:solidFill>
                <a:srgbClr val="009900"/>
              </a:solidFill>
              <a:latin typeface="Arial Narrow" panose="020B0606020202030204" pitchFamily="34" charset="0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0968703" y="632300"/>
            <a:ext cx="131301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kumimoji="1" lang="en-US" altLang="ja-JP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range of</a:t>
            </a:r>
          </a:p>
          <a:p>
            <a:pPr algn="ctr">
              <a:lnSpc>
                <a:spcPts val="1700"/>
              </a:lnSpc>
            </a:pPr>
            <a:r>
              <a:rPr kumimoji="1" lang="en-US" altLang="ja-JP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uncertainty</a:t>
            </a:r>
            <a:endParaRPr kumimoji="1" lang="ja-JP" alt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8FBA47FB-3053-4B8A-B67F-F16C73AFA1B1}"/>
              </a:ext>
            </a:extLst>
          </p:cNvPr>
          <p:cNvSpPr txBox="1"/>
          <p:nvPr/>
        </p:nvSpPr>
        <p:spPr>
          <a:xfrm>
            <a:off x="7387909" y="4874097"/>
            <a:ext cx="355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Increasing rate of </a:t>
            </a:r>
            <a:endParaRPr lang="en-US" altLang="ja-JP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defRPr/>
            </a:pPr>
            <a:r>
              <a:rPr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flood design rainfall</a:t>
            </a:r>
            <a:r>
              <a:rPr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457200">
              <a:defRPr/>
            </a:pPr>
            <a:r>
              <a:rPr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1/100-1/200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return period</a:t>
            </a:r>
            <a:endParaRPr lang="ja-JP" altLang="en-US" sz="2000" b="1" dirty="0"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B8229B7-4C65-4C8D-BED2-81C855201179}"/>
              </a:ext>
            </a:extLst>
          </p:cNvPr>
          <p:cNvSpPr/>
          <p:nvPr/>
        </p:nvSpPr>
        <p:spPr>
          <a:xfrm>
            <a:off x="2880316" y="4685540"/>
            <a:ext cx="665825" cy="1032034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6CC2D45-6769-4FBF-88CE-F1574D1056CB}"/>
              </a:ext>
            </a:extLst>
          </p:cNvPr>
          <p:cNvSpPr/>
          <p:nvPr/>
        </p:nvSpPr>
        <p:spPr>
          <a:xfrm>
            <a:off x="5014764" y="5050602"/>
            <a:ext cx="2185460" cy="319596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EB74D24-7303-4DB4-85F5-000BF4F7686D}"/>
              </a:ext>
            </a:extLst>
          </p:cNvPr>
          <p:cNvSpPr/>
          <p:nvPr/>
        </p:nvSpPr>
        <p:spPr>
          <a:xfrm>
            <a:off x="2870518" y="4283779"/>
            <a:ext cx="674472" cy="251848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ja-JP" alt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6244175" y="5975654"/>
            <a:ext cx="5899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Uncertainty </a:t>
            </a:r>
          </a:p>
          <a:p>
            <a:pPr algn="ctr"/>
            <a:r>
              <a:rPr kumimoji="1"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Exposure Reduction and Resilience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7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16"/>
    </mc:Choice>
    <mc:Fallback xmlns="">
      <p:transition spd="slow" advTm="5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7" grpId="0" animBg="1"/>
      <p:bldP spid="85" grpId="0" animBg="1"/>
      <p:bldP spid="89" grpId="0"/>
      <p:bldP spid="26" grpId="0" animBg="1"/>
      <p:bldP spid="27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5455641A-99AD-4B02-9475-AEABF17F4A92}"/>
              </a:ext>
            </a:extLst>
          </p:cNvPr>
          <p:cNvSpPr txBox="1">
            <a:spLocks/>
          </p:cNvSpPr>
          <p:nvPr/>
        </p:nvSpPr>
        <p:spPr bwMode="auto">
          <a:xfrm>
            <a:off x="0" y="-15757"/>
            <a:ext cx="12192000" cy="620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bg1"/>
                </a:solidFill>
                <a:latin typeface="HGｺﾞｼｯｸM" pitchFamily="49" charset="-128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sz="2400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New River </a:t>
            </a:r>
            <a:r>
              <a:rPr kumimoji="0" lang="en-US" altLang="ja-JP" sz="2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Management Policy: </a:t>
            </a:r>
            <a:r>
              <a:rPr kumimoji="0" lang="en-US" altLang="ja-JP" sz="2400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</a:rPr>
              <a:t>River Basin Disaster Resilience and Sustainability by All</a:t>
            </a:r>
            <a:endParaRPr lang="ja-JP" altLang="en-US" sz="2400" b="1" dirty="0">
              <a:solidFill>
                <a:prstClr val="black"/>
              </a:solidFill>
              <a:latin typeface="Arial Narrow" panose="020B0606020202030204" pitchFamily="34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8469837" y="647998"/>
            <a:ext cx="3318785" cy="2055070"/>
            <a:chOff x="8898964" y="647998"/>
            <a:chExt cx="3318785" cy="2055070"/>
          </a:xfrm>
        </p:grpSpPr>
        <p:pic>
          <p:nvPicPr>
            <p:cNvPr id="6" name="図 5" descr="男, 人, 屋内, 窓 が含まれている画像&#10;&#10;自動的に生成された説明">
              <a:extLst>
                <a:ext uri="{FF2B5EF4-FFF2-40B4-BE49-F238E27FC236}">
                  <a16:creationId xmlns:a16="http://schemas.microsoft.com/office/drawing/2014/main" id="{C73BDEE2-6EE1-454E-A228-E364CF1EA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9" t="10338" r="19466" b="15867"/>
            <a:stretch/>
          </p:blipFill>
          <p:spPr>
            <a:xfrm>
              <a:off x="9622059" y="647998"/>
              <a:ext cx="1769842" cy="1547951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1701C07-F28C-4A4A-8000-5612D59FFB38}"/>
                </a:ext>
              </a:extLst>
            </p:cNvPr>
            <p:cNvSpPr txBox="1"/>
            <p:nvPr/>
          </p:nvSpPr>
          <p:spPr>
            <a:xfrm>
              <a:off x="8898964" y="2226014"/>
              <a:ext cx="331878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  <a:defRPr/>
              </a:pPr>
              <a:r>
                <a:rPr lang="en-US" altLang="ja-JP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The </a:t>
              </a:r>
              <a:r>
                <a:rPr lang="en-US" altLang="ja-JP" sz="1600" b="1" dirty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new </a:t>
              </a:r>
              <a:r>
                <a:rPr kumimoji="0" lang="en-US" altLang="ja-JP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policy proposed </a:t>
              </a:r>
              <a:r>
                <a:rPr kumimoji="0" lang="en-US" altLang="ja-JP" sz="1600" b="1" dirty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to </a:t>
              </a:r>
              <a:endParaRPr kumimoji="0" lang="en-US" altLang="ja-JP" sz="16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  <a:p>
              <a:pPr algn="ctr">
                <a:lnSpc>
                  <a:spcPts val="1500"/>
                </a:lnSpc>
                <a:defRPr/>
              </a:pPr>
              <a:r>
                <a:rPr kumimoji="0" lang="en-US" altLang="ja-JP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the Minister, </a:t>
              </a:r>
              <a:r>
                <a:rPr lang="en-US" altLang="ja-JP" sz="1600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July </a:t>
              </a:r>
              <a:r>
                <a:rPr lang="en-US" altLang="ja-JP" sz="1600" b="1" dirty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9, 2020</a:t>
              </a:r>
              <a:endParaRPr lang="ja-JP" altLang="en-US" sz="1600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8277166" y="2667615"/>
            <a:ext cx="3704126" cy="2392672"/>
            <a:chOff x="8277166" y="2752774"/>
            <a:chExt cx="3704126" cy="2392672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8277166" y="2752774"/>
              <a:ext cx="3704126" cy="1906310"/>
              <a:chOff x="8277166" y="2752774"/>
              <a:chExt cx="3704126" cy="1906310"/>
            </a:xfrm>
          </p:grpSpPr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1E05BCD-817A-4A1B-9A38-282CDEA69AB5}"/>
                  </a:ext>
                </a:extLst>
              </p:cNvPr>
              <p:cNvSpPr txBox="1"/>
              <p:nvPr/>
            </p:nvSpPr>
            <p:spPr>
              <a:xfrm>
                <a:off x="9060085" y="2752774"/>
                <a:ext cx="195725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457200">
                  <a:defRPr/>
                </a:pPr>
                <a:r>
                  <a:rPr kumimoji="0" lang="en-US" altLang="ja-JP" sz="2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rPr>
                  <a:t>Governance</a:t>
                </a:r>
                <a:endParaRPr kumimoji="0" lang="ja-JP" altLang="en-US" sz="2400" b="1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endParaRPr>
              </a:p>
            </p:txBody>
          </p:sp>
          <p:grpSp>
            <p:nvGrpSpPr>
              <p:cNvPr id="3" name="グループ化 2"/>
              <p:cNvGrpSpPr/>
              <p:nvPr/>
            </p:nvGrpSpPr>
            <p:grpSpPr>
              <a:xfrm>
                <a:off x="8277166" y="3194604"/>
                <a:ext cx="1646605" cy="1453192"/>
                <a:chOff x="9701853" y="3431929"/>
                <a:chExt cx="1646605" cy="1453192"/>
              </a:xfrm>
            </p:grpSpPr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0EDBC99E-5EA7-4261-9D6A-10D02DDF5089}"/>
                    </a:ext>
                  </a:extLst>
                </p:cNvPr>
                <p:cNvSpPr txBox="1"/>
                <p:nvPr/>
              </p:nvSpPr>
              <p:spPr>
                <a:xfrm>
                  <a:off x="9701853" y="4482639"/>
                  <a:ext cx="1646605" cy="402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57200">
                    <a:lnSpc>
                      <a:spcPts val="1200"/>
                    </a:lnSpc>
                    <a:defRPr/>
                  </a:pPr>
                  <a:r>
                    <a:rPr kumimoji="0" lang="en-US" altLang="ja-JP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The </a:t>
                  </a:r>
                  <a:r>
                    <a:rPr kumimoji="0" lang="en-US" altLang="ja-JP" sz="14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Lower House </a:t>
                  </a:r>
                </a:p>
                <a:p>
                  <a:pPr algn="ctr" defTabSz="457200">
                    <a:lnSpc>
                      <a:spcPts val="1200"/>
                    </a:lnSpc>
                    <a:defRPr/>
                  </a:pPr>
                  <a:r>
                    <a:rPr lang="en-US" altLang="ja-JP" sz="14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February 2021</a:t>
                  </a:r>
                  <a:endParaRPr lang="ja-JP" alt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2" name="図 11">
                  <a:extLst>
                    <a:ext uri="{FF2B5EF4-FFF2-40B4-BE49-F238E27FC236}">
                      <a16:creationId xmlns:a16="http://schemas.microsoft.com/office/drawing/2014/main" id="{E26C1179-FD10-441F-9F52-E4B37373F420}"/>
                    </a:ext>
                  </a:extLst>
                </p:cNvPr>
                <p:cNvPicPr/>
                <p:nvPr/>
              </p:nvPicPr>
              <p:blipFill rotWithShape="1">
                <a:blip r:embed="rId3"/>
                <a:srcRect l="30369" t="35434" r="44307" b="31604"/>
                <a:stretch/>
              </p:blipFill>
              <p:spPr>
                <a:xfrm>
                  <a:off x="9701853" y="3431929"/>
                  <a:ext cx="1519379" cy="1067712"/>
                </a:xfrm>
                <a:prstGeom prst="rect">
                  <a:avLst/>
                </a:prstGeom>
              </p:spPr>
            </p:pic>
          </p:grpSp>
          <p:grpSp>
            <p:nvGrpSpPr>
              <p:cNvPr id="15" name="グループ化 14"/>
              <p:cNvGrpSpPr/>
              <p:nvPr/>
            </p:nvGrpSpPr>
            <p:grpSpPr>
              <a:xfrm>
                <a:off x="10130466" y="3186600"/>
                <a:ext cx="1850826" cy="1472484"/>
                <a:chOff x="10434876" y="4008105"/>
                <a:chExt cx="1850826" cy="1472484"/>
              </a:xfrm>
            </p:grpSpPr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51A765F6-0B01-484C-8036-DF6915692BF0}"/>
                    </a:ext>
                  </a:extLst>
                </p:cNvPr>
                <p:cNvSpPr txBox="1"/>
                <p:nvPr/>
              </p:nvSpPr>
              <p:spPr>
                <a:xfrm>
                  <a:off x="10434876" y="5078107"/>
                  <a:ext cx="1850826" cy="402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>
                    <a:lnSpc>
                      <a:spcPts val="1200"/>
                    </a:lnSpc>
                    <a:defRPr/>
                  </a:pPr>
                  <a:r>
                    <a:rPr kumimoji="0" lang="en-US" altLang="ja-JP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The </a:t>
                  </a:r>
                  <a:r>
                    <a:rPr kumimoji="0" lang="en-US" altLang="ja-JP" sz="14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Upper </a:t>
                  </a:r>
                  <a:r>
                    <a:rPr kumimoji="0" lang="en-US" altLang="ja-JP" sz="1400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House </a:t>
                  </a:r>
                  <a:r>
                    <a:rPr lang="en-US" altLang="ja-JP" sz="14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April 2021</a:t>
                  </a:r>
                  <a:endParaRPr lang="ja-JP" alt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3" name="図 12">
                  <a:extLst>
                    <a:ext uri="{FF2B5EF4-FFF2-40B4-BE49-F238E27FC236}">
                      <a16:creationId xmlns:a16="http://schemas.microsoft.com/office/drawing/2014/main" id="{9FA73E94-775C-4468-BBAB-6A9B84164B89}"/>
                    </a:ext>
                  </a:extLst>
                </p:cNvPr>
                <p:cNvPicPr/>
                <p:nvPr/>
              </p:nvPicPr>
              <p:blipFill rotWithShape="1">
                <a:blip r:embed="rId4"/>
                <a:srcRect l="19744" t="17779" r="23017" b="15809"/>
                <a:stretch/>
              </p:blipFill>
              <p:spPr>
                <a:xfrm>
                  <a:off x="10458061" y="4008105"/>
                  <a:ext cx="1574650" cy="1083720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A1AD529-8F1A-4FEC-9754-BEA5E2E18A7D}"/>
                </a:ext>
              </a:extLst>
            </p:cNvPr>
            <p:cNvSpPr txBox="1"/>
            <p:nvPr/>
          </p:nvSpPr>
          <p:spPr>
            <a:xfrm>
              <a:off x="8461200" y="4560671"/>
              <a:ext cx="335924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kumimoji="0" lang="en-US" altLang="ja-JP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Amendment of the associated </a:t>
              </a:r>
              <a:endParaRPr kumimoji="0" lang="en-US" altLang="ja-JP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457200">
                <a:defRPr/>
              </a:pPr>
              <a:r>
                <a:rPr kumimoji="0" lang="en-US" altLang="ja-JP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 acts</a:t>
              </a:r>
              <a:r>
                <a:rPr kumimoji="0" lang="en-US" altLang="ja-JP" sz="16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kumimoji="0" lang="en-US" altLang="ja-JP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Unanimous adoption</a:t>
              </a:r>
              <a:endParaRPr kumimoji="0" lang="ja-JP" altLang="en-US" sz="16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8562387" y="5024834"/>
            <a:ext cx="3133685" cy="904282"/>
            <a:chOff x="8504528" y="5183926"/>
            <a:chExt cx="3133685" cy="904282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06986DA-47B3-463D-839E-84B2A8CA337D}"/>
                </a:ext>
              </a:extLst>
            </p:cNvPr>
            <p:cNvSpPr txBox="1"/>
            <p:nvPr/>
          </p:nvSpPr>
          <p:spPr>
            <a:xfrm>
              <a:off x="9370330" y="5183926"/>
              <a:ext cx="14020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kumimoji="0" lang="en-US" altLang="ja-JP" sz="2400" b="1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Finance</a:t>
              </a:r>
              <a:endParaRPr kumimoji="0" lang="ja-JP" altLang="en-US" sz="2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85FFA40-D957-4152-9BDE-DBB1C6FF3469}"/>
                </a:ext>
              </a:extLst>
            </p:cNvPr>
            <p:cNvSpPr txBox="1"/>
            <p:nvPr/>
          </p:nvSpPr>
          <p:spPr>
            <a:xfrm>
              <a:off x="8504528" y="5534210"/>
              <a:ext cx="313368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lnSpc>
                  <a:spcPts val="1800"/>
                </a:lnSpc>
                <a:defRPr/>
              </a:pPr>
              <a:r>
                <a:rPr kumimoji="0" lang="en-US" altLang="ja-JP" b="1" dirty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Accelerating National </a:t>
              </a:r>
              <a:r>
                <a:rPr kumimoji="0" lang="en-US" altLang="ja-JP" b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Resilience</a:t>
              </a:r>
            </a:p>
            <a:p>
              <a:pPr defTabSz="457200">
                <a:lnSpc>
                  <a:spcPts val="1800"/>
                </a:lnSpc>
                <a:defRPr/>
              </a:pPr>
              <a:r>
                <a:rPr kumimoji="0" lang="en-US" altLang="ja-JP" b="1" i="1" dirty="0" smtClean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about </a:t>
              </a:r>
              <a:r>
                <a:rPr kumimoji="0" lang="en-US" altLang="ja-JP" b="1" i="1" dirty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110B$ from 2021 to 2025 </a:t>
              </a:r>
              <a:endParaRPr kumimoji="0" lang="ja-JP" altLang="en-US" b="1" i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9" name="スライド番号プレースホルダー 3">
            <a:extLst>
              <a:ext uri="{FF2B5EF4-FFF2-40B4-BE49-F238E27FC236}">
                <a16:creationId xmlns:a16="http://schemas.microsoft.com/office/drawing/2014/main" id="{91CD7D36-9E11-4C69-B7C2-21DE879F5D7D}"/>
              </a:ext>
            </a:extLst>
          </p:cNvPr>
          <p:cNvSpPr txBox="1">
            <a:spLocks/>
          </p:cNvSpPr>
          <p:nvPr/>
        </p:nvSpPr>
        <p:spPr>
          <a:xfrm>
            <a:off x="11279546" y="8458"/>
            <a:ext cx="871329" cy="330609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983">
              <a:defRPr/>
            </a:pPr>
            <a:fld id="{F36C87F6-986D-49E6-AF40-1B3A1EE8064D}" type="slidenum">
              <a:rPr lang="en-US" altLang="ja-JP" sz="2400">
                <a:solidFill>
                  <a:srgbClr val="000000"/>
                </a:solidFill>
                <a:latin typeface="Century Gothic"/>
                <a:ea typeface="ＭＳ Ｐゴシック" panose="020B0600070205080204" pitchFamily="50" charset="-128"/>
              </a:rPr>
              <a:pPr defTabSz="685983">
                <a:defRPr/>
              </a:pPr>
              <a:t>8</a:t>
            </a:fld>
            <a:endParaRPr lang="en-US" altLang="ja-JP" sz="2400" dirty="0">
              <a:solidFill>
                <a:srgbClr val="000000"/>
              </a:solidFill>
              <a:latin typeface="Century Gothic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9576" y="6053512"/>
            <a:ext cx="11808062" cy="7243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ja-JP" sz="2000" b="1" dirty="0"/>
              <a:t>Society </a:t>
            </a:r>
            <a:r>
              <a:rPr lang="en-US" altLang="ja-JP" sz="2000" b="1" dirty="0" smtClean="0"/>
              <a:t>5.0</a:t>
            </a:r>
          </a:p>
          <a:p>
            <a:pPr>
              <a:lnSpc>
                <a:spcPts val="1600"/>
              </a:lnSpc>
            </a:pPr>
            <a:r>
              <a:rPr lang="en-US" altLang="ja-JP" sz="2200" dirty="0" smtClean="0"/>
              <a:t>"a </a:t>
            </a:r>
            <a:r>
              <a:rPr lang="en-US" altLang="ja-JP" sz="2200" dirty="0"/>
              <a:t>human-centered society in which economic development and the resolution of social issues are compatible with each other through a highly integrated system of cyberspace and physical space."</a:t>
            </a:r>
            <a:endParaRPr kumimoji="1" lang="ja-JP" altLang="en-US" sz="2200" dirty="0"/>
          </a:p>
        </p:txBody>
      </p:sp>
      <p:grpSp>
        <p:nvGrpSpPr>
          <p:cNvPr id="26" name="グループ化 25"/>
          <p:cNvGrpSpPr/>
          <p:nvPr/>
        </p:nvGrpSpPr>
        <p:grpSpPr>
          <a:xfrm>
            <a:off x="1" y="604955"/>
            <a:ext cx="7604034" cy="5243395"/>
            <a:chOff x="0" y="604955"/>
            <a:chExt cx="7777407" cy="544445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ECDB818-6FC2-490B-851F-190B1D74B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378" t="18857" r="24017" b="15065"/>
            <a:stretch/>
          </p:blipFill>
          <p:spPr>
            <a:xfrm>
              <a:off x="0" y="604956"/>
              <a:ext cx="7777407" cy="5444451"/>
            </a:xfrm>
            <a:prstGeom prst="rect">
              <a:avLst/>
            </a:prstGeom>
          </p:spPr>
        </p:pic>
        <p:sp>
          <p:nvSpPr>
            <p:cNvPr id="23" name="正方形/長方形 22"/>
            <p:cNvSpPr/>
            <p:nvPr/>
          </p:nvSpPr>
          <p:spPr>
            <a:xfrm>
              <a:off x="0" y="604956"/>
              <a:ext cx="1838325" cy="5444451"/>
            </a:xfrm>
            <a:prstGeom prst="rect">
              <a:avLst/>
            </a:prstGeom>
            <a:noFill/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895910" y="604955"/>
              <a:ext cx="3971490" cy="170009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924985" y="604955"/>
              <a:ext cx="1852422" cy="544445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58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12599" t="16100" r="18495" b="16702"/>
          <a:stretch/>
        </p:blipFill>
        <p:spPr>
          <a:xfrm>
            <a:off x="8956165" y="1051195"/>
            <a:ext cx="3211385" cy="1761673"/>
          </a:xfrm>
          <a:prstGeom prst="rect">
            <a:avLst/>
          </a:prstGeom>
        </p:spPr>
      </p:pic>
      <p:grpSp>
        <p:nvGrpSpPr>
          <p:cNvPr id="91" name="グループ化 90"/>
          <p:cNvGrpSpPr>
            <a:grpSpLocks noChangeAspect="1"/>
          </p:cNvGrpSpPr>
          <p:nvPr/>
        </p:nvGrpSpPr>
        <p:grpSpPr>
          <a:xfrm>
            <a:off x="368027" y="965536"/>
            <a:ext cx="2702425" cy="1825157"/>
            <a:chOff x="6807996" y="665535"/>
            <a:chExt cx="4415295" cy="3641116"/>
          </a:xfrm>
        </p:grpSpPr>
        <p:pic>
          <p:nvPicPr>
            <p:cNvPr id="92" name="図 91"/>
            <p:cNvPicPr/>
            <p:nvPr/>
          </p:nvPicPr>
          <p:blipFill rotWithShape="1">
            <a:blip r:embed="rId4"/>
            <a:srcRect l="9458" r="8779"/>
            <a:stretch/>
          </p:blipFill>
          <p:spPr>
            <a:xfrm>
              <a:off x="6807996" y="665535"/>
              <a:ext cx="4415295" cy="2896870"/>
            </a:xfrm>
            <a:prstGeom prst="rect">
              <a:avLst/>
            </a:prstGeom>
          </p:spPr>
        </p:pic>
        <p:pic>
          <p:nvPicPr>
            <p:cNvPr id="93" name="図 92"/>
            <p:cNvPicPr/>
            <p:nvPr/>
          </p:nvPicPr>
          <p:blipFill rotWithShape="1">
            <a:blip r:embed="rId5"/>
            <a:srcRect l="9458" t="41057" r="8779" b="26251"/>
            <a:stretch/>
          </p:blipFill>
          <p:spPr>
            <a:xfrm>
              <a:off x="6807996" y="3359604"/>
              <a:ext cx="4415295" cy="947047"/>
            </a:xfrm>
            <a:prstGeom prst="rect">
              <a:avLst/>
            </a:prstGeom>
          </p:spPr>
        </p:pic>
        <p:pic>
          <p:nvPicPr>
            <p:cNvPr id="94" name="図 93"/>
            <p:cNvPicPr/>
            <p:nvPr/>
          </p:nvPicPr>
          <p:blipFill rotWithShape="1">
            <a:blip r:embed="rId5"/>
            <a:srcRect l="25326" t="23828" r="58270" b="58456"/>
            <a:stretch/>
          </p:blipFill>
          <p:spPr>
            <a:xfrm>
              <a:off x="8554413" y="3359604"/>
              <a:ext cx="885825" cy="513190"/>
            </a:xfrm>
            <a:prstGeom prst="rect">
              <a:avLst/>
            </a:prstGeom>
          </p:spPr>
        </p:pic>
      </p:grpSp>
      <p:sp>
        <p:nvSpPr>
          <p:cNvPr id="4" name="矢印: 右 96">
            <a:extLst>
              <a:ext uri="{FF2B5EF4-FFF2-40B4-BE49-F238E27FC236}">
                <a16:creationId xmlns:a16="http://schemas.microsoft.com/office/drawing/2014/main" id="{255B91A5-8133-4544-9A87-AB80AF393F0C}"/>
              </a:ext>
            </a:extLst>
          </p:cNvPr>
          <p:cNvSpPr/>
          <p:nvPr/>
        </p:nvSpPr>
        <p:spPr>
          <a:xfrm rot="4862718" flipH="1" flipV="1">
            <a:off x="7972378" y="3030141"/>
            <a:ext cx="833608" cy="1148918"/>
          </a:xfrm>
          <a:prstGeom prst="rightArrow">
            <a:avLst>
              <a:gd name="adj1" fmla="val 59775"/>
              <a:gd name="adj2" fmla="val 43532"/>
            </a:avLst>
          </a:prstGeom>
          <a:solidFill>
            <a:srgbClr val="E7E6E6">
              <a:lumMod val="50000"/>
            </a:srgbClr>
          </a:solidFill>
          <a:ln w="25400" cap="flat" cmpd="sng" algn="ctr">
            <a:noFill/>
            <a:miter lim="800000"/>
          </a:ln>
          <a:effectLst/>
        </p:spPr>
        <p:txBody>
          <a:bodyPr rtlCol="0" anchor="ctr"/>
          <a:lstStyle/>
          <a:p>
            <a:pPr algn="ctr" defTabSz="685595">
              <a:defRPr/>
            </a:pPr>
            <a:endParaRPr kumimoji="0" lang="ja-JP" altLang="en-US" sz="1200" b="1" kern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/>
              <a:ea typeface="ＭＳ Ｐゴシック"/>
            </a:endParaRPr>
          </a:p>
        </p:txBody>
      </p:sp>
      <p:sp>
        <p:nvSpPr>
          <p:cNvPr id="5" name="矢印: 右 65">
            <a:extLst>
              <a:ext uri="{FF2B5EF4-FFF2-40B4-BE49-F238E27FC236}">
                <a16:creationId xmlns:a16="http://schemas.microsoft.com/office/drawing/2014/main" id="{00CCB8A1-C7D2-4F45-8478-AFFB31F9F4E0}"/>
              </a:ext>
            </a:extLst>
          </p:cNvPr>
          <p:cNvSpPr/>
          <p:nvPr/>
        </p:nvSpPr>
        <p:spPr>
          <a:xfrm rot="16737282" flipV="1">
            <a:off x="3999580" y="3029129"/>
            <a:ext cx="783028" cy="1148918"/>
          </a:xfrm>
          <a:prstGeom prst="rightArrow">
            <a:avLst>
              <a:gd name="adj1" fmla="val 59775"/>
              <a:gd name="adj2" fmla="val 43532"/>
            </a:avLst>
          </a:prstGeom>
          <a:solidFill>
            <a:srgbClr val="E7E6E6">
              <a:lumMod val="50000"/>
            </a:srgbClr>
          </a:solidFill>
          <a:ln w="25400" cap="flat" cmpd="sng" algn="ctr">
            <a:noFill/>
            <a:miter lim="800000"/>
          </a:ln>
          <a:effectLst/>
        </p:spPr>
        <p:txBody>
          <a:bodyPr rtlCol="0" anchor="ctr"/>
          <a:lstStyle/>
          <a:p>
            <a:pPr algn="ctr" defTabSz="685595">
              <a:defRPr/>
            </a:pPr>
            <a:endParaRPr kumimoji="0" lang="ja-JP" altLang="en-US" sz="1200" b="1" kern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/>
              <a:ea typeface="ＭＳ Ｐゴシック"/>
            </a:endParaRPr>
          </a:p>
        </p:txBody>
      </p:sp>
      <p:sp>
        <p:nvSpPr>
          <p:cNvPr id="6" name="矢印: 右 38">
            <a:extLst>
              <a:ext uri="{FF2B5EF4-FFF2-40B4-BE49-F238E27FC236}">
                <a16:creationId xmlns:a16="http://schemas.microsoft.com/office/drawing/2014/main" id="{27B85EF8-D680-40E5-9436-02D0EF323929}"/>
              </a:ext>
            </a:extLst>
          </p:cNvPr>
          <p:cNvSpPr/>
          <p:nvPr/>
        </p:nvSpPr>
        <p:spPr>
          <a:xfrm rot="16200000" flipH="1">
            <a:off x="5878178" y="1364657"/>
            <a:ext cx="1192154" cy="393915"/>
          </a:xfrm>
          <a:prstGeom prst="rightArrow">
            <a:avLst>
              <a:gd name="adj1" fmla="val 53626"/>
              <a:gd name="adj2" fmla="val 31916"/>
            </a:avLst>
          </a:prstGeom>
          <a:solidFill>
            <a:srgbClr val="E7E6E6">
              <a:lumMod val="50000"/>
            </a:srgbClr>
          </a:solidFill>
          <a:ln w="25400" cap="flat" cmpd="sng" algn="ctr">
            <a:noFill/>
            <a:miter lim="800000"/>
          </a:ln>
          <a:effectLst/>
        </p:spPr>
        <p:txBody>
          <a:bodyPr rtlCol="0" anchor="ctr"/>
          <a:lstStyle/>
          <a:p>
            <a:pPr algn="ctr" defTabSz="685595">
              <a:defRPr/>
            </a:pPr>
            <a:endParaRPr kumimoji="0" lang="ja-JP" altLang="en-US" sz="1200" b="1" kern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/>
              <a:ea typeface="ＭＳ Ｐゴシック"/>
            </a:endParaRPr>
          </a:p>
        </p:txBody>
      </p:sp>
      <p:sp>
        <p:nvSpPr>
          <p:cNvPr id="7" name="矢印: 右 36">
            <a:extLst>
              <a:ext uri="{FF2B5EF4-FFF2-40B4-BE49-F238E27FC236}">
                <a16:creationId xmlns:a16="http://schemas.microsoft.com/office/drawing/2014/main" id="{76B3D05E-77A8-4945-978F-C47A561C61AD}"/>
              </a:ext>
            </a:extLst>
          </p:cNvPr>
          <p:cNvSpPr/>
          <p:nvPr/>
        </p:nvSpPr>
        <p:spPr>
          <a:xfrm rot="5400000" flipH="1" flipV="1">
            <a:off x="5336842" y="1364656"/>
            <a:ext cx="1192155" cy="393915"/>
          </a:xfrm>
          <a:prstGeom prst="rightArrow">
            <a:avLst>
              <a:gd name="adj1" fmla="val 53626"/>
              <a:gd name="adj2" fmla="val 36956"/>
            </a:avLst>
          </a:prstGeom>
          <a:solidFill>
            <a:srgbClr val="E7E6E6">
              <a:lumMod val="50000"/>
            </a:srgbClr>
          </a:solidFill>
          <a:ln w="25400" cap="flat" cmpd="sng" algn="ctr">
            <a:noFill/>
            <a:miter lim="800000"/>
          </a:ln>
          <a:effectLst/>
        </p:spPr>
        <p:txBody>
          <a:bodyPr rtlCol="0" anchor="ctr"/>
          <a:lstStyle/>
          <a:p>
            <a:pPr algn="ctr" defTabSz="685595">
              <a:defRPr/>
            </a:pPr>
            <a:endParaRPr kumimoji="0" lang="ja-JP" altLang="en-US" sz="1200" b="1" kern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/>
              <a:ea typeface="ＭＳ Ｐゴシック"/>
            </a:endParaRPr>
          </a:p>
        </p:txBody>
      </p:sp>
      <p:sp>
        <p:nvSpPr>
          <p:cNvPr id="8" name="四角形: 角を丸くする 3">
            <a:extLst>
              <a:ext uri="{FF2B5EF4-FFF2-40B4-BE49-F238E27FC236}">
                <a16:creationId xmlns:a16="http://schemas.microsoft.com/office/drawing/2014/main" id="{0E24E14F-2EC0-4D44-90D3-30774F3029BB}"/>
              </a:ext>
            </a:extLst>
          </p:cNvPr>
          <p:cNvSpPr/>
          <p:nvPr/>
        </p:nvSpPr>
        <p:spPr>
          <a:xfrm>
            <a:off x="304800" y="404664"/>
            <a:ext cx="11699631" cy="560872"/>
          </a:xfrm>
          <a:prstGeom prst="roundRect">
            <a:avLst/>
          </a:prstGeom>
          <a:gradFill rotWithShape="1">
            <a:gsLst>
              <a:gs pos="0">
                <a:srgbClr val="FFC000">
                  <a:tint val="50000"/>
                  <a:satMod val="300000"/>
                </a:srgbClr>
              </a:gs>
              <a:gs pos="35000">
                <a:srgbClr val="FFC000">
                  <a:tint val="37000"/>
                  <a:satMod val="300000"/>
                </a:srgbClr>
              </a:gs>
              <a:gs pos="100000">
                <a:srgbClr val="FFC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sz="2000" b="1" kern="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/>
                <a:cs typeface="Arial" panose="020B0604020202020204" pitchFamily="34" charset="0"/>
              </a:rPr>
              <a:t>Society</a:t>
            </a:r>
            <a:endParaRPr kumimoji="0" lang="ja-JP" altLang="en-US" sz="2000" b="1" kern="0" dirty="0">
              <a:solidFill>
                <a:prstClr val="black"/>
              </a:solidFill>
              <a:latin typeface="Arial Rounded MT Bold" panose="020F07040305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DAC014-889D-4FBA-B4B7-46AADA5680A4}"/>
              </a:ext>
            </a:extLst>
          </p:cNvPr>
          <p:cNvSpPr txBox="1"/>
          <p:nvPr/>
        </p:nvSpPr>
        <p:spPr>
          <a:xfrm>
            <a:off x="5277970" y="1500236"/>
            <a:ext cx="1918767" cy="2821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595">
              <a:lnSpc>
                <a:spcPts val="2200"/>
              </a:lnSpc>
              <a:defRPr/>
            </a:pPr>
            <a:r>
              <a:rPr kumimoji="0" lang="en-US" altLang="ja-JP" sz="2000" b="1" kern="0" dirty="0">
                <a:solidFill>
                  <a:prstClr val="black"/>
                </a:solidFill>
                <a:latin typeface="Arial Rounded MT Bold" panose="020F0704030504030204" pitchFamily="34" charset="0"/>
                <a:ea typeface="ＭＳ Ｐゴシック"/>
                <a:cs typeface="Arial" panose="020B0604020202020204" pitchFamily="34" charset="0"/>
              </a:rPr>
              <a:t>Facilitators</a:t>
            </a:r>
            <a:endParaRPr kumimoji="0" lang="ja-JP" altLang="en-US" sz="2000" b="1" kern="0" dirty="0">
              <a:solidFill>
                <a:prstClr val="black"/>
              </a:solidFill>
              <a:latin typeface="Arial Rounded MT Bold" panose="020F07040305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10" name="Picture 10" descr="演説する男性｜シルエット イラストの無料ダウンロードサイト「シルエットAC」">
            <a:extLst>
              <a:ext uri="{FF2B5EF4-FFF2-40B4-BE49-F238E27FC236}">
                <a16:creationId xmlns:a16="http://schemas.microsoft.com/office/drawing/2014/main" id="{69854518-D664-47E1-950F-F6058856D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15002" r="9996" b="19991"/>
          <a:stretch/>
        </p:blipFill>
        <p:spPr bwMode="auto">
          <a:xfrm>
            <a:off x="4238528" y="1132179"/>
            <a:ext cx="1100211" cy="101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プレゼン｜シルエット イラストの無料ダウンロードサイト「シルエットAC」">
            <a:extLst>
              <a:ext uri="{FF2B5EF4-FFF2-40B4-BE49-F238E27FC236}">
                <a16:creationId xmlns:a16="http://schemas.microsoft.com/office/drawing/2014/main" id="{0F72A5B7-E559-46AC-B418-C9F1C1DD5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15002" r="9996" b="19991"/>
          <a:stretch/>
        </p:blipFill>
        <p:spPr bwMode="auto">
          <a:xfrm>
            <a:off x="7135967" y="1167150"/>
            <a:ext cx="1024638" cy="9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四角形: 角を丸くする 7">
            <a:extLst>
              <a:ext uri="{FF2B5EF4-FFF2-40B4-BE49-F238E27FC236}">
                <a16:creationId xmlns:a16="http://schemas.microsoft.com/office/drawing/2014/main" id="{E8F5C445-3607-475B-8926-47748DA782A0}"/>
              </a:ext>
            </a:extLst>
          </p:cNvPr>
          <p:cNvSpPr/>
          <p:nvPr/>
        </p:nvSpPr>
        <p:spPr>
          <a:xfrm>
            <a:off x="392605" y="446916"/>
            <a:ext cx="2416322" cy="44869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Arial Rounded MT Bold" panose="020F0704030504030204" pitchFamily="34" charset="0"/>
                <a:ea typeface="ＭＳ Ｐゴシック"/>
                <a:cs typeface="Arial" panose="020B0604020202020204" pitchFamily="34" charset="0"/>
              </a:rPr>
              <a:t>Decision-making</a:t>
            </a:r>
            <a:endParaRPr kumimoji="0" lang="ja-JP" altLang="en-US" kern="0" dirty="0">
              <a:solidFill>
                <a:prstClr val="white"/>
              </a:solidFill>
              <a:latin typeface="Arial Rounded MT Bold" panose="020F07040305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3" name="四角形: 角を丸くする 8">
            <a:extLst>
              <a:ext uri="{FF2B5EF4-FFF2-40B4-BE49-F238E27FC236}">
                <a16:creationId xmlns:a16="http://schemas.microsoft.com/office/drawing/2014/main" id="{99CBBB81-9933-456F-B6F0-91BBF2E73FAA}"/>
              </a:ext>
            </a:extLst>
          </p:cNvPr>
          <p:cNvSpPr/>
          <p:nvPr/>
        </p:nvSpPr>
        <p:spPr>
          <a:xfrm>
            <a:off x="3005129" y="446916"/>
            <a:ext cx="2416322" cy="44869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Arial Rounded MT Bold" panose="020F0704030504030204" pitchFamily="34" charset="0"/>
                <a:ea typeface="ＭＳ Ｐゴシック"/>
                <a:cs typeface="Arial" panose="020B0604020202020204" pitchFamily="34" charset="0"/>
              </a:rPr>
              <a:t>Policy-making</a:t>
            </a:r>
            <a:endParaRPr kumimoji="0" lang="ja-JP" altLang="en-US" kern="0" dirty="0">
              <a:solidFill>
                <a:prstClr val="white"/>
              </a:solidFill>
              <a:latin typeface="Arial Rounded MT Bold" panose="020F07040305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4" name="四角形: 角を丸くする 9">
            <a:extLst>
              <a:ext uri="{FF2B5EF4-FFF2-40B4-BE49-F238E27FC236}">
                <a16:creationId xmlns:a16="http://schemas.microsoft.com/office/drawing/2014/main" id="{1D95961C-099A-48CE-94AC-7400A7300B75}"/>
              </a:ext>
            </a:extLst>
          </p:cNvPr>
          <p:cNvSpPr/>
          <p:nvPr/>
        </p:nvSpPr>
        <p:spPr>
          <a:xfrm>
            <a:off x="6860291" y="446916"/>
            <a:ext cx="2416322" cy="44869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Arial Rounded MT Bold" panose="020F0704030504030204" pitchFamily="34" charset="0"/>
                <a:ea typeface="ＭＳ Ｐゴシック"/>
                <a:cs typeface="Arial" panose="020B0604020202020204" pitchFamily="34" charset="0"/>
              </a:rPr>
              <a:t>Prior Investment</a:t>
            </a:r>
            <a:endParaRPr kumimoji="0" lang="ja-JP" altLang="en-US" kern="0" dirty="0">
              <a:solidFill>
                <a:prstClr val="white"/>
              </a:solidFill>
              <a:latin typeface="Arial Rounded MT Bold" panose="020F07040305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5" name="四角形: 角を丸くする 10">
            <a:extLst>
              <a:ext uri="{FF2B5EF4-FFF2-40B4-BE49-F238E27FC236}">
                <a16:creationId xmlns:a16="http://schemas.microsoft.com/office/drawing/2014/main" id="{63446CD9-631F-4981-9483-697659BF8FD6}"/>
              </a:ext>
            </a:extLst>
          </p:cNvPr>
          <p:cNvSpPr/>
          <p:nvPr/>
        </p:nvSpPr>
        <p:spPr>
          <a:xfrm>
            <a:off x="9496261" y="446916"/>
            <a:ext cx="2416322" cy="44869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miter lim="800000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Arial Rounded MT Bold" panose="020F0704030504030204" pitchFamily="34" charset="0"/>
                <a:ea typeface="ＭＳ Ｐゴシック"/>
                <a:cs typeface="Arial" panose="020B0604020202020204" pitchFamily="34" charset="0"/>
              </a:rPr>
              <a:t>Local Practice</a:t>
            </a:r>
            <a:endParaRPr kumimoji="0" lang="ja-JP" altLang="en-US" kern="0" dirty="0">
              <a:solidFill>
                <a:prstClr val="white"/>
              </a:solidFill>
              <a:latin typeface="Arial Rounded MT Bold" panose="020F0704030504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304800" y="3508372"/>
            <a:ext cx="6353459" cy="3336986"/>
            <a:chOff x="-980939" y="3636892"/>
            <a:chExt cx="6353459" cy="3336986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-980939" y="3636892"/>
              <a:ext cx="6353459" cy="3336986"/>
              <a:chOff x="722786" y="3828599"/>
              <a:chExt cx="6147828" cy="2834747"/>
            </a:xfrm>
          </p:grpSpPr>
          <p:pic>
            <p:nvPicPr>
              <p:cNvPr id="65" name="図 6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962" y="4965501"/>
                <a:ext cx="2014045" cy="1643114"/>
              </a:xfrm>
              <a:prstGeom prst="rect">
                <a:avLst/>
              </a:prstGeom>
            </p:spPr>
          </p:pic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552D8162-A00D-416F-8B57-0DC65B30725D}"/>
                  </a:ext>
                </a:extLst>
              </p:cNvPr>
              <p:cNvGrpSpPr/>
              <p:nvPr/>
            </p:nvGrpSpPr>
            <p:grpSpPr>
              <a:xfrm>
                <a:off x="722786" y="3828599"/>
                <a:ext cx="5218505" cy="815990"/>
                <a:chOff x="-691434" y="1438793"/>
                <a:chExt cx="5874333" cy="928163"/>
              </a:xfrm>
              <a:solidFill>
                <a:sysClr val="window" lastClr="FFFFFF"/>
              </a:solidFill>
            </p:grpSpPr>
            <p:sp>
              <p:nvSpPr>
                <p:cNvPr id="85" name="テキスト ボックス 84">
                  <a:extLst>
                    <a:ext uri="{FF2B5EF4-FFF2-40B4-BE49-F238E27FC236}">
                      <a16:creationId xmlns:a16="http://schemas.microsoft.com/office/drawing/2014/main" id="{19C4A996-D935-4327-8ED9-E8EFC019ACFB}"/>
                    </a:ext>
                  </a:extLst>
                </p:cNvPr>
                <p:cNvSpPr txBox="1"/>
                <p:nvPr/>
              </p:nvSpPr>
              <p:spPr>
                <a:xfrm>
                  <a:off x="1750354" y="1438793"/>
                  <a:ext cx="3432545" cy="535312"/>
                </a:xfrm>
                <a:prstGeom prst="rect">
                  <a:avLst/>
                </a:prstGeom>
                <a:grpFill/>
                <a:ln w="19050">
                  <a:solidFill>
                    <a:sysClr val="windowText" lastClr="00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85595">
                    <a:defRPr/>
                  </a:pPr>
                  <a:r>
                    <a:rPr kumimoji="0" lang="en-US" altLang="ja-JP" b="1" kern="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ＭＳ Ｐゴシック"/>
                      <a:cs typeface="Calibri" panose="020F0502020204030204" pitchFamily="34" charset="0"/>
                    </a:rPr>
                    <a:t>Realtime Flood </a:t>
                  </a:r>
                </a:p>
                <a:p>
                  <a:pPr algn="ctr" defTabSz="685595">
                    <a:defRPr/>
                  </a:pPr>
                  <a:r>
                    <a:rPr kumimoji="0" lang="en-US" altLang="ja-JP" b="1" kern="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ＭＳ Ｐゴシック"/>
                      <a:cs typeface="Calibri" panose="020F0502020204030204" pitchFamily="34" charset="0"/>
                    </a:rPr>
                    <a:t>Monitoring &amp; Forecasting</a:t>
                  </a:r>
                  <a:endParaRPr kumimoji="0" lang="ja-JP" altLang="en-US" b="1" kern="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ＭＳ Ｐゴシック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86" name="Picture 14" descr="警報機・サイレンのシルエット | 無料のAi・PNG白黒シルエットイラスト">
                  <a:extLst>
                    <a:ext uri="{FF2B5EF4-FFF2-40B4-BE49-F238E27FC236}">
                      <a16:creationId xmlns:a16="http://schemas.microsoft.com/office/drawing/2014/main" id="{DC179712-BFD1-4190-AB3B-B1A112FF5A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05" t="15333" r="11603" b="14721"/>
                <a:stretch/>
              </p:blipFill>
              <p:spPr bwMode="auto">
                <a:xfrm>
                  <a:off x="4719557" y="1543977"/>
                  <a:ext cx="314859" cy="2890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87" name="Picture 16" descr="パトランプのシルエット02 | 無料のAi・PNG白黒シルエットイラスト">
                  <a:extLst>
                    <a:ext uri="{FF2B5EF4-FFF2-40B4-BE49-F238E27FC236}">
                      <a16:creationId xmlns:a16="http://schemas.microsoft.com/office/drawing/2014/main" id="{15861B12-3D15-4A35-A0CF-9192E78E9C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05" t="20310" r="11603" b="19760"/>
                <a:stretch/>
              </p:blipFill>
              <p:spPr bwMode="auto">
                <a:xfrm>
                  <a:off x="-691434" y="2029300"/>
                  <a:ext cx="376249" cy="337656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8FA38153-19D0-403E-92D3-5000620FA7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03941" y="4328528"/>
                <a:ext cx="4266673" cy="2334818"/>
                <a:chOff x="187497" y="-1411478"/>
                <a:chExt cx="12833492" cy="7024539"/>
              </a:xfrm>
            </p:grpSpPr>
            <p:grpSp>
              <p:nvGrpSpPr>
                <p:cNvPr id="69" name="グループ化 68">
                  <a:extLst>
                    <a:ext uri="{FF2B5EF4-FFF2-40B4-BE49-F238E27FC236}">
                      <a16:creationId xmlns:a16="http://schemas.microsoft.com/office/drawing/2014/main" id="{810745D0-B1AE-4A13-8250-B3434F1F1D8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74934" y="-95458"/>
                  <a:ext cx="2845861" cy="2131292"/>
                  <a:chOff x="-259583" y="-354884"/>
                  <a:chExt cx="3519003" cy="2901610"/>
                </a:xfrm>
              </p:grpSpPr>
              <p:sp>
                <p:nvSpPr>
                  <p:cNvPr id="84" name="円柱 83">
                    <a:extLst>
                      <a:ext uri="{FF2B5EF4-FFF2-40B4-BE49-F238E27FC236}">
                        <a16:creationId xmlns:a16="http://schemas.microsoft.com/office/drawing/2014/main" id="{425E6263-4209-4D87-9F59-EC30192F64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32747" y="1518574"/>
                    <a:ext cx="2666126" cy="1022310"/>
                  </a:xfrm>
                  <a:prstGeom prst="can">
                    <a:avLst>
                      <a:gd name="adj" fmla="val 20652"/>
                    </a:avLst>
                  </a:prstGeom>
                  <a:solidFill>
                    <a:sysClr val="window" lastClr="FFFFFF"/>
                  </a:solidFill>
                  <a:ln w="25400" cap="flat" cmpd="sng" algn="ctr">
                    <a:solidFill>
                      <a:sysClr val="windowText" lastClr="000000"/>
                    </a:solidFill>
                    <a:miter lim="800000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algn="ctr" defTabSz="685595">
                      <a:lnSpc>
                        <a:spcPts val="900"/>
                      </a:lnSpc>
                      <a:defRPr/>
                    </a:pPr>
                    <a:r>
                      <a:rPr kumimoji="0" lang="en-US" sz="1000" b="1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a:t>Authorized</a:t>
                    </a:r>
                    <a:endParaRPr kumimoji="0" lang="ja-JP" altLang="en-US" sz="1000" kern="100" dirty="0">
                      <a:solidFill>
                        <a:prstClr val="white"/>
                      </a:solidFill>
                      <a:latin typeface="Century Gothic"/>
                      <a:ea typeface="游明朝" panose="02020400000000000000" pitchFamily="18" charset="-128"/>
                      <a:cs typeface="Times New Roman" panose="02020603050405020304" pitchFamily="18" charset="0"/>
                    </a:endParaRPr>
                  </a:p>
                  <a:p>
                    <a:pPr algn="ctr" defTabSz="685595">
                      <a:lnSpc>
                        <a:spcPts val="800"/>
                      </a:lnSpc>
                      <a:defRPr/>
                    </a:pPr>
                    <a:r>
                      <a:rPr kumimoji="0" lang="en-US" sz="1000" b="1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a:t>Part</a:t>
                    </a:r>
                    <a:endParaRPr kumimoji="0" lang="ja-JP" altLang="en-US" sz="1000" kern="100" dirty="0">
                      <a:solidFill>
                        <a:prstClr val="white"/>
                      </a:solidFill>
                      <a:latin typeface="Century Gothic"/>
                      <a:ea typeface="游明朝" panose="02020400000000000000" pitchFamily="18" charset="-128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3" name="円柱 82">
                    <a:extLst>
                      <a:ext uri="{FF2B5EF4-FFF2-40B4-BE49-F238E27FC236}">
                        <a16:creationId xmlns:a16="http://schemas.microsoft.com/office/drawing/2014/main" id="{6A8FA85C-80EF-458D-81A1-BC5AEE932C3F}"/>
                      </a:ext>
                    </a:extLst>
                  </p:cNvPr>
                  <p:cNvSpPr/>
                  <p:nvPr/>
                </p:nvSpPr>
                <p:spPr>
                  <a:xfrm>
                    <a:off x="-259583" y="-354884"/>
                    <a:ext cx="3519003" cy="2901610"/>
                  </a:xfrm>
                  <a:prstGeom prst="can">
                    <a:avLst>
                      <a:gd name="adj" fmla="val 20652"/>
                    </a:avLst>
                  </a:prstGeom>
                  <a:solidFill>
                    <a:sysClr val="windowText" lastClr="000000"/>
                  </a:solidFill>
                  <a:ln w="19050" cap="flat" cmpd="sng" algn="ctr">
                    <a:solidFill>
                      <a:sysClr val="window" lastClr="FFFFFF"/>
                    </a:solidFill>
                    <a:miter lim="800000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lIns="0" tIns="0" rIns="0" bIns="0" rtlCol="0" anchor="ctr"/>
                  <a:lstStyle/>
                  <a:p>
                    <a:pPr algn="ctr" defTabSz="685595">
                      <a:lnSpc>
                        <a:spcPts val="1100"/>
                      </a:lnSpc>
                      <a:defRPr/>
                    </a:pPr>
                    <a:r>
                      <a:rPr kumimoji="0" lang="en-US" sz="1200" kern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a:t>PAGASA Server</a:t>
                    </a:r>
                    <a:endParaRPr kumimoji="0" lang="ja-JP" altLang="en-US" sz="1200" kern="100" dirty="0">
                      <a:solidFill>
                        <a:prstClr val="white"/>
                      </a:solidFill>
                      <a:latin typeface="Century Gothic"/>
                      <a:ea typeface="游明朝" panose="02020400000000000000" pitchFamily="18" charset="-128"/>
                      <a:cs typeface="Times New Roman" panose="02020603050405020304" pitchFamily="18" charset="0"/>
                    </a:endParaRPr>
                  </a:p>
                  <a:p>
                    <a:pPr algn="r" defTabSz="685595">
                      <a:defRPr/>
                    </a:pPr>
                    <a:r>
                      <a:rPr kumimoji="0" lang="en-US" sz="750" kern="1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游明朝" panose="02020400000000000000" pitchFamily="18" charset="-128"/>
                        <a:cs typeface="Times New Roman" panose="02020603050405020304" pitchFamily="18" charset="0"/>
                      </a:rPr>
                      <a:t> </a:t>
                    </a:r>
                    <a:endParaRPr kumimoji="0" lang="ja-JP" altLang="en-US" sz="600" kern="100" dirty="0">
                      <a:solidFill>
                        <a:prstClr val="white"/>
                      </a:solidFill>
                      <a:latin typeface="Century Gothic"/>
                      <a:ea typeface="游明朝" panose="02020400000000000000" pitchFamily="18" charset="-128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0" name="矢印: 右 47">
                  <a:extLst>
                    <a:ext uri="{FF2B5EF4-FFF2-40B4-BE49-F238E27FC236}">
                      <a16:creationId xmlns:a16="http://schemas.microsoft.com/office/drawing/2014/main" id="{3D2A3812-808D-4A80-B511-8EADC96127BF}"/>
                    </a:ext>
                  </a:extLst>
                </p:cNvPr>
                <p:cNvSpPr/>
                <p:nvPr/>
              </p:nvSpPr>
              <p:spPr>
                <a:xfrm rot="5400000" flipH="1">
                  <a:off x="1454574" y="2864565"/>
                  <a:ext cx="1453310" cy="305244"/>
                </a:xfrm>
                <a:prstGeom prst="rightArrow">
                  <a:avLst/>
                </a:prstGeom>
                <a:solidFill>
                  <a:sysClr val="windowText" lastClr="000000"/>
                </a:solidFill>
                <a:ln>
                  <a:solidFill>
                    <a:sysClr val="windowText" lastClr="000000"/>
                  </a:solidFill>
                </a:ln>
                <a:effectLst/>
              </p:spPr>
              <p:txBody>
                <a:bodyPr rtlCol="0" anchor="ctr"/>
                <a:lstStyle/>
                <a:p>
                  <a:pPr defTabSz="685595">
                    <a:defRPr/>
                  </a:pPr>
                  <a:endParaRPr kumimoji="0" lang="ja-JP" altLang="en-US" sz="1200" kern="0">
                    <a:solidFill>
                      <a:prstClr val="white"/>
                    </a:solidFill>
                    <a:latin typeface="Century Gothic"/>
                    <a:ea typeface="ＭＳ Ｐゴシック"/>
                  </a:endParaRPr>
                </a:p>
              </p:txBody>
            </p:sp>
            <p:sp>
              <p:nvSpPr>
                <p:cNvPr id="71" name="テキスト ボックス 50">
                  <a:extLst>
                    <a:ext uri="{FF2B5EF4-FFF2-40B4-BE49-F238E27FC236}">
                      <a16:creationId xmlns:a16="http://schemas.microsoft.com/office/drawing/2014/main" id="{9CD3E865-9F68-4DCC-AB1A-6F4D34E21790}"/>
                    </a:ext>
                  </a:extLst>
                </p:cNvPr>
                <p:cNvSpPr txBox="1"/>
                <p:nvPr/>
              </p:nvSpPr>
              <p:spPr>
                <a:xfrm>
                  <a:off x="187497" y="2585983"/>
                  <a:ext cx="4362448" cy="727280"/>
                </a:xfrm>
                <a:prstGeom prst="rect">
                  <a:avLst/>
                </a:prstGeom>
                <a:solidFill>
                  <a:sysClr val="window" lastClr="FFFFFF"/>
                </a:solidFill>
                <a:ln>
                  <a:solidFill>
                    <a:sysClr val="windowText" lastClr="000000"/>
                  </a:solidFill>
                </a:ln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algn="ctr" defTabSz="685595">
                    <a:defRPr/>
                  </a:pPr>
                  <a:r>
                    <a:rPr kumimoji="0" lang="en-US" sz="1200" b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Realtime Access</a:t>
                  </a:r>
                  <a:endParaRPr kumimoji="0" lang="ja-JP" altLang="en-US" sz="1200" kern="100" dirty="0">
                    <a:solidFill>
                      <a:prstClr val="black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72" name="Picture 34">
                  <a:extLst>
                    <a:ext uri="{FF2B5EF4-FFF2-40B4-BE49-F238E27FC236}">
                      <a16:creationId xmlns:a16="http://schemas.microsoft.com/office/drawing/2014/main" id="{9D07927E-57D4-4ABC-A9FE-4F6F2B5DF4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5413"/>
                <a:stretch/>
              </p:blipFill>
              <p:spPr>
                <a:xfrm>
                  <a:off x="1286197" y="3861642"/>
                  <a:ext cx="1906703" cy="1166676"/>
                </a:xfrm>
                <a:prstGeom prst="rect">
                  <a:avLst/>
                </a:prstGeom>
                <a:ln w="19050">
                  <a:solidFill>
                    <a:sysClr val="windowText" lastClr="000000"/>
                  </a:solidFill>
                </a:ln>
              </p:spPr>
            </p:pic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E7E776A6-12B6-4C06-B9BA-95E6CE9FD61F}"/>
                    </a:ext>
                  </a:extLst>
                </p:cNvPr>
                <p:cNvSpPr/>
                <p:nvPr/>
              </p:nvSpPr>
              <p:spPr>
                <a:xfrm>
                  <a:off x="7829797" y="-1411478"/>
                  <a:ext cx="4091417" cy="793830"/>
                </a:xfrm>
                <a:prstGeom prst="rect">
                  <a:avLst/>
                </a:prstGeom>
                <a:solidFill>
                  <a:srgbClr val="4472C4"/>
                </a:solidFill>
                <a:ln w="38100" cap="flat" cmpd="sng" algn="ctr">
                  <a:solidFill>
                    <a:sysClr val="window" lastClr="FFFFFF"/>
                  </a:solidFill>
                  <a:miter lim="800000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685595">
                    <a:defRPr/>
                  </a:pPr>
                  <a:r>
                    <a:rPr kumimoji="0" lang="en-US" sz="1200" kern="0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In-situ </a:t>
                  </a:r>
                  <a:r>
                    <a:rPr kumimoji="0" lang="en-US" sz="1200" b="1" kern="0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Gauge</a:t>
                  </a:r>
                  <a:endParaRPr kumimoji="0" lang="ja-JP" altLang="en-US" sz="1200" kern="100" dirty="0">
                    <a:solidFill>
                      <a:prstClr val="white"/>
                    </a:solidFill>
                    <a:latin typeface="Century Gothic"/>
                    <a:ea typeface="游明朝" panose="02020400000000000000" pitchFamily="18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A06E3D01-F297-4379-BAAB-F8342586435C}"/>
                    </a:ext>
                  </a:extLst>
                </p:cNvPr>
                <p:cNvSpPr/>
                <p:nvPr/>
              </p:nvSpPr>
              <p:spPr>
                <a:xfrm>
                  <a:off x="6904583" y="716749"/>
                  <a:ext cx="5824469" cy="793830"/>
                </a:xfrm>
                <a:prstGeom prst="rect">
                  <a:avLst/>
                </a:prstGeom>
                <a:solidFill>
                  <a:srgbClr val="4472C4"/>
                </a:solidFill>
                <a:ln w="38100" cap="flat" cmpd="sng" algn="ctr">
                  <a:solidFill>
                    <a:sysClr val="window" lastClr="FFFFFF"/>
                  </a:solidFill>
                  <a:miter lim="800000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685595">
                    <a:defRPr/>
                  </a:pPr>
                  <a:r>
                    <a:rPr kumimoji="0" lang="en-US" sz="1200" kern="0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Satellite </a:t>
                  </a:r>
                  <a:r>
                    <a:rPr kumimoji="0" lang="en-US" sz="1200" kern="0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Rainfall </a:t>
                  </a:r>
                  <a:r>
                    <a:rPr kumimoji="0" lang="en-US" sz="1200" b="1" kern="0" dirty="0" err="1" smtClean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GSMaP</a:t>
                  </a:r>
                  <a:endParaRPr kumimoji="0" lang="ja-JP" altLang="en-US" sz="1200" kern="100" dirty="0">
                    <a:solidFill>
                      <a:prstClr val="white"/>
                    </a:solidFill>
                    <a:latin typeface="Century Gothic"/>
                    <a:ea typeface="游明朝" panose="02020400000000000000" pitchFamily="18" charset="-128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75" name="Picture 8" descr="gsmap_gif_anim">
                  <a:extLst>
                    <a:ext uri="{FF2B5EF4-FFF2-40B4-BE49-F238E27FC236}">
                      <a16:creationId xmlns:a16="http://schemas.microsoft.com/office/drawing/2014/main" id="{5C518A56-D656-42EB-98CF-421CFEE30B44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56917" y="1566959"/>
                  <a:ext cx="4370860" cy="15511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Picture 4">
                  <a:extLst>
                    <a:ext uri="{FF2B5EF4-FFF2-40B4-BE49-F238E27FC236}">
                      <a16:creationId xmlns:a16="http://schemas.microsoft.com/office/drawing/2014/main" id="{6978ADB5-A0C9-4681-ABDF-AAC09251A5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6057" y="2311513"/>
                  <a:ext cx="611401" cy="43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7" name="Picture 4" descr="Resulta ng larawan para sa dost automatic rain gauge">
                  <a:extLst>
                    <a:ext uri="{FF2B5EF4-FFF2-40B4-BE49-F238E27FC236}">
                      <a16:creationId xmlns:a16="http://schemas.microsoft.com/office/drawing/2014/main" id="{0C469C9E-D087-4D31-A89A-1BF4DD0048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74588" y="-550216"/>
                  <a:ext cx="2047894" cy="13794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図 78">
                  <a:extLst>
                    <a:ext uri="{FF2B5EF4-FFF2-40B4-BE49-F238E27FC236}">
                      <a16:creationId xmlns:a16="http://schemas.microsoft.com/office/drawing/2014/main" id="{4B082916-BE3B-40ED-A95E-D16E79524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39603" b="8100"/>
                <a:stretch/>
              </p:blipFill>
              <p:spPr>
                <a:xfrm>
                  <a:off x="8257288" y="3966043"/>
                  <a:ext cx="3389834" cy="1647018"/>
                </a:xfrm>
                <a:prstGeom prst="rect">
                  <a:avLst/>
                </a:prstGeom>
              </p:spPr>
            </p:pic>
            <p:cxnSp>
              <p:nvCxnSpPr>
                <p:cNvPr id="80" name="直線矢印コネクタ 79">
                  <a:extLst>
                    <a:ext uri="{FF2B5EF4-FFF2-40B4-BE49-F238E27FC236}">
                      <a16:creationId xmlns:a16="http://schemas.microsoft.com/office/drawing/2014/main" id="{FD33B186-9300-4EA5-815E-EB24D909FEBA}"/>
                    </a:ext>
                  </a:extLst>
                </p:cNvPr>
                <p:cNvCxnSpPr>
                  <a:cxnSpLocks/>
                  <a:stCxn id="72" idx="3"/>
                  <a:endCxn id="75" idx="1"/>
                </p:cNvCxnSpPr>
                <p:nvPr/>
              </p:nvCxnSpPr>
              <p:spPr>
                <a:xfrm flipV="1">
                  <a:off x="3192901" y="2342538"/>
                  <a:ext cx="4464016" cy="2102441"/>
                </a:xfrm>
                <a:prstGeom prst="straightConnector1">
                  <a:avLst/>
                </a:prstGeom>
                <a:noFill/>
                <a:ln w="4445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miter lim="800000"/>
                  <a:tailEnd type="triangle" w="med" len="med"/>
                </a:ln>
                <a:effectLst/>
              </p:spPr>
            </p:cxnSp>
            <p:cxnSp>
              <p:nvCxnSpPr>
                <p:cNvPr id="81" name="直線矢印コネクタ 80">
                  <a:extLst>
                    <a:ext uri="{FF2B5EF4-FFF2-40B4-BE49-F238E27FC236}">
                      <a16:creationId xmlns:a16="http://schemas.microsoft.com/office/drawing/2014/main" id="{FE508B4F-BA42-45EA-8451-98E7B13B7195}"/>
                    </a:ext>
                  </a:extLst>
                </p:cNvPr>
                <p:cNvCxnSpPr>
                  <a:cxnSpLocks/>
                  <a:stCxn id="72" idx="3"/>
                  <a:endCxn id="79" idx="1"/>
                </p:cNvCxnSpPr>
                <p:nvPr/>
              </p:nvCxnSpPr>
              <p:spPr>
                <a:xfrm>
                  <a:off x="3192901" y="4444980"/>
                  <a:ext cx="5064387" cy="344574"/>
                </a:xfrm>
                <a:prstGeom prst="straightConnector1">
                  <a:avLst/>
                </a:prstGeom>
                <a:noFill/>
                <a:ln w="4445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miter lim="800000"/>
                  <a:tailEnd type="triangle" w="med" len="med"/>
                </a:ln>
                <a:effectLst/>
              </p:spPr>
            </p:cxnSp>
            <p:cxnSp>
              <p:nvCxnSpPr>
                <p:cNvPr id="82" name="直線矢印コネクタ 81">
                  <a:extLst>
                    <a:ext uri="{FF2B5EF4-FFF2-40B4-BE49-F238E27FC236}">
                      <a16:creationId xmlns:a16="http://schemas.microsoft.com/office/drawing/2014/main" id="{B62F1458-C6CF-4B19-8346-1CF81613F5DD}"/>
                    </a:ext>
                  </a:extLst>
                </p:cNvPr>
                <p:cNvCxnSpPr>
                  <a:cxnSpLocks/>
                  <a:stCxn id="77" idx="1"/>
                  <a:endCxn id="83" idx="4"/>
                </p:cNvCxnSpPr>
                <p:nvPr/>
              </p:nvCxnSpPr>
              <p:spPr>
                <a:xfrm flipH="1">
                  <a:off x="3620796" y="139527"/>
                  <a:ext cx="5353792" cy="830661"/>
                </a:xfrm>
                <a:prstGeom prst="straightConnector1">
                  <a:avLst/>
                </a:prstGeom>
                <a:noFill/>
                <a:ln w="4445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miter lim="800000"/>
                  <a:tailEnd type="triangle" w="med" len="med"/>
                </a:ln>
                <a:effectLst/>
              </p:spPr>
            </p:cxn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CC3C5209-050D-41ED-B13D-A4E5C40A6695}"/>
                    </a:ext>
                  </a:extLst>
                </p:cNvPr>
                <p:cNvSpPr/>
                <p:nvPr/>
              </p:nvSpPr>
              <p:spPr>
                <a:xfrm>
                  <a:off x="6409260" y="3166046"/>
                  <a:ext cx="6611729" cy="793830"/>
                </a:xfrm>
                <a:prstGeom prst="rect">
                  <a:avLst/>
                </a:prstGeom>
                <a:solidFill>
                  <a:srgbClr val="4472C4"/>
                </a:solidFill>
                <a:ln w="38100" cap="flat" cmpd="sng" algn="ctr">
                  <a:solidFill>
                    <a:sysClr val="window" lastClr="FFFFFF"/>
                  </a:solidFill>
                  <a:miter lim="800000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685595">
                    <a:defRPr/>
                  </a:pPr>
                  <a:r>
                    <a:rPr kumimoji="0" lang="en-US" sz="1200" kern="0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Cloud </a:t>
                  </a:r>
                  <a:r>
                    <a:rPr kumimoji="0" lang="en-US" sz="1200" kern="0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Image </a:t>
                  </a:r>
                  <a:r>
                    <a:rPr kumimoji="0" lang="en-US" sz="1200" b="1" kern="0" dirty="0" smtClean="0">
                      <a:solidFill>
                        <a:srgbClr val="FFFFFF"/>
                      </a:solidFill>
                      <a:latin typeface="Arial" panose="020B0604020202020204" pitchFamily="34" charset="0"/>
                      <a:ea typeface="游明朝" panose="02020400000000000000" pitchFamily="18" charset="-128"/>
                      <a:cs typeface="Times New Roman" panose="02020603050405020304" pitchFamily="18" charset="0"/>
                    </a:rPr>
                    <a:t>HIMAWARI-8</a:t>
                  </a:r>
                  <a:endParaRPr kumimoji="0" lang="ja-JP" altLang="en-US" sz="1200" kern="100" dirty="0">
                    <a:solidFill>
                      <a:prstClr val="white"/>
                    </a:solidFill>
                    <a:latin typeface="Century Gothic"/>
                    <a:ea typeface="游明朝" panose="02020400000000000000" pitchFamily="18" charset="-128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6B26CE60-29DB-41D6-A662-219ABC598F9D}"/>
                  </a:ext>
                </a:extLst>
              </p:cNvPr>
              <p:cNvSpPr/>
              <p:nvPr/>
            </p:nvSpPr>
            <p:spPr>
              <a:xfrm>
                <a:off x="745717" y="4745663"/>
                <a:ext cx="1729506" cy="15441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algn="ctr" defTabSz="685595"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Flood Monitoring &amp; Forecasting System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A25B3166-B914-4A0E-A2DD-85FEE37338C7}"/>
                </a:ext>
              </a:extLst>
            </p:cNvPr>
            <p:cNvSpPr/>
            <p:nvPr/>
          </p:nvSpPr>
          <p:spPr>
            <a:xfrm>
              <a:off x="2022122" y="4194052"/>
              <a:ext cx="1542796" cy="448698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miter lim="800000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595">
                <a:defRPr/>
              </a:pPr>
              <a:r>
                <a:rPr kumimoji="0" lang="en-US" altLang="ja-JP" sz="1200" b="1" kern="0" dirty="0">
                  <a:solidFill>
                    <a:prstClr val="white"/>
                  </a:solidFill>
                  <a:latin typeface="Century Gothic"/>
                  <a:ea typeface="ＭＳ Ｐゴシック"/>
                </a:rPr>
                <a:t>Basin-scale</a:t>
              </a:r>
              <a:endParaRPr kumimoji="0" lang="ja-JP" altLang="en-US" sz="1200" b="1" kern="0" dirty="0">
                <a:solidFill>
                  <a:prstClr val="white"/>
                </a:solidFill>
                <a:latin typeface="Century Gothic"/>
                <a:ea typeface="ＭＳ Ｐゴシック"/>
              </a:endParaRPr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612FC856-F903-4853-99DB-7B50D45A3B69}"/>
                </a:ext>
              </a:extLst>
            </p:cNvPr>
            <p:cNvSpPr/>
            <p:nvPr/>
          </p:nvSpPr>
          <p:spPr>
            <a:xfrm>
              <a:off x="-36591" y="4190480"/>
              <a:ext cx="2034647" cy="448698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miter lim="800000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595">
                <a:defRPr/>
              </a:pPr>
              <a:r>
                <a:rPr kumimoji="0" lang="en-US" altLang="ja-JP" sz="1200" b="1" kern="0" dirty="0">
                  <a:solidFill>
                    <a:prstClr val="white"/>
                  </a:solidFill>
                  <a:latin typeface="Century Gothic"/>
                  <a:ea typeface="ＭＳ Ｐゴシック"/>
                </a:rPr>
                <a:t>Barangay-scale</a:t>
              </a:r>
              <a:endParaRPr kumimoji="0" lang="ja-JP" altLang="en-US" sz="1200" b="1" kern="0" dirty="0">
                <a:solidFill>
                  <a:prstClr val="white"/>
                </a:solidFill>
                <a:latin typeface="Century Gothic"/>
                <a:ea typeface="ＭＳ Ｐゴシック"/>
              </a:endParaRPr>
            </a:p>
          </p:txBody>
        </p:sp>
      </p:grp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BC57779D-13CF-475D-9640-93145507A92D}"/>
              </a:ext>
            </a:extLst>
          </p:cNvPr>
          <p:cNvCxnSpPr>
            <a:cxnSpLocks/>
            <a:endCxn id="63" idx="2"/>
          </p:cNvCxnSpPr>
          <p:nvPr/>
        </p:nvCxnSpPr>
        <p:spPr>
          <a:xfrm flipH="1" flipV="1">
            <a:off x="7733242" y="5342168"/>
            <a:ext cx="1798873" cy="617846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miter lim="800000"/>
          </a:ln>
          <a:effectLst/>
        </p:spPr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A67D8B5-A93C-4BA3-8CD9-432DA1C16C75}"/>
              </a:ext>
            </a:extLst>
          </p:cNvPr>
          <p:cNvCxnSpPr>
            <a:cxnSpLocks/>
            <a:endCxn id="58" idx="2"/>
          </p:cNvCxnSpPr>
          <p:nvPr/>
        </p:nvCxnSpPr>
        <p:spPr>
          <a:xfrm flipV="1">
            <a:off x="9503088" y="5408322"/>
            <a:ext cx="1737058" cy="558472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miter lim="800000"/>
          </a:ln>
          <a:effectLst/>
        </p:spPr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7C8D969E-F0BC-4F38-A0EA-A278103D7053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9517601" y="5361519"/>
            <a:ext cx="1" cy="598495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miter lim="800000"/>
          </a:ln>
          <a:effectLst/>
        </p:spPr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C1BEC4D-7633-4B28-BE4B-D9D741996D2D}"/>
              </a:ext>
            </a:extLst>
          </p:cNvPr>
          <p:cNvSpPr txBox="1"/>
          <p:nvPr/>
        </p:nvSpPr>
        <p:spPr>
          <a:xfrm>
            <a:off x="6974188" y="6368244"/>
            <a:ext cx="7440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kumimoji="0" lang="en-US" altLang="ja-JP" sz="900" b="1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Present</a:t>
            </a:r>
            <a:endParaRPr kumimoji="0" lang="ja-JP" altLang="en-US" sz="900" b="1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DFEB6EA1-0448-468E-BF47-F3AB28B2046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5" r="51024"/>
          <a:stretch/>
        </p:blipFill>
        <p:spPr bwMode="auto">
          <a:xfrm>
            <a:off x="6889666" y="5479793"/>
            <a:ext cx="839996" cy="1330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EB49F75-D44F-475E-92E1-D87E53553F0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4" t="8872"/>
          <a:stretch/>
        </p:blipFill>
        <p:spPr bwMode="auto">
          <a:xfrm>
            <a:off x="11276997" y="5453423"/>
            <a:ext cx="838949" cy="1327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B7C9BD43-0D8E-482D-8B9B-BE11B0FFC967}"/>
              </a:ext>
            </a:extLst>
          </p:cNvPr>
          <p:cNvGrpSpPr/>
          <p:nvPr/>
        </p:nvGrpSpPr>
        <p:grpSpPr>
          <a:xfrm>
            <a:off x="7380505" y="3540321"/>
            <a:ext cx="3151319" cy="553998"/>
            <a:chOff x="3083247" y="1916242"/>
            <a:chExt cx="3441144" cy="559645"/>
          </a:xfrm>
        </p:grpSpPr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7EA242F0-684B-4E43-9EFD-D0E7423D53C9}"/>
                </a:ext>
              </a:extLst>
            </p:cNvPr>
            <p:cNvSpPr txBox="1"/>
            <p:nvPr/>
          </p:nvSpPr>
          <p:spPr>
            <a:xfrm>
              <a:off x="3083247" y="1916242"/>
              <a:ext cx="3441144" cy="559645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ysClr val="windowText" lastClr="000000"/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685595">
                <a:defRPr/>
              </a:pPr>
              <a:r>
                <a:rPr kumimoji="0" lang="en-US" altLang="ja-JP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ＭＳ Ｐゴシック"/>
                  <a:cs typeface="Calibri" panose="020F0502020204030204" pitchFamily="34" charset="0"/>
                </a:rPr>
                <a:t>Climate Change</a:t>
              </a:r>
            </a:p>
            <a:p>
              <a:pPr algn="ctr" defTabSz="685595">
                <a:defRPr/>
              </a:pPr>
              <a:r>
                <a:rPr kumimoji="0" lang="en-US" altLang="ja-JP" b="1" kern="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ＭＳ Ｐゴシック"/>
                  <a:cs typeface="Calibri" panose="020F0502020204030204" pitchFamily="34" charset="0"/>
                </a:rPr>
                <a:t>Impact Assessment</a:t>
              </a:r>
              <a:endParaRPr kumimoji="0" lang="ja-JP" altLang="en-US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pic>
          <p:nvPicPr>
            <p:cNvPr id="62" name="Picture 12" descr="FXや株のトレーダーのシルエット | 無料のAi・PNG白黒シルエットイラスト">
              <a:extLst>
                <a:ext uri="{FF2B5EF4-FFF2-40B4-BE49-F238E27FC236}">
                  <a16:creationId xmlns:a16="http://schemas.microsoft.com/office/drawing/2014/main" id="{92808C06-B5C3-4779-90B8-B94A009E69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5" t="19760" r="12205" b="19761"/>
            <a:stretch/>
          </p:blipFill>
          <p:spPr bwMode="auto">
            <a:xfrm>
              <a:off x="3190759" y="2021038"/>
              <a:ext cx="472105" cy="37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8E1150A-4B22-493A-95C8-3D5078B999F2}"/>
              </a:ext>
            </a:extLst>
          </p:cNvPr>
          <p:cNvSpPr txBox="1"/>
          <p:nvPr/>
        </p:nvSpPr>
        <p:spPr>
          <a:xfrm>
            <a:off x="8102621" y="6390563"/>
            <a:ext cx="2970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kumimoji="0" lang="en-US" altLang="ja-JP" sz="1400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/>
                <a:cs typeface="Calibri" panose="020F0502020204030204" pitchFamily="34" charset="0"/>
              </a:rPr>
              <a:t>Rain, WL, </a:t>
            </a:r>
            <a:r>
              <a:rPr kumimoji="0" lang="en-US" altLang="ja-JP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/>
                <a:cs typeface="Calibri" panose="020F0502020204030204" pitchFamily="34" charset="0"/>
              </a:rPr>
              <a:t>Discharge, Inundation</a:t>
            </a:r>
            <a:endParaRPr kumimoji="0" lang="ja-JP" altLang="en-US" sz="1400" b="1" dirty="0">
              <a:solidFill>
                <a:prstClr val="black"/>
              </a:solidFill>
              <a:latin typeface="Arial Narrow" panose="020B0606020202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52" name="矢印: ストライプ 93">
            <a:extLst>
              <a:ext uri="{FF2B5EF4-FFF2-40B4-BE49-F238E27FC236}">
                <a16:creationId xmlns:a16="http://schemas.microsoft.com/office/drawing/2014/main" id="{082942A7-F110-43F7-AEB3-5452DBE0A525}"/>
              </a:ext>
            </a:extLst>
          </p:cNvPr>
          <p:cNvSpPr/>
          <p:nvPr/>
        </p:nvSpPr>
        <p:spPr>
          <a:xfrm>
            <a:off x="7893643" y="5904399"/>
            <a:ext cx="3321563" cy="560872"/>
          </a:xfrm>
          <a:prstGeom prst="stripedRightArrow">
            <a:avLst>
              <a:gd name="adj1" fmla="val 73527"/>
              <a:gd name="adj2" fmla="val 50000"/>
            </a:avLst>
          </a:prstGeom>
          <a:gradFill flip="none" rotWithShape="1">
            <a:gsLst>
              <a:gs pos="0">
                <a:srgbClr val="ED7D31">
                  <a:lumMod val="67000"/>
                </a:srgbClr>
              </a:gs>
              <a:gs pos="48000">
                <a:srgbClr val="ED7D31">
                  <a:lumMod val="97000"/>
                  <a:lumOff val="3000"/>
                </a:srgbClr>
              </a:gs>
              <a:gs pos="100000">
                <a:srgbClr val="ED7D31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sz="1400" b="1" kern="0" dirty="0">
                <a:solidFill>
                  <a:sysClr val="windowText" lastClr="000000"/>
                </a:solidFill>
                <a:latin typeface="Arial Narrow" panose="020B0606020202030204" pitchFamily="34" charset="0"/>
                <a:ea typeface="ＭＳ Ｐゴシック"/>
                <a:cs typeface="Calibri" panose="020F0502020204030204" pitchFamily="34" charset="0"/>
              </a:rPr>
              <a:t>Climate </a:t>
            </a:r>
            <a:r>
              <a:rPr kumimoji="0" lang="en-US" altLang="ja-JP" sz="1400" b="1" kern="0" dirty="0" smtClean="0">
                <a:solidFill>
                  <a:sysClr val="windowText" lastClr="000000"/>
                </a:solidFill>
                <a:latin typeface="Arial Narrow" panose="020B0606020202030204" pitchFamily="34" charset="0"/>
                <a:ea typeface="ＭＳ Ｐゴシック"/>
                <a:cs typeface="Calibri" panose="020F0502020204030204" pitchFamily="34" charset="0"/>
              </a:rPr>
              <a:t>Change Impact</a:t>
            </a:r>
            <a:endParaRPr kumimoji="0" lang="ja-JP" altLang="en-US" sz="1400" b="1" kern="0" dirty="0">
              <a:solidFill>
                <a:sysClr val="windowText" lastClr="000000"/>
              </a:solidFill>
              <a:latin typeface="Arial Narrow" panose="020B0606020202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CFA3F07A-6986-42D1-950F-2EC5F95BD615}"/>
              </a:ext>
            </a:extLst>
          </p:cNvPr>
          <p:cNvSpPr/>
          <p:nvPr/>
        </p:nvSpPr>
        <p:spPr>
          <a:xfrm>
            <a:off x="7775156" y="5544194"/>
            <a:ext cx="1438043" cy="373915"/>
          </a:xfrm>
          <a:prstGeom prst="ellipse">
            <a:avLst/>
          </a:prstGeom>
          <a:gradFill rotWithShape="1">
            <a:gsLst>
              <a:gs pos="0">
                <a:srgbClr val="FFC000">
                  <a:shade val="51000"/>
                  <a:satMod val="130000"/>
                </a:srgbClr>
              </a:gs>
              <a:gs pos="80000">
                <a:srgbClr val="FFC000">
                  <a:shade val="93000"/>
                  <a:satMod val="130000"/>
                </a:srgbClr>
              </a:gs>
              <a:gs pos="100000">
                <a:srgbClr val="FFC0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Arial Narrow" panose="020B0606020202030204" pitchFamily="34" charset="0"/>
                <a:ea typeface="ＭＳ Ｐゴシック"/>
                <a:cs typeface="Arial" panose="020B0604020202020204" pitchFamily="34" charset="0"/>
              </a:rPr>
              <a:t>Basin-scale</a:t>
            </a:r>
            <a:endParaRPr kumimoji="0" lang="ja-JP" altLang="en-US" sz="1400" b="1" kern="0" dirty="0">
              <a:solidFill>
                <a:prstClr val="white"/>
              </a:solidFill>
              <a:latin typeface="Arial Narrow" panose="020B0606020202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7596E394-0696-49F2-9FDF-35ECC8986223}"/>
              </a:ext>
            </a:extLst>
          </p:cNvPr>
          <p:cNvSpPr/>
          <p:nvPr/>
        </p:nvSpPr>
        <p:spPr>
          <a:xfrm>
            <a:off x="9265187" y="5520571"/>
            <a:ext cx="1930486" cy="373915"/>
          </a:xfrm>
          <a:prstGeom prst="ellipse">
            <a:avLst/>
          </a:prstGeom>
          <a:gradFill rotWithShape="1">
            <a:gsLst>
              <a:gs pos="0">
                <a:srgbClr val="FFC000">
                  <a:shade val="51000"/>
                  <a:satMod val="130000"/>
                </a:srgbClr>
              </a:gs>
              <a:gs pos="80000">
                <a:srgbClr val="FFC000">
                  <a:shade val="93000"/>
                  <a:satMod val="130000"/>
                </a:srgbClr>
              </a:gs>
              <a:gs pos="100000">
                <a:srgbClr val="FFC00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685595"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Arial Narrow" panose="020B0606020202030204" pitchFamily="34" charset="0"/>
                <a:ea typeface="ＭＳ Ｐゴシック"/>
                <a:cs typeface="Arial" panose="020B0604020202020204" pitchFamily="34" charset="0"/>
              </a:rPr>
              <a:t>Barangay-scale</a:t>
            </a:r>
            <a:endParaRPr kumimoji="0" lang="ja-JP" altLang="en-US" sz="1400" b="1" kern="0" dirty="0">
              <a:solidFill>
                <a:prstClr val="white"/>
              </a:solidFill>
              <a:latin typeface="Arial Narrow" panose="020B060602020203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55" name="Picture 10" descr="Goal 13 | Department of Economic and Social Affairs">
            <a:extLst>
              <a:ext uri="{FF2B5EF4-FFF2-40B4-BE49-F238E27FC236}">
                <a16:creationId xmlns:a16="http://schemas.microsoft.com/office/drawing/2014/main" id="{12A7E98E-3C06-4073-9F8E-0D6560EA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330" y="3605253"/>
            <a:ext cx="393915" cy="44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グループ化 116"/>
          <p:cNvGrpSpPr/>
          <p:nvPr/>
        </p:nvGrpSpPr>
        <p:grpSpPr>
          <a:xfrm>
            <a:off x="581964" y="2125028"/>
            <a:ext cx="11193408" cy="1603649"/>
            <a:chOff x="581964" y="2125028"/>
            <a:chExt cx="11193408" cy="1603649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4049CA8-4DB6-49A3-BED5-007E50F16D3D}"/>
                </a:ext>
              </a:extLst>
            </p:cNvPr>
            <p:cNvSpPr txBox="1"/>
            <p:nvPr/>
          </p:nvSpPr>
          <p:spPr>
            <a:xfrm>
              <a:off x="581964" y="3225975"/>
              <a:ext cx="1403117" cy="502702"/>
            </a:xfrm>
            <a:prstGeom prst="rect">
              <a:avLst/>
            </a:prstGeom>
            <a:solidFill>
              <a:srgbClr val="99FF99"/>
            </a:solidFill>
          </p:spPr>
          <p:txBody>
            <a:bodyPr wrap="square" rtlCol="0">
              <a:spAutoFit/>
            </a:bodyPr>
            <a:lstStyle/>
            <a:p>
              <a:pPr defTabSz="685800">
                <a:lnSpc>
                  <a:spcPts val="1600"/>
                </a:lnSpc>
              </a:pPr>
              <a:r>
                <a:rPr kumimoji="0" lang="en-US" altLang="ja-JP" b="1" dirty="0">
                  <a:solidFill>
                    <a:prstClr val="black"/>
                  </a:solidFill>
                  <a:latin typeface="Arial Narrow" panose="020B0606020202030204" pitchFamily="34" charset="0"/>
                  <a:ea typeface="ＭＳ Ｐゴシック"/>
                  <a:cs typeface="Calibri" panose="020F0502020204030204" pitchFamily="34" charset="0"/>
                </a:rPr>
                <a:t>Introductory Lecture</a:t>
              </a:r>
              <a:endParaRPr kumimoji="0" lang="ja-JP" altLang="en-US" b="1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/>
                <a:cs typeface="Calibri" panose="020F0502020204030204" pitchFamily="34" charset="0"/>
              </a:endParaRPr>
            </a:p>
          </p:txBody>
        </p:sp>
        <p:grpSp>
          <p:nvGrpSpPr>
            <p:cNvPr id="45" name="グループ化 44"/>
            <p:cNvGrpSpPr/>
            <p:nvPr/>
          </p:nvGrpSpPr>
          <p:grpSpPr>
            <a:xfrm>
              <a:off x="1825694" y="2125028"/>
              <a:ext cx="9949678" cy="1479419"/>
              <a:chOff x="273975" y="2102337"/>
              <a:chExt cx="9949678" cy="1479419"/>
            </a:xfrm>
          </p:grpSpPr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A6861CA3-EE9A-4540-A078-83EEEB5C9AC9}"/>
                  </a:ext>
                </a:extLst>
              </p:cNvPr>
              <p:cNvSpPr txBox="1"/>
              <p:nvPr/>
            </p:nvSpPr>
            <p:spPr>
              <a:xfrm>
                <a:off x="9010386" y="3212424"/>
                <a:ext cx="1213267" cy="369332"/>
              </a:xfrm>
              <a:prstGeom prst="rect">
                <a:avLst/>
              </a:prstGeom>
              <a:solidFill>
                <a:srgbClr val="FFCC99"/>
              </a:solidFill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kumimoji="0" lang="en-US" altLang="ja-JP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ＭＳ Ｐゴシック"/>
                    <a:cs typeface="Calibri" panose="020F0502020204030204" pitchFamily="34" charset="0"/>
                  </a:rPr>
                  <a:t>Hands-on</a:t>
                </a:r>
                <a:endParaRPr kumimoji="0" lang="ja-JP" alt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/>
                  <a:cs typeface="Calibri" panose="020F0502020204030204" pitchFamily="34" charset="0"/>
                </a:endParaRPr>
              </a:p>
            </p:txBody>
          </p:sp>
          <p:pic>
            <p:nvPicPr>
              <p:cNvPr id="16" name="Picture 4" descr="セミナー　会議　講義　ピクトグラム">
                <a:extLst>
                  <a:ext uri="{FF2B5EF4-FFF2-40B4-BE49-F238E27FC236}">
                    <a16:creationId xmlns:a16="http://schemas.microsoft.com/office/drawing/2014/main" id="{0EBC68B5-ECA2-4392-BFE1-3750F4397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975" y="2799657"/>
                <a:ext cx="771384" cy="755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8" descr="無料イラスト ビジネスシーン パソコン ピクトグラム">
                <a:extLst>
                  <a:ext uri="{FF2B5EF4-FFF2-40B4-BE49-F238E27FC236}">
                    <a16:creationId xmlns:a16="http://schemas.microsoft.com/office/drawing/2014/main" id="{DE42DF25-31A1-4657-BCB6-CE108F77B4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136" y="2887842"/>
                <a:ext cx="727946" cy="537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楕円 17">
                <a:extLst>
                  <a:ext uri="{FF2B5EF4-FFF2-40B4-BE49-F238E27FC236}">
                    <a16:creationId xmlns:a16="http://schemas.microsoft.com/office/drawing/2014/main" id="{6FAAE3E9-AC2B-417C-A8CC-FA648C3EC784}"/>
                  </a:ext>
                </a:extLst>
              </p:cNvPr>
              <p:cNvSpPr/>
              <p:nvPr/>
            </p:nvSpPr>
            <p:spPr>
              <a:xfrm>
                <a:off x="894685" y="2102337"/>
                <a:ext cx="7485772" cy="1308702"/>
              </a:xfrm>
              <a:prstGeom prst="ellipse">
                <a:avLst/>
              </a:prstGeom>
              <a:gradFill rotWithShape="1">
                <a:gsLst>
                  <a:gs pos="0">
                    <a:srgbClr val="5B9BD5">
                      <a:shade val="51000"/>
                      <a:satMod val="130000"/>
                    </a:srgbClr>
                  </a:gs>
                  <a:gs pos="80000">
                    <a:srgbClr val="5B9BD5">
                      <a:shade val="93000"/>
                      <a:satMod val="130000"/>
                    </a:srgbClr>
                  </a:gs>
                  <a:gs pos="100000">
                    <a:srgbClr val="5B9BD5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perspectiveRelaxedModerately"/>
                <a:lightRig rig="threePt" dir="t"/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algn="ctr" defTabSz="685595">
                  <a:defRPr/>
                </a:pPr>
                <a:endParaRPr kumimoji="0" lang="ja-JP" altLang="en-US" sz="1200" kern="0" dirty="0">
                  <a:solidFill>
                    <a:prstClr val="white"/>
                  </a:solidFill>
                  <a:latin typeface="Century Gothic"/>
                  <a:ea typeface="ＭＳ Ｐゴシック"/>
                </a:endParaRP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CE7AECBC-2F37-4E3F-9908-6BDC147EB805}"/>
                  </a:ext>
                </a:extLst>
              </p:cNvPr>
              <p:cNvGrpSpPr/>
              <p:nvPr/>
            </p:nvGrpSpPr>
            <p:grpSpPr>
              <a:xfrm>
                <a:off x="3865435" y="2157703"/>
                <a:ext cx="1614545" cy="369332"/>
                <a:chOff x="3491651" y="5229200"/>
                <a:chExt cx="1770643" cy="355586"/>
              </a:xfrm>
            </p:grpSpPr>
            <p:pic>
              <p:nvPicPr>
                <p:cNvPr id="88" name="Picture 6" descr="eラーニングのシルエット | 無料のAi・PNG白黒シルエットイラスト">
                  <a:extLst>
                    <a:ext uri="{FF2B5EF4-FFF2-40B4-BE49-F238E27FC236}">
                      <a16:creationId xmlns:a16="http://schemas.microsoft.com/office/drawing/2014/main" id="{61B20F06-86CE-44A9-BCE5-BD54116DF5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05" t="27320" r="12200" b="28090"/>
                <a:stretch/>
              </p:blipFill>
              <p:spPr bwMode="auto">
                <a:xfrm>
                  <a:off x="3533302" y="5293045"/>
                  <a:ext cx="488256" cy="28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41AA2A60-647B-43ED-8D8D-B6FB85A0C328}"/>
                    </a:ext>
                  </a:extLst>
                </p:cNvPr>
                <p:cNvSpPr txBox="1"/>
                <p:nvPr/>
              </p:nvSpPr>
              <p:spPr>
                <a:xfrm>
                  <a:off x="3491651" y="5229200"/>
                  <a:ext cx="1770643" cy="355586"/>
                </a:xfrm>
                <a:prstGeom prst="rect">
                  <a:avLst/>
                </a:prstGeom>
                <a:noFill/>
                <a:ln w="19050">
                  <a:solidFill>
                    <a:sysClr val="windowText" lastClr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685595">
                    <a:defRPr/>
                  </a:pPr>
                  <a:r>
                    <a:rPr kumimoji="0" lang="en-US" altLang="ja-JP" b="1" kern="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  <a:ea typeface="ＭＳ Ｐゴシック"/>
                      <a:cs typeface="Calibri" panose="020F0502020204030204" pitchFamily="34" charset="0"/>
                    </a:rPr>
                    <a:t>        e-Learning</a:t>
                  </a:r>
                  <a:endParaRPr kumimoji="0" lang="ja-JP" altLang="en-US" b="1" kern="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ＭＳ Ｐゴシック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" name="四角形: 角を丸くする 22">
                <a:extLst>
                  <a:ext uri="{FF2B5EF4-FFF2-40B4-BE49-F238E27FC236}">
                    <a16:creationId xmlns:a16="http://schemas.microsoft.com/office/drawing/2014/main" id="{B96B76D2-F48A-42C1-BEA4-7CAE03535F7F}"/>
                  </a:ext>
                </a:extLst>
              </p:cNvPr>
              <p:cNvSpPr/>
              <p:nvPr/>
            </p:nvSpPr>
            <p:spPr>
              <a:xfrm>
                <a:off x="6006336" y="2591079"/>
                <a:ext cx="1012421" cy="216084"/>
              </a:xfrm>
              <a:prstGeom prst="roundRect">
                <a:avLst/>
              </a:prstGeom>
              <a:solidFill>
                <a:srgbClr val="FFCC99"/>
              </a:solidFill>
              <a:ln w="9525" cap="flat" cmpd="sng" algn="ctr">
                <a:solidFill>
                  <a:srgbClr val="FFC000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OSS Guide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23" name="四角形: 角を丸くする 24">
                <a:extLst>
                  <a:ext uri="{FF2B5EF4-FFF2-40B4-BE49-F238E27FC236}">
                    <a16:creationId xmlns:a16="http://schemas.microsoft.com/office/drawing/2014/main" id="{ACEDD2D3-FA3B-43F2-BBCC-5097DB3CF868}"/>
                  </a:ext>
                </a:extLst>
              </p:cNvPr>
              <p:cNvSpPr/>
              <p:nvPr/>
            </p:nvSpPr>
            <p:spPr>
              <a:xfrm>
                <a:off x="5546189" y="2345717"/>
                <a:ext cx="1216078" cy="186706"/>
              </a:xfrm>
              <a:prstGeom prst="roundRect">
                <a:avLst/>
              </a:prstGeom>
              <a:solidFill>
                <a:srgbClr val="FFCC99"/>
              </a:solidFill>
              <a:ln w="9525" cap="flat" cmpd="sng" algn="ctr">
                <a:solidFill>
                  <a:srgbClr val="FFC000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2D &amp; 3D FHM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24" name="四角形: 角を丸くする 25">
                <a:extLst>
                  <a:ext uri="{FF2B5EF4-FFF2-40B4-BE49-F238E27FC236}">
                    <a16:creationId xmlns:a16="http://schemas.microsoft.com/office/drawing/2014/main" id="{21E445DD-6363-420B-B4AA-DECA71EDA948}"/>
                  </a:ext>
                </a:extLst>
              </p:cNvPr>
              <p:cNvSpPr/>
              <p:nvPr/>
            </p:nvSpPr>
            <p:spPr>
              <a:xfrm>
                <a:off x="7084408" y="2584475"/>
                <a:ext cx="1154145" cy="373915"/>
              </a:xfrm>
              <a:prstGeom prst="roundRect">
                <a:avLst/>
              </a:prstGeom>
              <a:solidFill>
                <a:srgbClr val="FFCC99"/>
              </a:solidFill>
              <a:ln w="9525" cap="flat" cmpd="sng" algn="ctr">
                <a:solidFill>
                  <a:srgbClr val="FFC000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Contingency Planning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25" name="四角形: 角を丸くする 26">
                <a:extLst>
                  <a:ext uri="{FF2B5EF4-FFF2-40B4-BE49-F238E27FC236}">
                    <a16:creationId xmlns:a16="http://schemas.microsoft.com/office/drawing/2014/main" id="{242FF654-782E-4868-99CF-2D0E352FF9E5}"/>
                  </a:ext>
                </a:extLst>
              </p:cNvPr>
              <p:cNvSpPr/>
              <p:nvPr/>
            </p:nvSpPr>
            <p:spPr>
              <a:xfrm>
                <a:off x="2782349" y="2310779"/>
                <a:ext cx="1004412" cy="216450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CC &amp; DRR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26" name="四角形: 角を丸くする 27">
                <a:extLst>
                  <a:ext uri="{FF2B5EF4-FFF2-40B4-BE49-F238E27FC236}">
                    <a16:creationId xmlns:a16="http://schemas.microsoft.com/office/drawing/2014/main" id="{427ADC46-8828-48B4-8D49-B69590876FE9}"/>
                  </a:ext>
                </a:extLst>
              </p:cNvPr>
              <p:cNvSpPr/>
              <p:nvPr/>
            </p:nvSpPr>
            <p:spPr>
              <a:xfrm>
                <a:off x="2176976" y="2586227"/>
                <a:ext cx="958043" cy="183588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CC Impact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27" name="四角形: 角を丸くする 28">
                <a:extLst>
                  <a:ext uri="{FF2B5EF4-FFF2-40B4-BE49-F238E27FC236}">
                    <a16:creationId xmlns:a16="http://schemas.microsoft.com/office/drawing/2014/main" id="{98100FB2-51DF-4D74-9394-392A19514EF8}"/>
                  </a:ext>
                </a:extLst>
              </p:cNvPr>
              <p:cNvSpPr/>
              <p:nvPr/>
            </p:nvSpPr>
            <p:spPr>
              <a:xfrm>
                <a:off x="3127116" y="2565138"/>
                <a:ext cx="887293" cy="204480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Uncertainty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28" name="四角形: 角を丸くする 29">
                <a:extLst>
                  <a:ext uri="{FF2B5EF4-FFF2-40B4-BE49-F238E27FC236}">
                    <a16:creationId xmlns:a16="http://schemas.microsoft.com/office/drawing/2014/main" id="{34EF8919-17FB-400C-9431-0C8C2695868C}"/>
                  </a:ext>
                </a:extLst>
              </p:cNvPr>
              <p:cNvSpPr/>
              <p:nvPr/>
            </p:nvSpPr>
            <p:spPr>
              <a:xfrm>
                <a:off x="1126273" y="2586227"/>
                <a:ext cx="1030150" cy="373915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Real-time System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29" name="四角形: 角を丸くする 30">
                <a:extLst>
                  <a:ext uri="{FF2B5EF4-FFF2-40B4-BE49-F238E27FC236}">
                    <a16:creationId xmlns:a16="http://schemas.microsoft.com/office/drawing/2014/main" id="{02159B81-8AA0-4A93-9E4D-87BF7AA5C596}"/>
                  </a:ext>
                </a:extLst>
              </p:cNvPr>
              <p:cNvSpPr/>
              <p:nvPr/>
            </p:nvSpPr>
            <p:spPr>
              <a:xfrm>
                <a:off x="2327273" y="2785262"/>
                <a:ext cx="722178" cy="373915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Hazard Mapping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30" name="四角形: 角を丸くする 31">
                <a:extLst>
                  <a:ext uri="{FF2B5EF4-FFF2-40B4-BE49-F238E27FC236}">
                    <a16:creationId xmlns:a16="http://schemas.microsoft.com/office/drawing/2014/main" id="{044DA381-A14D-45F5-93E5-277E4D7C06EA}"/>
                  </a:ext>
                </a:extLst>
              </p:cNvPr>
              <p:cNvSpPr/>
              <p:nvPr/>
            </p:nvSpPr>
            <p:spPr>
              <a:xfrm>
                <a:off x="4921011" y="2573425"/>
                <a:ext cx="880836" cy="217478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COVID-19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31" name="四角形: 角を丸くする 32">
                <a:extLst>
                  <a:ext uri="{FF2B5EF4-FFF2-40B4-BE49-F238E27FC236}">
                    <a16:creationId xmlns:a16="http://schemas.microsoft.com/office/drawing/2014/main" id="{0A8BB153-D0E1-4DCE-AE7E-B8448829B8E3}"/>
                  </a:ext>
                </a:extLst>
              </p:cNvPr>
              <p:cNvSpPr/>
              <p:nvPr/>
            </p:nvSpPr>
            <p:spPr>
              <a:xfrm>
                <a:off x="3854701" y="2846805"/>
                <a:ext cx="897919" cy="333624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Translating</a:t>
                </a:r>
              </a:p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OSS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32" name="四角形: 角を丸くする 33">
                <a:extLst>
                  <a:ext uri="{FF2B5EF4-FFF2-40B4-BE49-F238E27FC236}">
                    <a16:creationId xmlns:a16="http://schemas.microsoft.com/office/drawing/2014/main" id="{6E54106D-3D5B-460A-B64D-937059D3E6BF}"/>
                  </a:ext>
                </a:extLst>
              </p:cNvPr>
              <p:cNvSpPr/>
              <p:nvPr/>
            </p:nvSpPr>
            <p:spPr>
              <a:xfrm>
                <a:off x="5834492" y="2838311"/>
                <a:ext cx="1280341" cy="306506"/>
              </a:xfrm>
              <a:prstGeom prst="roundRect">
                <a:avLst/>
              </a:prstGeom>
              <a:solidFill>
                <a:srgbClr val="FFCC99"/>
              </a:solidFill>
              <a:ln w="9525" cap="flat" cmpd="sng" algn="ctr">
                <a:solidFill>
                  <a:srgbClr val="FFC000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2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Communication Planning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33" name="四角形: 角を丸くする 34">
                <a:extLst>
                  <a:ext uri="{FF2B5EF4-FFF2-40B4-BE49-F238E27FC236}">
                    <a16:creationId xmlns:a16="http://schemas.microsoft.com/office/drawing/2014/main" id="{AC71A606-FB52-4682-AA39-1B9BD50F8B51}"/>
                  </a:ext>
                </a:extLst>
              </p:cNvPr>
              <p:cNvSpPr/>
              <p:nvPr/>
            </p:nvSpPr>
            <p:spPr>
              <a:xfrm>
                <a:off x="4038524" y="2564941"/>
                <a:ext cx="705971" cy="213161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3D FHM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34" name="四角形: 角を丸くする 35">
                <a:extLst>
                  <a:ext uri="{FF2B5EF4-FFF2-40B4-BE49-F238E27FC236}">
                    <a16:creationId xmlns:a16="http://schemas.microsoft.com/office/drawing/2014/main" id="{9358ED6B-D5BA-4111-9681-3B4EB0C1A584}"/>
                  </a:ext>
                </a:extLst>
              </p:cNvPr>
              <p:cNvSpPr/>
              <p:nvPr/>
            </p:nvSpPr>
            <p:spPr>
              <a:xfrm>
                <a:off x="3085015" y="2837888"/>
                <a:ext cx="734122" cy="353046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Effective Info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  <p:sp>
            <p:nvSpPr>
              <p:cNvPr id="56" name="四角形: 角を丸くする 32">
                <a:extLst>
                  <a:ext uri="{FF2B5EF4-FFF2-40B4-BE49-F238E27FC236}">
                    <a16:creationId xmlns:a16="http://schemas.microsoft.com/office/drawing/2014/main" id="{0A8BB153-D0E1-4DCE-AE7E-B8448829B8E3}"/>
                  </a:ext>
                </a:extLst>
              </p:cNvPr>
              <p:cNvSpPr/>
              <p:nvPr/>
            </p:nvSpPr>
            <p:spPr>
              <a:xfrm>
                <a:off x="4788184" y="2841475"/>
                <a:ext cx="1003566" cy="367359"/>
              </a:xfrm>
              <a:prstGeom prst="roundRect">
                <a:avLst/>
              </a:prstGeom>
              <a:solidFill>
                <a:srgbClr val="99FF99"/>
              </a:solidFill>
              <a:ln w="9525" cap="flat" cmpd="sng" algn="ctr">
                <a:solidFill>
                  <a:srgbClr val="70AD47">
                    <a:shade val="95000"/>
                    <a:satMod val="105000"/>
                  </a:srgbClr>
                </a:solidFill>
                <a:miter lim="800000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685595">
                  <a:lnSpc>
                    <a:spcPts val="1000"/>
                  </a:lnSpc>
                  <a:defRPr/>
                </a:pPr>
                <a:r>
                  <a:rPr kumimoji="0" lang="en-US" altLang="ja-JP" sz="1200" b="1" kern="0" dirty="0">
                    <a:solidFill>
                      <a:prstClr val="black"/>
                    </a:solidFill>
                    <a:latin typeface="Century Gothic"/>
                    <a:ea typeface="ＭＳ Ｐゴシック"/>
                  </a:rPr>
                  <a:t>Knowledge sharing</a:t>
                </a:r>
                <a:endParaRPr kumimoji="0" lang="ja-JP" altLang="en-US" sz="1200" b="1" kern="0" dirty="0">
                  <a:solidFill>
                    <a:prstClr val="black"/>
                  </a:solidFill>
                  <a:latin typeface="Century Gothic"/>
                  <a:ea typeface="ＭＳ Ｐゴシック"/>
                </a:endParaRPr>
              </a:p>
            </p:txBody>
          </p:sp>
        </p:grpSp>
      </p:grpSp>
      <p:sp>
        <p:nvSpPr>
          <p:cNvPr id="90" name="タイトル 1"/>
          <p:cNvSpPr txBox="1">
            <a:spLocks/>
          </p:cNvSpPr>
          <p:nvPr/>
        </p:nvSpPr>
        <p:spPr>
          <a:xfrm>
            <a:off x="1564043" y="-22054"/>
            <a:ext cx="9144000" cy="5794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7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Davao </a:t>
            </a:r>
            <a:r>
              <a:rPr lang="en-US" altLang="ja-JP" sz="2700" b="1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OS+ </a:t>
            </a:r>
            <a:r>
              <a:rPr lang="en-US" altLang="ja-JP" sz="27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Facilitators</a:t>
            </a:r>
            <a:endParaRPr lang="ja-JP" altLang="en-US" sz="27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10" name="グループ化 109"/>
          <p:cNvGrpSpPr/>
          <p:nvPr/>
        </p:nvGrpSpPr>
        <p:grpSpPr>
          <a:xfrm>
            <a:off x="8715950" y="4245455"/>
            <a:ext cx="1603303" cy="1116064"/>
            <a:chOff x="8715950" y="4280624"/>
            <a:chExt cx="1603303" cy="1116064"/>
          </a:xfrm>
        </p:grpSpPr>
        <p:sp>
          <p:nvSpPr>
            <p:cNvPr id="59" name="四角形: 角を丸くする 88">
              <a:extLst>
                <a:ext uri="{FF2B5EF4-FFF2-40B4-BE49-F238E27FC236}">
                  <a16:creationId xmlns:a16="http://schemas.microsoft.com/office/drawing/2014/main" id="{E3A4DE05-6C7D-440A-8094-CD5995580CC4}"/>
                </a:ext>
              </a:extLst>
            </p:cNvPr>
            <p:cNvSpPr/>
            <p:nvPr/>
          </p:nvSpPr>
          <p:spPr>
            <a:xfrm>
              <a:off x="8715950" y="4280624"/>
              <a:ext cx="1603303" cy="1116064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tint val="50000"/>
                    <a:satMod val="300000"/>
                  </a:srgbClr>
                </a:gs>
                <a:gs pos="35000">
                  <a:srgbClr val="ED7D31">
                    <a:tint val="37000"/>
                    <a:satMod val="300000"/>
                  </a:srgbClr>
                </a:gs>
                <a:gs pos="100000">
                  <a:srgbClr val="ED7D31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685595">
                <a:defRPr/>
              </a:pPr>
              <a:endParaRPr kumimoji="0" lang="en-US" altLang="ja-JP" sz="825" b="1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en-US" altLang="ja-JP" sz="825" b="1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ja-JP" altLang="en-US" sz="825" b="1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A8738BA7-EC8F-48A2-B362-8588E6B68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6537" y="4651477"/>
              <a:ext cx="1142129" cy="731855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8758966" y="4303529"/>
              <a:ext cx="1517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kumimoji="0" lang="en-US" altLang="ja-JP" sz="12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3D Flood Hazard Map on Google </a:t>
              </a:r>
              <a:r>
                <a:rPr kumimoji="0" lang="en-US" altLang="ja-JP" sz="1200" b="1" kern="0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Earth</a:t>
              </a:r>
              <a:endParaRPr kumimoji="0" lang="en-US" altLang="ja-JP" sz="1200" b="1" kern="0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10446780" y="4218202"/>
            <a:ext cx="1586733" cy="1190120"/>
            <a:chOff x="10446780" y="4253371"/>
            <a:chExt cx="1586733" cy="1190120"/>
          </a:xfrm>
        </p:grpSpPr>
        <p:sp>
          <p:nvSpPr>
            <p:cNvPr id="57" name="四角形: 角を丸くする 91">
              <a:extLst>
                <a:ext uri="{FF2B5EF4-FFF2-40B4-BE49-F238E27FC236}">
                  <a16:creationId xmlns:a16="http://schemas.microsoft.com/office/drawing/2014/main" id="{CB0CCF1E-D7AA-4A89-B278-CF319DD9FD19}"/>
                </a:ext>
              </a:extLst>
            </p:cNvPr>
            <p:cNvSpPr/>
            <p:nvPr/>
          </p:nvSpPr>
          <p:spPr>
            <a:xfrm>
              <a:off x="10446780" y="4253371"/>
              <a:ext cx="1586733" cy="1121744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tint val="50000"/>
                    <a:satMod val="300000"/>
                  </a:srgbClr>
                </a:gs>
                <a:gs pos="35000">
                  <a:srgbClr val="ED7D31">
                    <a:tint val="37000"/>
                    <a:satMod val="300000"/>
                  </a:srgbClr>
                </a:gs>
                <a:gs pos="100000">
                  <a:srgbClr val="ED7D31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685595">
                <a:defRPr/>
              </a:pPr>
              <a:endParaRPr kumimoji="0" lang="en-US" altLang="ja-JP" sz="825" b="1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en-US" altLang="ja-JP" sz="825" b="1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en-US" altLang="ja-JP" sz="825" b="1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ja-JP" altLang="en-US" sz="825" b="1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C3312B1A-83C0-424A-A72D-8804C79F7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78" t="23141" r="-350"/>
            <a:stretch/>
          </p:blipFill>
          <p:spPr bwMode="auto">
            <a:xfrm>
              <a:off x="10798573" y="4703639"/>
              <a:ext cx="883146" cy="7398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テキスト ボックス 95"/>
            <p:cNvSpPr txBox="1"/>
            <p:nvPr/>
          </p:nvSpPr>
          <p:spPr>
            <a:xfrm>
              <a:off x="10611828" y="4303529"/>
              <a:ext cx="1256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95">
                <a:lnSpc>
                  <a:spcPts val="1200"/>
                </a:lnSpc>
                <a:defRPr/>
              </a:pPr>
              <a:r>
                <a:rPr kumimoji="0" lang="en-US" altLang="ja-JP" sz="12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Risk Assess &amp; Contingency</a:t>
              </a:r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6936898" y="4257815"/>
            <a:ext cx="1592687" cy="1103112"/>
            <a:chOff x="6936898" y="4292984"/>
            <a:chExt cx="1592687" cy="1103112"/>
          </a:xfrm>
        </p:grpSpPr>
        <p:sp>
          <p:nvSpPr>
            <p:cNvPr id="63" name="四角形: 角を丸くする 75">
              <a:extLst>
                <a:ext uri="{FF2B5EF4-FFF2-40B4-BE49-F238E27FC236}">
                  <a16:creationId xmlns:a16="http://schemas.microsoft.com/office/drawing/2014/main" id="{FA0F1486-D075-4F9E-BB1C-7D238E4DBB76}"/>
                </a:ext>
              </a:extLst>
            </p:cNvPr>
            <p:cNvSpPr/>
            <p:nvPr/>
          </p:nvSpPr>
          <p:spPr>
            <a:xfrm>
              <a:off x="6936898" y="4292984"/>
              <a:ext cx="1592687" cy="1084353"/>
            </a:xfrm>
            <a:prstGeom prst="roundRect">
              <a:avLst/>
            </a:prstGeom>
            <a:gradFill rotWithShape="1">
              <a:gsLst>
                <a:gs pos="0">
                  <a:srgbClr val="ED7D31">
                    <a:tint val="50000"/>
                    <a:satMod val="300000"/>
                  </a:srgbClr>
                </a:gs>
                <a:gs pos="35000">
                  <a:srgbClr val="ED7D31">
                    <a:tint val="37000"/>
                    <a:satMod val="300000"/>
                  </a:srgbClr>
                </a:gs>
                <a:gs pos="100000">
                  <a:srgbClr val="ED7D31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noFill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685595">
                <a:defRPr/>
              </a:pPr>
              <a:endParaRPr kumimoji="0" lang="en-US" altLang="ja-JP" sz="825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en-US" altLang="ja-JP" sz="825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en-US" altLang="ja-JP" sz="825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  <a:p>
              <a:pPr algn="ctr" defTabSz="685595">
                <a:defRPr/>
              </a:pPr>
              <a:endParaRPr kumimoji="0" lang="en-US" altLang="ja-JP" sz="825" kern="0" dirty="0">
                <a:solidFill>
                  <a:prstClr val="black"/>
                </a:solidFill>
                <a:latin typeface="Century Gothic"/>
                <a:ea typeface="ＭＳ Ｐゴシック"/>
              </a:endParaRPr>
            </a:p>
          </p:txBody>
        </p:sp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AF969D6F-61F6-4EBD-A979-C65AC2CE4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31" t="25195" r="33568"/>
            <a:stretch/>
          </p:blipFill>
          <p:spPr bwMode="auto">
            <a:xfrm>
              <a:off x="7258767" y="4717711"/>
              <a:ext cx="948948" cy="6783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テキスト ボックス 107"/>
            <p:cNvSpPr txBox="1"/>
            <p:nvPr/>
          </p:nvSpPr>
          <p:spPr>
            <a:xfrm>
              <a:off x="7104923" y="4338873"/>
              <a:ext cx="1256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95">
                <a:lnSpc>
                  <a:spcPts val="1200"/>
                </a:lnSpc>
                <a:defRPr/>
              </a:pPr>
              <a:r>
                <a:rPr kumimoji="0" lang="en-US" altLang="ja-JP" sz="12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High-resolution Hazard Map</a:t>
              </a:r>
            </a:p>
          </p:txBody>
        </p:sp>
      </p:grpSp>
      <p:sp>
        <p:nvSpPr>
          <p:cNvPr id="116" name="円柱 115">
            <a:extLst>
              <a:ext uri="{FF2B5EF4-FFF2-40B4-BE49-F238E27FC236}">
                <a16:creationId xmlns:a16="http://schemas.microsoft.com/office/drawing/2014/main" id="{425E6263-4209-4D87-9F59-EC30192F6447}"/>
              </a:ext>
            </a:extLst>
          </p:cNvPr>
          <p:cNvSpPr>
            <a:spLocks noChangeAspect="1"/>
          </p:cNvSpPr>
          <p:nvPr/>
        </p:nvSpPr>
        <p:spPr>
          <a:xfrm>
            <a:off x="2579721" y="5239160"/>
            <a:ext cx="793013" cy="316580"/>
          </a:xfrm>
          <a:prstGeom prst="can">
            <a:avLst>
              <a:gd name="adj" fmla="val 20652"/>
            </a:avLst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685595">
              <a:lnSpc>
                <a:spcPts val="1000"/>
              </a:lnSpc>
              <a:defRPr/>
            </a:pPr>
            <a:r>
              <a:rPr kumimoji="0" lang="en-US" sz="1200" b="1" kern="0" dirty="0">
                <a:solidFill>
                  <a:srgbClr val="002060"/>
                </a:solidFill>
                <a:latin typeface="Arial Narrow" panose="020B0606020202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Authorized</a:t>
            </a:r>
            <a:endParaRPr kumimoji="0" lang="ja-JP" altLang="en-US" sz="1200" kern="100" dirty="0">
              <a:solidFill>
                <a:prstClr val="white"/>
              </a:solidFill>
              <a:latin typeface="Arial Narrow" panose="020B0606020202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 defTabSz="685595">
              <a:lnSpc>
                <a:spcPts val="1000"/>
              </a:lnSpc>
              <a:defRPr/>
            </a:pPr>
            <a:r>
              <a:rPr kumimoji="0" lang="en-US" sz="1200" b="1" kern="0" dirty="0">
                <a:solidFill>
                  <a:srgbClr val="002060"/>
                </a:solidFill>
                <a:latin typeface="Arial Narrow" panose="020B060602020203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Part</a:t>
            </a:r>
            <a:endParaRPr kumimoji="0" lang="ja-JP" altLang="en-US" sz="1200" kern="100" dirty="0">
              <a:solidFill>
                <a:prstClr val="white"/>
              </a:solidFill>
              <a:latin typeface="Arial Narrow" panose="020B0606020202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8" name="スライド番号プレースホルダー 3">
            <a:extLst>
              <a:ext uri="{FF2B5EF4-FFF2-40B4-BE49-F238E27FC236}">
                <a16:creationId xmlns:a16="http://schemas.microsoft.com/office/drawing/2014/main" id="{91CD7D36-9E11-4C69-B7C2-21DE879F5D7D}"/>
              </a:ext>
            </a:extLst>
          </p:cNvPr>
          <p:cNvSpPr txBox="1">
            <a:spLocks/>
          </p:cNvSpPr>
          <p:nvPr/>
        </p:nvSpPr>
        <p:spPr>
          <a:xfrm>
            <a:off x="11279546" y="8458"/>
            <a:ext cx="871329" cy="330609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983">
              <a:defRPr/>
            </a:pPr>
            <a:fld id="{F36C87F6-986D-49E6-AF40-1B3A1EE8064D}" type="slidenum">
              <a:rPr lang="en-US" altLang="ja-JP" sz="2400">
                <a:solidFill>
                  <a:srgbClr val="000000"/>
                </a:solidFill>
                <a:latin typeface="Century Gothic"/>
                <a:ea typeface="ＭＳ Ｐゴシック" panose="020B0600070205080204" pitchFamily="50" charset="-128"/>
              </a:rPr>
              <a:pPr defTabSz="685983">
                <a:defRPr/>
              </a:pPr>
              <a:t>9</a:t>
            </a:fld>
            <a:endParaRPr lang="en-US" altLang="ja-JP" sz="2400" dirty="0">
              <a:solidFill>
                <a:srgbClr val="000000"/>
              </a:solidFill>
              <a:latin typeface="Century Gothic"/>
              <a:ea typeface="ＭＳ Ｐゴシック" panose="020B060007020508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06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96"/>
    </mc:Choice>
    <mc:Fallback xmlns="">
      <p:transition spd="slow" advTm="5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8.8|28.9|9.8|4.8|3.8|5|9.8|22.2|7|15.3|14.2|12.2|27.9|28.9|24.6|1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8.1|4.3|3.2|5.1|6.7|5.1|10.2|11.2|4.7|6.9|5.2|5.6|5.2|5.3|6|20|13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8.8|28.9|9.8|4.8|3.8|5|9.8|22.2|7|15.3|14.2|12.2|27.9|28.9|24.6|1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9.2|1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3.9|1.6|1.7|7.2|12.1"/>
</p:tagLst>
</file>

<file path=ppt/theme/theme1.xml><?xml version="1.0" encoding="utf-8"?>
<a:theme xmlns:a="http://schemas.openxmlformats.org/drawingml/2006/main" name="29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標準デザイン">
  <a:themeElements>
    <a:clrScheme name="6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6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標準デザイン">
  <a:themeElements>
    <a:clrScheme name="7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標準デザイン">
      <a:majorFont>
        <a:latin typeface="HGｺﾞｼｯｸM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Office テーマ">
  <a:themeElements>
    <a:clrScheme name="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1267</Words>
  <Application>Microsoft Office PowerPoint</Application>
  <PresentationFormat>ワイド画面</PresentationFormat>
  <Paragraphs>373</Paragraphs>
  <Slides>11</Slides>
  <Notes>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11</vt:i4>
      </vt:variant>
    </vt:vector>
  </HeadingPairs>
  <TitlesOfParts>
    <vt:vector size="37" baseType="lpstr">
      <vt:lpstr>Aptos</vt:lpstr>
      <vt:lpstr>Aptos Display</vt:lpstr>
      <vt:lpstr>HGｺﾞｼｯｸM</vt:lpstr>
      <vt:lpstr>HG丸ｺﾞｼｯｸM-PRO</vt:lpstr>
      <vt:lpstr>Meiryo UI</vt:lpstr>
      <vt:lpstr>ＭＳ Ｐゴシック</vt:lpstr>
      <vt:lpstr>ＭＳ ゴシック</vt:lpstr>
      <vt:lpstr>メイリオ</vt:lpstr>
      <vt:lpstr>游ゴシック</vt:lpstr>
      <vt:lpstr>游ゴシック Light</vt:lpstr>
      <vt:lpstr>游明朝</vt:lpstr>
      <vt:lpstr>Arial</vt:lpstr>
      <vt:lpstr>Arial Narrow</vt:lpstr>
      <vt:lpstr>Arial Rounded MT Bold</vt:lpstr>
      <vt:lpstr>Calibri</vt:lpstr>
      <vt:lpstr>Calibri Light</vt:lpstr>
      <vt:lpstr>Century Gothic</vt:lpstr>
      <vt:lpstr>Times New Roman</vt:lpstr>
      <vt:lpstr>Wingdings</vt:lpstr>
      <vt:lpstr>29_Office テーマ</vt:lpstr>
      <vt:lpstr>21_標準デザイン</vt:lpstr>
      <vt:lpstr>4_Office テーマ</vt:lpstr>
      <vt:lpstr>4_Office ​​テーマ</vt:lpstr>
      <vt:lpstr>12_標準デザイン</vt:lpstr>
      <vt:lpstr>15_Office テーマ</vt:lpstr>
      <vt:lpstr>Section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小池　俊雄</dc:creator>
  <cp:lastModifiedBy>小池　俊雄</cp:lastModifiedBy>
  <cp:revision>65</cp:revision>
  <dcterms:created xsi:type="dcterms:W3CDTF">2024-11-16T03:06:02Z</dcterms:created>
  <dcterms:modified xsi:type="dcterms:W3CDTF">2024-11-21T04:33:45Z</dcterms:modified>
</cp:coreProperties>
</file>