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  <p:sldMasterId id="2147483660" r:id="rId2"/>
  </p:sldMasterIdLst>
  <p:notesMasterIdLst>
    <p:notesMasterId r:id="rId13"/>
  </p:notesMasterIdLst>
  <p:handoutMasterIdLst>
    <p:handoutMasterId r:id="rId14"/>
  </p:handoutMasterIdLst>
  <p:sldIdLst>
    <p:sldId id="257" r:id="rId3"/>
    <p:sldId id="259" r:id="rId4"/>
    <p:sldId id="260" r:id="rId5"/>
    <p:sldId id="261" r:id="rId6"/>
    <p:sldId id="273" r:id="rId7"/>
    <p:sldId id="272" r:id="rId8"/>
    <p:sldId id="270" r:id="rId9"/>
    <p:sldId id="269" r:id="rId10"/>
    <p:sldId id="274" r:id="rId11"/>
    <p:sldId id="267" r:id="rId12"/>
  </p:sldIdLst>
  <p:sldSz cx="12192000" cy="6858000"/>
  <p:notesSz cx="6858000" cy="9144000"/>
  <p:defaultTextStyle>
    <a:defPPr>
      <a:defRPr lang="en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15"/>
    <p:restoredTop sz="94715"/>
  </p:normalViewPr>
  <p:slideViewPr>
    <p:cSldViewPr snapToGrid="0">
      <p:cViewPr varScale="1">
        <p:scale>
          <a:sx n="57" d="100"/>
          <a:sy n="57" d="100"/>
        </p:scale>
        <p:origin x="106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3" d="100"/>
          <a:sy n="163" d="100"/>
        </p:scale>
        <p:origin x="256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C98086B-F582-5FDF-CA9E-F422B2130F4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D4A648-197F-F187-C262-4ADE333CEC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E19336-2055-7846-9C5E-B5036589211E}" type="datetimeFigureOut">
              <a:rPr lang="en-HU" smtClean="0"/>
              <a:t>11/20/2024</a:t>
            </a:fld>
            <a:endParaRPr lang="en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8F5DB0-FCD9-3E21-7999-D84E662270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8D13D1-9A6F-C489-6B67-ADB5D2CA3F1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8D2E56-3731-2547-8743-87068CB9CCA3}" type="slidenum">
              <a:rPr lang="en-HU" smtClean="0"/>
              <a:t>‹#›</a:t>
            </a:fld>
            <a:endParaRPr lang="en-HU"/>
          </a:p>
        </p:txBody>
      </p:sp>
    </p:spTree>
    <p:extLst>
      <p:ext uri="{BB962C8B-B14F-4D97-AF65-F5344CB8AC3E}">
        <p14:creationId xmlns:p14="http://schemas.microsoft.com/office/powerpoint/2010/main" val="26483469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46834-6FD4-40E8-B37D-D00C000BE4E4}" type="datetimeFigureOut">
              <a:rPr lang="en-US" smtClean="0"/>
              <a:t>11/20/2024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EF38FF-1E8A-418E-8428-32354845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771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European Commission invited us as stakeholder of the core group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F38FF-1E8A-418E-8428-323548451C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92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F38FF-1E8A-418E-8428-323548451C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744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EF38FF-1E8A-418E-8428-323548451C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852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  <p:pic>
        <p:nvPicPr>
          <p:cNvPr id="18" name="Picture 17" descr="A black and white text on a black background&#10;&#10;Description automatically generated">
            <a:extLst>
              <a:ext uri="{FF2B5EF4-FFF2-40B4-BE49-F238E27FC236}">
                <a16:creationId xmlns:a16="http://schemas.microsoft.com/office/drawing/2014/main" id="{4993FA0B-79E7-D5FD-CDD9-FDC032ECB6A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19010" y="1941339"/>
            <a:ext cx="5879954" cy="340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18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9332-938B-23CA-B1B3-86FCAC7F17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420F1-43B2-9766-CB41-92B937CE9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7429C7-1942-C73E-3F19-9E5B6B417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EF72DD-63CC-953F-ECD6-C2A64BFBE3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0E67C0-C452-38D8-D9A5-DEEB336738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751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7" name="Picture 1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F5FEE1A-EC8C-1AF4-4414-143E039CCC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95125AB-BC8E-71B8-FFF4-8A1F19C307C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306FD1E-4BBD-94DD-1FDE-D90E8A3DBD1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F22A48F-BCCE-83A3-88B4-12F9CA61DD7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26BC31E-A61D-EB9B-0D50-B57BDAFFC56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C0A594-2258-F825-7592-1CC1E6C6C4D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6CE1C6B-27B7-A92A-2E5F-AA4E314716D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4864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F007D-71F5-61C1-75C6-1F5CAA374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243310"/>
          </a:xfrm>
          <a:prstGeom prst="rect">
            <a:avLst/>
          </a:prstGeom>
        </p:spPr>
        <p:txBody>
          <a:bodyPr anchor="t" anchorCtr="0"/>
          <a:lstStyle>
            <a:lvl1pPr fontAlgn="t">
              <a:defRPr sz="320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FC4F1-8DEE-215F-6627-39F78A683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E5CE17-4476-1456-0F08-BF5B7554E0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30734"/>
            <a:ext cx="3932237" cy="36382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63CFB4-59D8-4139-D48B-D2BFC011B3A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700C60C-E61D-FB60-2388-F6060A6EA3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1CCDF7-F7E4-4EA9-3EDC-F7C1A7CFE7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C04AAC-F880-BB54-C66D-6FDA6D9E13A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231BBA-3DBE-86F9-BED3-89102176C67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1E4542-ACE4-9AD0-3E86-0B684CB73A7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12EA013-EFDC-F506-23BC-4721383C9A4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1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082B4DA3-1338-675B-2D77-2175F2F24EE2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3820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F470AD1D-7D0B-0A4C-0C2C-78D5162BF826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99644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CA96CDCC-9F7E-1EDD-F671-6483005787A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3154680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8E4CD4F8-2D13-A603-AF06-F388DC7163D4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297746" y="5722909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put logo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088388"/>
            <a:ext cx="2390284" cy="5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81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825552"/>
            <a:ext cx="10515600" cy="713867"/>
          </a:xfrm>
          <a:prstGeom prst="rect">
            <a:avLst/>
          </a:prstGeom>
        </p:spPr>
        <p:txBody>
          <a:bodyPr/>
          <a:lstStyle>
            <a:lvl1pPr>
              <a:defRPr b="1" i="0" baseline="0"/>
            </a:lvl1pPr>
          </a:lstStyle>
          <a:p>
            <a:r>
              <a:rPr lang="en-GB" dirty="0"/>
              <a:t>Click to edit section title</a:t>
            </a:r>
            <a:endParaRPr lang="en-H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3675514"/>
            <a:ext cx="10515600" cy="808583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2214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349662"/>
            <a:ext cx="10515600" cy="21344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subtitle text style</a:t>
            </a:r>
          </a:p>
        </p:txBody>
      </p:sp>
      <p:pic>
        <p:nvPicPr>
          <p:cNvPr id="16" name="Picture 15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406FA47B-CA89-5514-E82E-AFEF51FCEA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4020" y="6179828"/>
            <a:ext cx="2390284" cy="510565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98A09D55-86C3-55FE-6995-2196E8FA07F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45815" y="6219131"/>
            <a:ext cx="1169245" cy="414119"/>
          </a:xfrm>
          <a:prstGeom prst="rect">
            <a:avLst/>
          </a:prstGeom>
        </p:spPr>
      </p:pic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5EE3C509-7259-CE8B-443E-22FCB0CD16A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49417" y="6181070"/>
            <a:ext cx="943711" cy="498342"/>
          </a:xfrm>
          <a:prstGeom prst="rect">
            <a:avLst/>
          </a:prstGeom>
        </p:spPr>
      </p:pic>
      <p:pic>
        <p:nvPicPr>
          <p:cNvPr id="18" name="Picture 17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903E319D-866A-6BE4-308B-8338FC0BB9E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126423" y="6282366"/>
            <a:ext cx="917182" cy="232149"/>
          </a:xfrm>
          <a:prstGeom prst="rect">
            <a:avLst/>
          </a:prstGeom>
        </p:spPr>
      </p:pic>
      <p:pic>
        <p:nvPicPr>
          <p:cNvPr id="20" name="Picture 19" descr="A white letter on a black background&#10;&#10;Description automatically generated">
            <a:extLst>
              <a:ext uri="{FF2B5EF4-FFF2-40B4-BE49-F238E27FC236}">
                <a16:creationId xmlns:a16="http://schemas.microsoft.com/office/drawing/2014/main" id="{E4EDCCC8-C7F2-D6E5-AA76-AF922E1D9008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4516405" y="6248758"/>
            <a:ext cx="585947" cy="265757"/>
          </a:xfrm>
          <a:prstGeom prst="rect">
            <a:avLst/>
          </a:prstGeom>
        </p:spPr>
      </p:pic>
      <p:pic>
        <p:nvPicPr>
          <p:cNvPr id="22" name="Picture 21" descr="A black and white logo&#10;&#10;Description automatically generated">
            <a:extLst>
              <a:ext uri="{FF2B5EF4-FFF2-40B4-BE49-F238E27FC236}">
                <a16:creationId xmlns:a16="http://schemas.microsoft.com/office/drawing/2014/main" id="{3ED8E60F-6FEB-D6BC-04E3-3934EFEF9B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58999" y="6282366"/>
            <a:ext cx="1101790" cy="232150"/>
          </a:xfrm>
          <a:prstGeom prst="rect">
            <a:avLst/>
          </a:prstGeom>
        </p:spPr>
      </p:pic>
      <p:pic>
        <p:nvPicPr>
          <p:cNvPr id="24" name="Picture 23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16C48849-CD9B-EB42-0046-F587D9454FA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6329450" y="6260762"/>
            <a:ext cx="752899" cy="37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40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10515600" cy="2387600"/>
          </a:xfrm>
          <a:prstGeom prst="rect">
            <a:avLst/>
          </a:prstGeom>
        </p:spPr>
        <p:txBody>
          <a:bodyPr anchor="b"/>
          <a:lstStyle>
            <a:lvl1pPr algn="ctr">
              <a:defRPr sz="50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152" y="3586227"/>
            <a:ext cx="105156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H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F86417-6BFF-B6B6-CB0D-5E41EBCB9F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13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344" y="820611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0" y="1764792"/>
            <a:ext cx="10515600" cy="34930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text style</a:t>
            </a:r>
            <a:endParaRPr lang="en-HU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2913413-02B8-6BFD-BAD9-72EDB32ADE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33348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F52661C-81C8-BCAB-D703-370AACEA63E2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49172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7D9BC6-E802-35DD-72FA-8D82653171D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64996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2689276-02A0-5124-9AB1-959F6F4AACB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0808208" y="5756274"/>
            <a:ext cx="1027176" cy="87604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20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logo</a:t>
            </a:r>
          </a:p>
        </p:txBody>
      </p:sp>
      <p:pic>
        <p:nvPicPr>
          <p:cNvPr id="12" name="Picture 1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3C4C206-E686-3BCB-76E6-4C7A067BCB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956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4F339-3BAC-965A-E810-7CA8F87F81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793179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>
              <a:defRPr sz="4500" baseline="0"/>
            </a:lvl1pPr>
          </a:lstStyle>
          <a:p>
            <a:r>
              <a:rPr lang="en-GB" dirty="0"/>
              <a:t>Click to edit Master title style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4A37D1-4448-83E1-BB7F-D1D262DE94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1737360"/>
            <a:ext cx="10515600" cy="424281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edit Master subtitle style</a:t>
            </a:r>
            <a:endParaRPr lang="en-HU" dirty="0"/>
          </a:p>
        </p:txBody>
      </p:sp>
      <p:pic>
        <p:nvPicPr>
          <p:cNvPr id="16" name="Picture 1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ACB6A6C-CEB9-EC25-7D8B-AC63A9435F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7E3F387-E0A8-32E5-364D-16AB7EB631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4AEB169-F935-B7D4-56B4-DE364854E02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4A37136-B1B7-D919-1D96-9480AC534E5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92408-EE7C-17A8-99B5-12692240F22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55111BE-FB2D-3C70-1A70-CF5F22B382A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E5A4ECE-B604-C4C1-7F79-63CBE90FC5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20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C74F6-984E-6DC3-4061-ABBDF503B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30489-2087-6512-1A22-135B46524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5045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U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E0C71C-410C-09C7-3757-AEC921CA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5765163"/>
            <a:ext cx="10515600" cy="365125"/>
          </a:xfrm>
          <a:prstGeom prst="rect">
            <a:avLst/>
          </a:prstGeom>
        </p:spPr>
        <p:txBody>
          <a:bodyPr/>
          <a:lstStyle/>
          <a:p>
            <a:endParaRPr lang="en-HU" dirty="0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6EDB719-F163-4350-FFB9-3069854DAC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E6EE84F-90E3-4ACB-7309-E5685BEFF1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0F987EC-8C53-CB2E-B978-2D0E83232E3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836C96A-638F-EE39-3B7F-D79054570DB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816840B6-307C-9767-61B8-E1F906356BF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0D3D74F-C6CA-050C-CCE6-3F6937086FA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634BD1E-429D-2DF5-64DD-302924C9582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56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C2DAD-F2DE-68CB-9575-1C2E9CFAC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946268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20D75-6847-35BA-18A6-984BE0A42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3A0011-88AC-7FF0-5A44-F27F49B7A0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1739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HU"/>
          </a:p>
        </p:txBody>
      </p:sp>
      <p:pic>
        <p:nvPicPr>
          <p:cNvPr id="15" name="Picture 1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A656B81E-029F-17E3-A8B3-CB6B5A4C490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" y="6194296"/>
            <a:ext cx="2609651" cy="55742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61DC55-1240-5FB6-3852-44DC43D2CFC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</a:blip>
          <a:srcRect/>
          <a:stretch/>
        </p:blipFill>
        <p:spPr>
          <a:xfrm>
            <a:off x="8752719" y="6319374"/>
            <a:ext cx="816092" cy="28904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3EDF9E9-DF0F-BD6F-7FC7-097E41A364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70000"/>
          </a:blip>
          <a:srcRect/>
          <a:stretch/>
        </p:blipFill>
        <p:spPr>
          <a:xfrm>
            <a:off x="10446252" y="6355446"/>
            <a:ext cx="528482" cy="26353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7F4218-500D-FB9A-407B-7EA1A68C0AE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70000"/>
          </a:blip>
          <a:srcRect/>
          <a:stretch/>
        </p:blipFill>
        <p:spPr>
          <a:xfrm>
            <a:off x="7896613" y="6382878"/>
            <a:ext cx="640159" cy="1620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E528E64-2B98-B2F3-8466-36EBD5690428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alphaModFix amt="70000"/>
          </a:blip>
          <a:srcRect/>
          <a:stretch/>
        </p:blipFill>
        <p:spPr>
          <a:xfrm>
            <a:off x="9784758" y="6352862"/>
            <a:ext cx="408970" cy="18548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054CD13-1BB4-8E53-6A0A-0BD586FE633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70000"/>
          </a:blip>
          <a:srcRect/>
          <a:stretch/>
        </p:blipFill>
        <p:spPr>
          <a:xfrm>
            <a:off x="6911655" y="6382878"/>
            <a:ext cx="769011" cy="16203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3F1D06B-A63A-7DC2-A036-010CB8813E5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 amt="70000"/>
          </a:blip>
          <a:srcRect/>
          <a:stretch/>
        </p:blipFill>
        <p:spPr>
          <a:xfrm>
            <a:off x="11211148" y="6343047"/>
            <a:ext cx="525497" cy="259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2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orful networked landscape&#10;&#10;Description automatically generated with low confidence">
            <a:extLst>
              <a:ext uri="{FF2B5EF4-FFF2-40B4-BE49-F238E27FC236}">
                <a16:creationId xmlns:a16="http://schemas.microsoft.com/office/drawing/2014/main" id="{4E68DAFD-EA5A-7214-FD53-AE0BA183F35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82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7" r:id="rId2"/>
    <p:sldLayoutId id="2147483674" r:id="rId3"/>
    <p:sldLayoutId id="214748368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FD462-FA43-6843-E8A2-5F67167CFE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427720" y="74170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3C9B02A-078B-6C4E-8C38-1CB97BB16E0F}" type="slidenum">
              <a:rPr lang="en-HU" smtClean="0"/>
              <a:t>‹#›</a:t>
            </a:fld>
            <a:endParaRPr lang="en-HU"/>
          </a:p>
        </p:txBody>
      </p:sp>
      <p:pic>
        <p:nvPicPr>
          <p:cNvPr id="11" name="Picture 10" descr="A white surface with a black border&#10;&#10;Description automatically generated with medium confidence">
            <a:extLst>
              <a:ext uri="{FF2B5EF4-FFF2-40B4-BE49-F238E27FC236}">
                <a16:creationId xmlns:a16="http://schemas.microsoft.com/office/drawing/2014/main" id="{55554913-1F46-1FFD-4C9E-B0DF549FB634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 descr="A blue and green wavy lines and dots&#10;&#10;Description automatically generated">
            <a:extLst>
              <a:ext uri="{FF2B5EF4-FFF2-40B4-BE49-F238E27FC236}">
                <a16:creationId xmlns:a16="http://schemas.microsoft.com/office/drawing/2014/main" id="{EF9697EC-BD0F-4492-1F40-D26A4D12FEF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47650" y="139303"/>
            <a:ext cx="11696699" cy="657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9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5" r:id="rId2"/>
    <p:sldLayoutId id="2147483676" r:id="rId3"/>
    <p:sldLayoutId id="2147483662" r:id="rId4"/>
    <p:sldLayoutId id="2147483664" r:id="rId5"/>
    <p:sldLayoutId id="2147483665" r:id="rId6"/>
    <p:sldLayoutId id="2147483668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31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F1983-10F5-D836-E9D8-29B0B8E35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596" y="1665824"/>
            <a:ext cx="10515600" cy="713867"/>
          </a:xfrm>
        </p:spPr>
        <p:txBody>
          <a:bodyPr/>
          <a:lstStyle/>
          <a:p>
            <a:r>
              <a:rPr lang="en-US" cap="all" dirty="0">
                <a:latin typeface="Poppins" panose="00000500000000000000" pitchFamily="2" charset="0"/>
                <a:cs typeface="Poppins" panose="00000500000000000000" pitchFamily="2" charset="0"/>
              </a:rPr>
              <a:t>Rethinking Research Assessment to Shape Innovative, Inclusive, and Impactful Science in </a:t>
            </a:r>
            <a:r>
              <a:rPr lang="en-US" cap="all" dirty="0" err="1">
                <a:latin typeface="Poppins" panose="00000500000000000000" pitchFamily="2" charset="0"/>
                <a:cs typeface="Poppins" panose="00000500000000000000" pitchFamily="2" charset="0"/>
              </a:rPr>
              <a:t>EuropE</a:t>
            </a:r>
            <a:endParaRPr lang="en-HU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A1EBF9-6019-7B88-FE1B-143C7657D1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445" y="4255376"/>
            <a:ext cx="10515600" cy="808583"/>
          </a:xfrm>
        </p:spPr>
        <p:txBody>
          <a:bodyPr/>
          <a:lstStyle/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Katalin Solymosi, Ph.D.,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Outgoing Chair, YAE</a:t>
            </a:r>
            <a:endParaRPr lang="en-HU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" name="Bildobjekt 3" descr="Bildobjekt 3">
            <a:extLst>
              <a:ext uri="{FF2B5EF4-FFF2-40B4-BE49-F238E27FC236}">
                <a16:creationId xmlns:a16="http://schemas.microsoft.com/office/drawing/2014/main" id="{AC9F6776-AF08-E7B2-16F7-B6E476789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812" y="5256673"/>
            <a:ext cx="1408397" cy="1408396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9704B7F-7E40-36DB-47EC-912FE2373674}"/>
              </a:ext>
            </a:extLst>
          </p:cNvPr>
          <p:cNvSpPr txBox="1"/>
          <p:nvPr/>
        </p:nvSpPr>
        <p:spPr>
          <a:xfrm>
            <a:off x="2029521" y="5475248"/>
            <a:ext cx="1628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Academy of Europe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01FB3F0-19D5-F422-87F5-DE42CAC8970C}"/>
              </a:ext>
            </a:extLst>
          </p:cNvPr>
          <p:cNvSpPr txBox="1">
            <a:spLocks/>
          </p:cNvSpPr>
          <p:nvPr/>
        </p:nvSpPr>
        <p:spPr>
          <a:xfrm>
            <a:off x="812182" y="3616041"/>
            <a:ext cx="10515600" cy="80858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latin typeface="Poppins" panose="00000500000000000000" pitchFamily="2" charset="0"/>
                <a:cs typeface="Poppins" panose="00000500000000000000" pitchFamily="2" charset="0"/>
              </a:rPr>
              <a:t>The early and mid-career researcher perspective</a:t>
            </a:r>
            <a:endParaRPr lang="en-HU" sz="32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4" name="Content Placeholder 8" descr="A blue and white logo&#10;&#10;Description automatically generated">
            <a:extLst>
              <a:ext uri="{FF2B5EF4-FFF2-40B4-BE49-F238E27FC236}">
                <a16:creationId xmlns:a16="http://schemas.microsoft.com/office/drawing/2014/main" id="{4612F0BA-2F1E-8C25-1F6F-F5C9D5B443CD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3813519" y="5660974"/>
            <a:ext cx="2435578" cy="811859"/>
          </a:xfrm>
        </p:spPr>
      </p:pic>
    </p:spTree>
    <p:extLst>
      <p:ext uri="{BB962C8B-B14F-4D97-AF65-F5344CB8AC3E}">
        <p14:creationId xmlns:p14="http://schemas.microsoft.com/office/powerpoint/2010/main" val="35431169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4469095-F410-1021-A7EF-1A343DF7A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2824"/>
            <a:ext cx="8631044" cy="48549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4F4C23-DD51-7669-E50E-2D7757881684}"/>
              </a:ext>
            </a:extLst>
          </p:cNvPr>
          <p:cNvSpPr txBox="1"/>
          <p:nvPr/>
        </p:nvSpPr>
        <p:spPr>
          <a:xfrm>
            <a:off x="7325474" y="4824187"/>
            <a:ext cx="4780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dirty="0"/>
              <a:t>chair@yacadeuro.org / katalin.solymosi@ttk.elte.hu</a:t>
            </a:r>
          </a:p>
          <a:p>
            <a:pPr algn="r">
              <a:defRPr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dirty="0"/>
              <a:t>@yacadeuro / @KatalinSolymosi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CB8313-7345-52AC-C345-880F6E201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2392" y="892553"/>
            <a:ext cx="10515600" cy="713867"/>
          </a:xfrm>
        </p:spPr>
        <p:txBody>
          <a:bodyPr/>
          <a:lstStyle/>
          <a:p>
            <a:r>
              <a:rPr lang="en-US" sz="4800" b="0" cap="all" dirty="0" err="1">
                <a:latin typeface="Poppins SemiBold" panose="00000700000000000000" pitchFamily="2" charset="0"/>
                <a:cs typeface="Poppins SemiBold" panose="00000700000000000000" pitchFamily="2" charset="0"/>
              </a:rPr>
              <a:t>ThANK</a:t>
            </a:r>
            <a:r>
              <a:rPr lang="en-US" sz="4800" b="0" cap="all" dirty="0">
                <a:latin typeface="Poppins SemiBold" panose="00000700000000000000" pitchFamily="2" charset="0"/>
                <a:cs typeface="Poppins SemiBold" panose="00000700000000000000" pitchFamily="2" charset="0"/>
              </a:rPr>
              <a:t> YOU!</a:t>
            </a:r>
            <a:endParaRPr lang="en-HU" sz="4800" dirty="0"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10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B5DB4-1FC9-6645-643E-C4A311CF4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89933"/>
            <a:ext cx="10515600" cy="978636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 Young Academy of Europe</a:t>
            </a:r>
            <a:endParaRPr lang="en-HU" dirty="0">
              <a:solidFill>
                <a:schemeClr val="tx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27825-A5B9-8B70-543D-373C133C55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787292" y="1436771"/>
            <a:ext cx="6091043" cy="4951380"/>
          </a:xfrm>
        </p:spPr>
        <p:txBody>
          <a:bodyPr/>
          <a:lstStyle/>
          <a:p>
            <a:pPr marL="1201738" indent="-342900" algn="l">
              <a:spcBef>
                <a:spcPts val="3000"/>
              </a:spcBef>
              <a:buFont typeface="Arial" panose="020B0604020202020204" pitchFamily="34" charset="0"/>
              <a:buChar char="•"/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Pan-European bottom-up initiative of outstanding early and mid-career researchers for networking, scientific exchange, promotion of equity, diversity and inclusion, science policy and evidence-based policy</a:t>
            </a:r>
          </a:p>
          <a:p>
            <a:pPr marL="1201738" indent="-342900" algn="l">
              <a:spcBef>
                <a:spcPts val="3000"/>
              </a:spcBef>
              <a:buFont typeface="Arial" panose="020B0604020202020204" pitchFamily="34" charset="0"/>
              <a:buChar char="•"/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YAE fellows demonstrate leadership (young principal investigators), their research is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recognised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at national and international levels, and have an interest in science policy </a:t>
            </a:r>
          </a:p>
          <a:p>
            <a:pPr marL="1201738" indent="-342900" algn="l">
              <a:spcBef>
                <a:spcPts val="3000"/>
              </a:spcBef>
              <a:buFont typeface="Arial" panose="020B0604020202020204" pitchFamily="34" charset="0"/>
              <a:buChar char="•"/>
              <a:defRPr sz="3600">
                <a:latin typeface="Avenir Book"/>
                <a:ea typeface="Avenir Book"/>
                <a:cs typeface="Avenir Book"/>
                <a:sym typeface="Avenir Book"/>
              </a:defRPr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160 members and 180 alumni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HU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9" name="Picture 8" descr="A collage of a group of people&#10;&#10;Description automatically generated">
            <a:extLst>
              <a:ext uri="{FF2B5EF4-FFF2-40B4-BE49-F238E27FC236}">
                <a16:creationId xmlns:a16="http://schemas.microsoft.com/office/drawing/2014/main" id="{8CE65FBC-E22B-A643-2C2B-98769E9DCC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751" y="1436771"/>
            <a:ext cx="6616903" cy="4294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85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D83B-8A8E-1274-331E-CB9DAA835A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344" y="440473"/>
            <a:ext cx="10913396" cy="944181"/>
          </a:xfrm>
        </p:spPr>
        <p:txBody>
          <a:bodyPr/>
          <a:lstStyle/>
          <a:p>
            <a:r>
              <a:rPr lang="en-US" sz="4000" dirty="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The Young Academy of Europe and </a:t>
            </a:r>
            <a:r>
              <a:rPr lang="en-US" sz="4000" dirty="0" err="1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CoARA</a:t>
            </a:r>
            <a:br>
              <a:rPr lang="en-HU" sz="4000" dirty="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</a:br>
            <a:endParaRPr lang="en-HU" sz="4000" dirty="0">
              <a:solidFill>
                <a:schemeClr val="tx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3340C6-07EC-AE71-0396-F20F062E8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6839" y="1527313"/>
            <a:ext cx="11675327" cy="34930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Part of the 20 stakeholders of the Core Group preparing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CoARA</a:t>
            </a: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Among the first signatories of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CoARA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in July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Member of the following working groups: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       - Reforming Academic Career Assessment – co-chaired by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Moniek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Tromp 							</a:t>
            </a:r>
            <a:r>
              <a:rPr lang="en-US" sz="2000">
                <a:latin typeface="Poppins" panose="00000500000000000000" pitchFamily="2" charset="0"/>
                <a:cs typeface="Poppins" panose="00000500000000000000" pitchFamily="2" charset="0"/>
              </a:rPr>
              <a:t>                         previous 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YAE Chair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       - Improving practices in the assessment of research proposals (Mona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Simion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       - TIER – Towards an Inclusive Evaluation of Research (Marc </a:t>
            </a:r>
            <a:r>
              <a:rPr lang="en-US" sz="2000" dirty="0" err="1">
                <a:latin typeface="Poppins" panose="00000500000000000000" pitchFamily="2" charset="0"/>
                <a:cs typeface="Poppins" panose="00000500000000000000" pitchFamily="2" charset="0"/>
              </a:rPr>
              <a:t>Yeste</a:t>
            </a: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)</a:t>
            </a:r>
          </a:p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        - Early-and-mid-career researchers (EMCRs) – Assessment and Research Culture</a:t>
            </a:r>
          </a:p>
          <a:p>
            <a:endParaRPr lang="en-HU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5" name="Content Placeholder 14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46541DC6-88D2-C7F8-7737-4E70EBE130FF}"/>
              </a:ext>
            </a:extLst>
          </p:cNvPr>
          <p:cNvPicPr>
            <a:picLocks noGrp="1" noChangeAspect="1"/>
          </p:cNvPicPr>
          <p:nvPr>
            <p:ph idx="13"/>
          </p:nvPr>
        </p:nvPicPr>
        <p:blipFill>
          <a:blip r:embed="rId3"/>
          <a:stretch>
            <a:fillRect/>
          </a:stretch>
        </p:blipFill>
        <p:spPr>
          <a:xfrm>
            <a:off x="1462840" y="5173579"/>
            <a:ext cx="2094622" cy="1208976"/>
          </a:xfrm>
        </p:spPr>
      </p:pic>
      <p:pic>
        <p:nvPicPr>
          <p:cNvPr id="17" name="Content Placeholder 16" descr="A blue letter on a black background&#10;&#10;Description automatically generated">
            <a:extLst>
              <a:ext uri="{FF2B5EF4-FFF2-40B4-BE49-F238E27FC236}">
                <a16:creationId xmlns:a16="http://schemas.microsoft.com/office/drawing/2014/main" id="{2781B22D-B4F7-4AFE-1F84-077B06427E2F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3"/>
          <a:stretch>
            <a:fillRect/>
          </a:stretch>
        </p:blipFill>
        <p:spPr>
          <a:xfrm>
            <a:off x="8491538" y="5898010"/>
            <a:ext cx="1027112" cy="592829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37829D-2969-57B9-02A2-8C68D851CA19}"/>
              </a:ext>
            </a:extLst>
          </p:cNvPr>
          <p:cNvSpPr>
            <a:spLocks noGrp="1"/>
          </p:cNvSpPr>
          <p:nvPr>
            <p:ph idx="15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2BD5126-9579-ED9B-3AF6-C413810BDD03}"/>
              </a:ext>
            </a:extLst>
          </p:cNvPr>
          <p:cNvSpPr>
            <a:spLocks noGrp="1"/>
          </p:cNvSpPr>
          <p:nvPr>
            <p:ph idx="16"/>
          </p:nvPr>
        </p:nvSpPr>
        <p:spPr/>
        <p:txBody>
          <a:bodyPr/>
          <a:lstStyle/>
          <a:p>
            <a:endParaRPr lang="en-HU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93D3BC1-078F-13EE-D3B1-914961B380EB}"/>
              </a:ext>
            </a:extLst>
          </p:cNvPr>
          <p:cNvSpPr txBox="1">
            <a:spLocks/>
          </p:cNvSpPr>
          <p:nvPr/>
        </p:nvSpPr>
        <p:spPr>
          <a:xfrm>
            <a:off x="838200" y="289933"/>
            <a:ext cx="10515600" cy="978636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HU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47EEDA-2C3A-94C9-893F-C819C7E1F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835" y="4962260"/>
            <a:ext cx="5306165" cy="1895740"/>
          </a:xfrm>
          <a:prstGeom prst="rect">
            <a:avLst/>
          </a:prstGeom>
        </p:spPr>
      </p:pic>
      <p:pic>
        <p:nvPicPr>
          <p:cNvPr id="11" name="Bildobjekt 3" descr="Bildobjekt 3">
            <a:extLst>
              <a:ext uri="{FF2B5EF4-FFF2-40B4-BE49-F238E27FC236}">
                <a16:creationId xmlns:a16="http://schemas.microsoft.com/office/drawing/2014/main" id="{C5509E78-5DB9-6F7F-ECF9-49C1EEDB1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4697" y="5256673"/>
            <a:ext cx="1408397" cy="1408396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E70223-A4FB-862B-4386-0D8FEB8DEEEB}"/>
              </a:ext>
            </a:extLst>
          </p:cNvPr>
          <p:cNvSpPr txBox="1"/>
          <p:nvPr/>
        </p:nvSpPr>
        <p:spPr>
          <a:xfrm>
            <a:off x="5118406" y="5475248"/>
            <a:ext cx="16280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Young Academy of Europe</a:t>
            </a:r>
          </a:p>
        </p:txBody>
      </p:sp>
    </p:spTree>
    <p:extLst>
      <p:ext uri="{BB962C8B-B14F-4D97-AF65-F5344CB8AC3E}">
        <p14:creationId xmlns:p14="http://schemas.microsoft.com/office/powerpoint/2010/main" val="164647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7D48-D54C-024F-CEA9-CEC048C9AC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4464" y="278673"/>
            <a:ext cx="10515600" cy="94418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Specific challenges</a:t>
            </a:r>
            <a:endParaRPr lang="en-HU" dirty="0">
              <a:solidFill>
                <a:schemeClr val="tx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5F6DFA-39A1-AC70-E97F-420B15C734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748" y="1459960"/>
            <a:ext cx="5295472" cy="4242816"/>
          </a:xfrm>
        </p:spPr>
        <p:txBody>
          <a:bodyPr/>
          <a:lstStyle/>
          <a:p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Leaving the linear academic path or academia is quite general, but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most early-to-mid-career researchers (EMCRs) are not prepared for careers outside science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due to this and their precarious situation, there is hypercompetition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frustration and feeling of failure (affecting women more) - mental health</a:t>
            </a:r>
          </a:p>
        </p:txBody>
      </p:sp>
      <p:pic>
        <p:nvPicPr>
          <p:cNvPr id="4" name="Picture 3" descr="A diagram of a graph showing the different careers&#10;&#10;Description automatically generated with medium confidence">
            <a:extLst>
              <a:ext uri="{FF2B5EF4-FFF2-40B4-BE49-F238E27FC236}">
                <a16:creationId xmlns:a16="http://schemas.microsoft.com/office/drawing/2014/main" id="{D26F5613-FFA5-E575-734C-9BDC2A6BA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461" y="1086616"/>
            <a:ext cx="5823836" cy="4913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F363FE-6C37-734B-7CC3-BDFAF01B90E3}"/>
              </a:ext>
            </a:extLst>
          </p:cNvPr>
          <p:cNvSpPr txBox="1"/>
          <p:nvPr/>
        </p:nvSpPr>
        <p:spPr>
          <a:xfrm>
            <a:off x="6102849" y="5963491"/>
            <a:ext cx="5815173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  <a:highlight>
                  <a:srgbClr val="FFFFFF"/>
                </a:highlight>
                <a:latin typeface="avenir-lt-w01_35-light1475496"/>
              </a:rPr>
              <a:t>Source: 2010 Royal Society policy report entitled “The Scientific Century: securing our future prosperity”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4201335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F9215-CF6F-EABE-14C4-DFBDEEE1B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E120FC6-A2D5-DF7A-15C3-E7EDB72425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4464" y="1222854"/>
            <a:ext cx="5674399" cy="4875808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need to improve doctoral training to meet needs of developing transversal skills and a diverse set of research competencies</a:t>
            </a:r>
          </a:p>
          <a:p>
            <a:pPr marL="342900" indent="-342900">
              <a:buFontTx/>
              <a:buChar char="-"/>
            </a:pPr>
            <a:r>
              <a:rPr lang="en-US" sz="2200" dirty="0">
                <a:latin typeface="Poppins" panose="00000500000000000000" pitchFamily="2" charset="0"/>
                <a:cs typeface="Poppins" panose="00000500000000000000" pitchFamily="2" charset="0"/>
              </a:rPr>
              <a:t>this takes time (become a good lecturer, mentor, science communicator, innovator) and it is uncertain which competencies will be needed, recognized and rewarded later</a:t>
            </a:r>
          </a:p>
        </p:txBody>
      </p:sp>
      <p:pic>
        <p:nvPicPr>
          <p:cNvPr id="7" name="Picture 6" descr="A diagram of a puzzle with text overlay&#10;&#10;Description automatically generated">
            <a:extLst>
              <a:ext uri="{FF2B5EF4-FFF2-40B4-BE49-F238E27FC236}">
                <a16:creationId xmlns:a16="http://schemas.microsoft.com/office/drawing/2014/main" id="{2A2CA57B-A118-685E-05D6-9E93CEAE1C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462" y="1915323"/>
            <a:ext cx="4229071" cy="2758808"/>
          </a:xfrm>
          <a:prstGeom prst="rect">
            <a:avLst/>
          </a:prstGeom>
        </p:spPr>
      </p:pic>
      <p:pic>
        <p:nvPicPr>
          <p:cNvPr id="9" name="Picture 8" descr="A poster with text on it&#10;&#10;Description automatically generated">
            <a:extLst>
              <a:ext uri="{FF2B5EF4-FFF2-40B4-BE49-F238E27FC236}">
                <a16:creationId xmlns:a16="http://schemas.microsoft.com/office/drawing/2014/main" id="{CF881B99-684B-D910-403C-E1AF8B6287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013" y="0"/>
            <a:ext cx="4848820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994D923-5251-30D9-E111-9584F9479E80}"/>
              </a:ext>
            </a:extLst>
          </p:cNvPr>
          <p:cNvSpPr txBox="1">
            <a:spLocks/>
          </p:cNvSpPr>
          <p:nvPr/>
        </p:nvSpPr>
        <p:spPr>
          <a:xfrm>
            <a:off x="614464" y="278673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Specific challenges</a:t>
            </a:r>
            <a:endParaRPr lang="en-HU" dirty="0">
              <a:solidFill>
                <a:schemeClr val="tx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19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0E683-F505-F3A1-B97F-2672A9505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8B1239B-538E-258A-8BEB-75EB43E968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4143" y="1459960"/>
            <a:ext cx="5753926" cy="4242816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“If you want to go fast, go alone. If you want to go far, go together.”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Teamwork – complementarity in competencies, large societal/research challenges often require inter- and transdisciplinary research teams</a:t>
            </a:r>
          </a:p>
          <a:p>
            <a:pPr marL="342900" indent="-342900">
              <a:buFontTx/>
              <a:buChar char="-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We need to recognize and reward the importance of various researcher competencies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D9690A-F934-0B29-D683-CCC6DFD89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033" y="6063917"/>
            <a:ext cx="5233186" cy="66127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29A772D-6AC5-86CC-32EB-3F8A09C7DF95}"/>
              </a:ext>
            </a:extLst>
          </p:cNvPr>
          <p:cNvGrpSpPr/>
          <p:nvPr/>
        </p:nvGrpSpPr>
        <p:grpSpPr>
          <a:xfrm>
            <a:off x="6304965" y="1178577"/>
            <a:ext cx="6112133" cy="3418879"/>
            <a:chOff x="5892374" y="1178577"/>
            <a:chExt cx="6112133" cy="34188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7B953BD-13CC-284B-30F7-C4DFF8D74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8950"/>
            <a:stretch/>
          </p:blipFill>
          <p:spPr>
            <a:xfrm>
              <a:off x="5892374" y="1178577"/>
              <a:ext cx="5887272" cy="2975069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D9FE445-FB1B-0032-0B52-D3791A00AF54}"/>
                </a:ext>
              </a:extLst>
            </p:cNvPr>
            <p:cNvSpPr txBox="1"/>
            <p:nvPr/>
          </p:nvSpPr>
          <p:spPr>
            <a:xfrm>
              <a:off x="5910513" y="4074236"/>
              <a:ext cx="6093994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400" i="1" dirty="0"/>
                <a:t>https://recognitionrewards.nl/wp-content/uploads/2023/04/Room-for-everyones-talent-in-practice-Road-map-Recognition-Rewards.pdf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21E262E-3E56-C6AF-7EA1-00989412AF54}"/>
              </a:ext>
            </a:extLst>
          </p:cNvPr>
          <p:cNvSpPr txBox="1"/>
          <p:nvPr/>
        </p:nvSpPr>
        <p:spPr>
          <a:xfrm>
            <a:off x="857248" y="4772073"/>
            <a:ext cx="10536656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Achieving balance between the individuals and the collective</a:t>
            </a:r>
          </a:p>
          <a:p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>
                <a:latin typeface="Poppins" panose="00000500000000000000" pitchFamily="2" charset="0"/>
                <a:cs typeface="Poppins" panose="00000500000000000000" pitchFamily="2" charset="0"/>
              </a:rPr>
              <a:t>It is hard to tell apart the excellence of the researcher from that of the supervisor/group leader/group/institution at an early career stage</a:t>
            </a:r>
          </a:p>
          <a:p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4A808FB-473B-F963-B84B-3B273695D1A7}"/>
              </a:ext>
            </a:extLst>
          </p:cNvPr>
          <p:cNvSpPr txBox="1">
            <a:spLocks/>
          </p:cNvSpPr>
          <p:nvPr/>
        </p:nvSpPr>
        <p:spPr>
          <a:xfrm>
            <a:off x="614464" y="278673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Specific challenges</a:t>
            </a:r>
            <a:endParaRPr lang="en-HU" dirty="0">
              <a:solidFill>
                <a:schemeClr val="tx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42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5595575-71AB-8BF7-1AA2-4A585A945E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34452" y="774833"/>
            <a:ext cx="10515600" cy="4242816"/>
          </a:xfrm>
        </p:spPr>
        <p:txBody>
          <a:bodyPr/>
          <a:lstStyle/>
          <a:p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“If you want to go fast, go alone. If you want to go far, go together.”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E171B227-4B34-2CCF-DE78-6135F891A76D}"/>
              </a:ext>
            </a:extLst>
          </p:cNvPr>
          <p:cNvSpPr txBox="1">
            <a:spLocks/>
          </p:cNvSpPr>
          <p:nvPr/>
        </p:nvSpPr>
        <p:spPr>
          <a:xfrm>
            <a:off x="918681" y="555161"/>
            <a:ext cx="10515600" cy="94418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Specific challenges</a:t>
            </a:r>
            <a:endParaRPr lang="en-HU" dirty="0">
              <a:solidFill>
                <a:schemeClr val="tx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889067-48C1-0102-A1C2-1A8C756F00D0}"/>
              </a:ext>
            </a:extLst>
          </p:cNvPr>
          <p:cNvSpPr txBox="1"/>
          <p:nvPr/>
        </p:nvSpPr>
        <p:spPr>
          <a:xfrm>
            <a:off x="1013660" y="1596007"/>
            <a:ext cx="6093994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b="0" i="0" dirty="0">
                <a:solidFill>
                  <a:srgbClr val="222222"/>
                </a:solidFill>
                <a:effectLst/>
                <a:latin typeface="+mj-lt"/>
              </a:rPr>
              <a:t>“Academia is a marathon, not a sprint.”</a:t>
            </a:r>
            <a:endParaRPr lang="en-HU" sz="25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5DC19CD-6928-AD41-5DCB-800027983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1033" y="6063917"/>
            <a:ext cx="5233186" cy="661274"/>
          </a:xfrm>
          <a:prstGeom prst="rect">
            <a:avLst/>
          </a:prstGeom>
        </p:spPr>
      </p:pic>
      <p:pic>
        <p:nvPicPr>
          <p:cNvPr id="4" name="Content Placeholder 6" descr="Cartoon of people running on a track&#10;&#10;Description automatically generated">
            <a:extLst>
              <a:ext uri="{FF2B5EF4-FFF2-40B4-BE49-F238E27FC236}">
                <a16:creationId xmlns:a16="http://schemas.microsoft.com/office/drawing/2014/main" id="{CDC777FF-2011-FF92-56A0-E6EF8C6FE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" r="1198"/>
          <a:stretch/>
        </p:blipFill>
        <p:spPr>
          <a:xfrm>
            <a:off x="5493006" y="2153652"/>
            <a:ext cx="5949026" cy="383262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3D29A21-B77E-D9E8-0A26-3E3CC49F4DA6}"/>
              </a:ext>
            </a:extLst>
          </p:cNvPr>
          <p:cNvSpPr txBox="1"/>
          <p:nvPr/>
        </p:nvSpPr>
        <p:spPr>
          <a:xfrm>
            <a:off x="1037723" y="2137427"/>
            <a:ext cx="4424614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but how can you compare and assess people based on the first 100 m when this is a marathon?</a:t>
            </a: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pPr marL="342900" indent="-342900">
              <a:buFontTx/>
              <a:buChar char="-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gender, parental leave, teaching, science policy related activities are all “handicaps” </a:t>
            </a:r>
          </a:p>
          <a:p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Matthew effect strengthens inequalities</a:t>
            </a:r>
          </a:p>
          <a:p>
            <a:endParaRPr lang="en-US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uncertainty in evaluation criteria is also challenging (poor mental</a:t>
            </a:r>
          </a:p>
          <a:p>
            <a:r>
              <a:rPr lang="en-US" dirty="0">
                <a:latin typeface="Poppins" panose="00000500000000000000" pitchFamily="2" charset="0"/>
                <a:cs typeface="Poppins" panose="00000500000000000000" pitchFamily="2" charset="0"/>
              </a:rPr>
              <a:t>      health)</a:t>
            </a:r>
          </a:p>
          <a:p>
            <a:pPr marL="342900" indent="-342900">
              <a:buFontTx/>
              <a:buChar char="-"/>
            </a:pPr>
            <a:endParaRPr lang="en-US" sz="2000" dirty="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850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4156D-88ED-A2B1-1783-BA04FB171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EA29F-59E3-3C45-B2E5-FE36E4F5B8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03612"/>
            <a:ext cx="10515600" cy="944181"/>
          </a:xfrm>
        </p:spPr>
        <p:txBody>
          <a:bodyPr/>
          <a:lstStyle/>
          <a:p>
            <a:r>
              <a:rPr lang="en-US" dirty="0"/>
              <a:t>Solutions</a:t>
            </a:r>
            <a:endParaRPr lang="en-H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582E63-C175-876C-7D12-1BD35A9E6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746" y="1270393"/>
            <a:ext cx="5776229" cy="4242816"/>
          </a:xfrm>
        </p:spPr>
        <p:txBody>
          <a:bodyPr/>
          <a:lstStyle/>
          <a:p>
            <a:r>
              <a:rPr lang="en-US" sz="2800" dirty="0"/>
              <a:t>Change in research culture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advocating for improved recognition and rewarding of various researcher competencies – not only </a:t>
            </a:r>
            <a:r>
              <a:rPr lang="en-US" sz="2200"/>
              <a:t>of EMCRs but </a:t>
            </a:r>
            <a:r>
              <a:rPr lang="en-US" sz="2200" dirty="0"/>
              <a:t>also their supervisors (quality/excellence of supervision/teaching/mentoring/doctoral training)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providing credit for parental leave, unconventional career paths (industry), teaching, mentoring, etc.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narrative CVs may help (peer mentoring platform by MCAA, YAE and 6 funders): </a:t>
            </a:r>
            <a:r>
              <a:rPr lang="en-US" dirty="0">
                <a:latin typeface="+mj-lt"/>
              </a:rPr>
              <a:t>https://pep-cv.mariecuriealumni.eu</a:t>
            </a:r>
            <a:r>
              <a:rPr lang="en-US" dirty="0">
                <a:latin typeface="Avenir Book"/>
              </a:rPr>
              <a:t>/</a:t>
            </a:r>
            <a:endParaRPr lang="en-US" sz="2200" dirty="0"/>
          </a:p>
          <a:p>
            <a:endParaRPr lang="en-HU" sz="22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2283A1-95FB-A6AC-28DD-2C4183B04B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6"/>
          <a:stretch/>
        </p:blipFill>
        <p:spPr>
          <a:xfrm>
            <a:off x="6557211" y="4860758"/>
            <a:ext cx="5481481" cy="1997241"/>
          </a:xfrm>
          <a:prstGeom prst="rect">
            <a:avLst/>
          </a:prstGeom>
        </p:spPr>
      </p:pic>
      <p:pic>
        <p:nvPicPr>
          <p:cNvPr id="8" name="Picture 7" descr="Cartoon of people in yellow coats with different colored text&#10;&#10;Description automatically generated">
            <a:extLst>
              <a:ext uri="{FF2B5EF4-FFF2-40B4-BE49-F238E27FC236}">
                <a16:creationId xmlns:a16="http://schemas.microsoft.com/office/drawing/2014/main" id="{A57775FD-2BA7-383A-7B69-D96983B98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7017" y="853583"/>
            <a:ext cx="5474562" cy="3993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F8A8902-4DB5-B773-FA8D-97961EECC7F4}"/>
              </a:ext>
            </a:extLst>
          </p:cNvPr>
          <p:cNvSpPr txBox="1"/>
          <p:nvPr/>
        </p:nvSpPr>
        <p:spPr>
          <a:xfrm rot="16200000">
            <a:off x="9468853" y="2334125"/>
            <a:ext cx="4752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Pedronomics</a:t>
            </a:r>
            <a:r>
              <a:rPr lang="en-US" dirty="0"/>
              <a:t> from Cheeky Scientist</a:t>
            </a:r>
          </a:p>
        </p:txBody>
      </p:sp>
    </p:spTree>
    <p:extLst>
      <p:ext uri="{BB962C8B-B14F-4D97-AF65-F5344CB8AC3E}">
        <p14:creationId xmlns:p14="http://schemas.microsoft.com/office/powerpoint/2010/main" val="26867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2DBBE7-F40C-CF1E-B575-C8B01CA95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3C8CD-2922-5F23-AF0A-0284BF08AD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600672"/>
            <a:ext cx="10515600" cy="944181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Solutions</a:t>
            </a:r>
            <a:endParaRPr lang="en-HU" dirty="0">
              <a:solidFill>
                <a:schemeClr val="tx2"/>
              </a:solidFill>
              <a:latin typeface="Poppins SemiBold" panose="00000700000000000000" pitchFamily="2" charset="0"/>
              <a:cs typeface="Poppins SemiBold" panose="00000700000000000000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92818C-4ED9-414C-99C8-6E041B01A0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8746" y="1375736"/>
            <a:ext cx="10896107" cy="4242816"/>
          </a:xfrm>
        </p:spPr>
        <p:txBody>
          <a:bodyPr/>
          <a:lstStyle/>
          <a:p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Change in research culture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stable, transparent, meritocratic, and predictable evaluation criteria 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internationally compatible (to allow global mobility)</a:t>
            </a:r>
          </a:p>
          <a:p>
            <a:pPr marL="342900" indent="-342900">
              <a:buFontTx/>
              <a:buChar char="-"/>
            </a:pPr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collection of data, discussions and sharing of best practices on</a:t>
            </a:r>
          </a:p>
          <a:p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     1) doctoral work/candidate assessment (by universities, doctoral schools)</a:t>
            </a:r>
          </a:p>
          <a:p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     2) (transparent) postdoctoral grant assessment (by funders)</a:t>
            </a:r>
          </a:p>
          <a:p>
            <a:r>
              <a:rPr lang="en-US" sz="1800" dirty="0">
                <a:latin typeface="Poppins" panose="00000500000000000000" pitchFamily="2" charset="0"/>
                <a:cs typeface="Poppins" panose="00000500000000000000" pitchFamily="2" charset="0"/>
              </a:rPr>
              <a:t>     3) habilitation evaluation procedures across Europe (by universities/authorities)</a:t>
            </a:r>
          </a:p>
          <a:p>
            <a:endParaRPr lang="en-US" sz="1800" dirty="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2500" b="1" dirty="0">
                <a:latin typeface="Poppins" panose="00000500000000000000" pitchFamily="2" charset="0"/>
                <a:cs typeface="Poppins" panose="00000500000000000000" pitchFamily="2" charset="0"/>
              </a:rPr>
              <a:t>JOIN OUR TASK FORCE FOR EARLY-TO-MID-CAREER RESEARCHERS!</a:t>
            </a:r>
          </a:p>
          <a:p>
            <a:endParaRPr lang="en-HU" sz="25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24897AD-D4D0-0520-6BEC-188BCF31ECB7}"/>
              </a:ext>
            </a:extLst>
          </p:cNvPr>
          <p:cNvGrpSpPr/>
          <p:nvPr/>
        </p:nvGrpSpPr>
        <p:grpSpPr>
          <a:xfrm>
            <a:off x="1462840" y="5173579"/>
            <a:ext cx="5283644" cy="1491490"/>
            <a:chOff x="1462840" y="5173579"/>
            <a:chExt cx="5283644" cy="1491490"/>
          </a:xfrm>
        </p:grpSpPr>
        <p:pic>
          <p:nvPicPr>
            <p:cNvPr id="4" name="Content Placeholder 14" descr="A blue letter on a black background&#10;&#10;Description automatically generated">
              <a:extLst>
                <a:ext uri="{FF2B5EF4-FFF2-40B4-BE49-F238E27FC236}">
                  <a16:creationId xmlns:a16="http://schemas.microsoft.com/office/drawing/2014/main" id="{6CF04105-73DC-60A3-D1C3-905116262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2840" y="5173579"/>
              <a:ext cx="2094622" cy="1208976"/>
            </a:xfrm>
            <a:prstGeom prst="rect">
              <a:avLst/>
            </a:prstGeom>
          </p:spPr>
        </p:pic>
        <p:pic>
          <p:nvPicPr>
            <p:cNvPr id="5" name="Bildobjekt 3" descr="Bildobjekt 3">
              <a:extLst>
                <a:ext uri="{FF2B5EF4-FFF2-40B4-BE49-F238E27FC236}">
                  <a16:creationId xmlns:a16="http://schemas.microsoft.com/office/drawing/2014/main" id="{34548154-1C33-7870-EEAE-6C14D670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4697" y="5256673"/>
              <a:ext cx="1408397" cy="140839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D4053ED-6A42-71B5-0FEA-8121E546BA0B}"/>
                </a:ext>
              </a:extLst>
            </p:cNvPr>
            <p:cNvSpPr txBox="1"/>
            <p:nvPr/>
          </p:nvSpPr>
          <p:spPr>
            <a:xfrm>
              <a:off x="5118406" y="5475248"/>
              <a:ext cx="16280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Young Academy of Europe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06A295C4-37ED-CD5E-82B6-D87670A35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07673" y="6256141"/>
            <a:ext cx="438211" cy="409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F41302-3D5D-A6C7-6D08-7FD9DD73353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46"/>
          <a:stretch/>
        </p:blipFill>
        <p:spPr>
          <a:xfrm>
            <a:off x="6713625" y="5093102"/>
            <a:ext cx="4843808" cy="1764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9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Section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35</TotalTime>
  <Words>719</Words>
  <Application>Microsoft Office PowerPoint</Application>
  <PresentationFormat>Widescreen</PresentationFormat>
  <Paragraphs>71</Paragraphs>
  <Slides>10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Aptos</vt:lpstr>
      <vt:lpstr>Arial</vt:lpstr>
      <vt:lpstr>Avenir Book</vt:lpstr>
      <vt:lpstr>avenir-lt-w01_35-light1475496</vt:lpstr>
      <vt:lpstr>Poppins</vt:lpstr>
      <vt:lpstr>Poppins SemiBold</vt:lpstr>
      <vt:lpstr>Section Theme</vt:lpstr>
      <vt:lpstr>Custom Design</vt:lpstr>
      <vt:lpstr>Rethinking Research Assessment to Shape Innovative, Inclusive, and Impactful Science in EuropE</vt:lpstr>
      <vt:lpstr>The Young Academy of Europe</vt:lpstr>
      <vt:lpstr>The Young Academy of Europe and CoARA </vt:lpstr>
      <vt:lpstr>Specific challenges</vt:lpstr>
      <vt:lpstr>PowerPoint Presentation</vt:lpstr>
      <vt:lpstr>PowerPoint Presentation</vt:lpstr>
      <vt:lpstr>PowerPoint Presentation</vt:lpstr>
      <vt:lpstr>Solutions</vt:lpstr>
      <vt:lpstr>Solutions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Nánási László András</dc:creator>
  <cp:lastModifiedBy>Solymosi Katalin</cp:lastModifiedBy>
  <cp:revision>23</cp:revision>
  <dcterms:created xsi:type="dcterms:W3CDTF">2024-10-31T11:44:22Z</dcterms:created>
  <dcterms:modified xsi:type="dcterms:W3CDTF">2024-11-20T03:21:57Z</dcterms:modified>
</cp:coreProperties>
</file>