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85" r:id="rId2"/>
    <p:sldId id="397" r:id="rId3"/>
    <p:sldId id="363" r:id="rId4"/>
    <p:sldId id="393" r:id="rId5"/>
    <p:sldId id="403" r:id="rId6"/>
    <p:sldId id="398" r:id="rId7"/>
    <p:sldId id="402" r:id="rId8"/>
    <p:sldId id="399" r:id="rId9"/>
    <p:sldId id="401" r:id="rId10"/>
    <p:sldId id="416" r:id="rId11"/>
    <p:sldId id="415" r:id="rId12"/>
    <p:sldId id="400" r:id="rId13"/>
    <p:sldId id="404" r:id="rId14"/>
    <p:sldId id="405" r:id="rId15"/>
    <p:sldId id="406" r:id="rId16"/>
    <p:sldId id="349" r:id="rId17"/>
    <p:sldId id="346" r:id="rId18"/>
    <p:sldId id="411" r:id="rId19"/>
    <p:sldId id="355" r:id="rId20"/>
    <p:sldId id="390" r:id="rId21"/>
    <p:sldId id="392" r:id="rId22"/>
    <p:sldId id="407" r:id="rId23"/>
    <p:sldId id="412" r:id="rId24"/>
    <p:sldId id="413" r:id="rId25"/>
    <p:sldId id="414" r:id="rId26"/>
    <p:sldId id="338" r:id="rId27"/>
  </p:sldIdLst>
  <p:sldSz cx="9144000" cy="6858000" type="screen4x3"/>
  <p:notesSz cx="6985000" cy="92837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2DC9"/>
    <a:srgbClr val="9A3A5C"/>
    <a:srgbClr val="B51BB9"/>
    <a:srgbClr val="FF6600"/>
    <a:srgbClr val="FF9900"/>
    <a:srgbClr val="FF9933"/>
    <a:srgbClr val="F5F4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70" d="100"/>
          <a:sy n="70" d="100"/>
        </p:scale>
        <p:origin x="1410" y="54"/>
      </p:cViewPr>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p:scale>
          <a:sx n="60" d="100"/>
          <a:sy n="60" d="100"/>
        </p:scale>
        <p:origin x="2742" y="-3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fr-FR"/>
          </a:p>
        </p:txBody>
      </p:sp>
      <p:sp>
        <p:nvSpPr>
          <p:cNvPr id="3" name="Espace réservé de la date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937EF991-FCE9-4396-B9A0-913D463C3D84}" type="datetimeFigureOut">
              <a:rPr lang="fr-FR" smtClean="0"/>
              <a:t>18/11/2024</a:t>
            </a:fld>
            <a:endParaRPr lang="fr-FR"/>
          </a:p>
        </p:txBody>
      </p:sp>
      <p:sp>
        <p:nvSpPr>
          <p:cNvPr id="4" name="Espace réservé de l'image des diapositives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fr-FR"/>
          </a:p>
        </p:txBody>
      </p:sp>
      <p:sp>
        <p:nvSpPr>
          <p:cNvPr id="5" name="Espace réservé des commentaires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AAA91025-13D9-4204-9BB4-ED9E6FFFA15F}" type="slidenum">
              <a:rPr lang="fr-FR" smtClean="0"/>
              <a:t>‹#›</a:t>
            </a:fld>
            <a:endParaRPr lang="fr-FR"/>
          </a:p>
        </p:txBody>
      </p:sp>
    </p:spTree>
    <p:extLst>
      <p:ext uri="{BB962C8B-B14F-4D97-AF65-F5344CB8AC3E}">
        <p14:creationId xmlns:p14="http://schemas.microsoft.com/office/powerpoint/2010/main" val="1478953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781"/>
            <a:ext cx="5648512" cy="3655457"/>
          </a:xfrm>
        </p:spPr>
        <p:txBody>
          <a:bodyPr/>
          <a:lstStyle/>
          <a:p>
            <a:r>
              <a:rPr lang="en-US" sz="1800" dirty="0"/>
              <a:t>We chose to approach the 2030 SD agenda as a multi-attribute multi-objective optimization problem, using the Industrial Engineering and Operations research field, for mathematically modelling such a complex problem, to identify its feasible region of solutions and finding the optimal possible solutions using a smart algorithm.</a:t>
            </a:r>
            <a:r>
              <a:rPr lang="en-US" sz="1800" baseline="0" dirty="0"/>
              <a:t> </a:t>
            </a:r>
          </a:p>
          <a:p>
            <a:endParaRPr lang="en-US" sz="1800" dirty="0"/>
          </a:p>
          <a:p>
            <a:r>
              <a:rPr lang="en-US" sz="1800" dirty="0"/>
              <a:t>There were several important contributions, best of which is </a:t>
            </a:r>
            <a:r>
              <a:rPr lang="en-US" sz="1800" baseline="0" dirty="0"/>
              <a:t>the development of the pro-poor environmentally Green Engineering system (PEGES) as a standard on which DCs can build their robust steps towards rural SD in the most cost effective and affordable modalities.</a:t>
            </a:r>
            <a:endParaRPr lang="en-US" sz="1800" dirty="0"/>
          </a:p>
        </p:txBody>
      </p:sp>
      <p:sp>
        <p:nvSpPr>
          <p:cNvPr id="4" name="Slide Number Placeholder 3"/>
          <p:cNvSpPr>
            <a:spLocks noGrp="1"/>
          </p:cNvSpPr>
          <p:nvPr>
            <p:ph type="sldNum" sz="quarter" idx="10"/>
          </p:nvPr>
        </p:nvSpPr>
        <p:spPr/>
        <p:txBody>
          <a:bodyPr/>
          <a:lstStyle/>
          <a:p>
            <a:fld id="{AAA91025-13D9-4204-9BB4-ED9E6FFFA15F}" type="slidenum">
              <a:rPr lang="fr-FR" smtClean="0"/>
              <a:t>1</a:t>
            </a:fld>
            <a:endParaRPr lang="fr-FR"/>
          </a:p>
        </p:txBody>
      </p:sp>
    </p:spTree>
    <p:extLst>
      <p:ext uri="{BB962C8B-B14F-4D97-AF65-F5344CB8AC3E}">
        <p14:creationId xmlns:p14="http://schemas.microsoft.com/office/powerpoint/2010/main" val="316731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10</a:t>
            </a:fld>
            <a:endParaRPr lang="fr-FR"/>
          </a:p>
        </p:txBody>
      </p:sp>
      <p:sp>
        <p:nvSpPr>
          <p:cNvPr id="5" name="Notes Placeholder 2"/>
          <p:cNvSpPr>
            <a:spLocks noGrp="1"/>
          </p:cNvSpPr>
          <p:nvPr>
            <p:ph type="body" idx="3"/>
          </p:nvPr>
        </p:nvSpPr>
        <p:spPr>
          <a:xfrm>
            <a:off x="358815" y="4294188"/>
            <a:ext cx="6308203" cy="871370"/>
          </a:xfrm>
        </p:spPr>
        <p:txBody>
          <a:bodyPr/>
          <a:lstStyle/>
          <a:p>
            <a:endParaRPr lang="en-US" sz="1600" u="sng" dirty="0"/>
          </a:p>
        </p:txBody>
      </p:sp>
    </p:spTree>
    <p:extLst>
      <p:ext uri="{BB962C8B-B14F-4D97-AF65-F5344CB8AC3E}">
        <p14:creationId xmlns:p14="http://schemas.microsoft.com/office/powerpoint/2010/main" val="20606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11</a:t>
            </a:fld>
            <a:endParaRPr lang="fr-FR"/>
          </a:p>
        </p:txBody>
      </p:sp>
      <p:sp>
        <p:nvSpPr>
          <p:cNvPr id="5" name="Notes Placeholder 2"/>
          <p:cNvSpPr>
            <a:spLocks noGrp="1"/>
          </p:cNvSpPr>
          <p:nvPr>
            <p:ph type="body" idx="3"/>
          </p:nvPr>
        </p:nvSpPr>
        <p:spPr>
          <a:xfrm>
            <a:off x="358815" y="4294188"/>
            <a:ext cx="6308203" cy="871370"/>
          </a:xfrm>
        </p:spPr>
        <p:txBody>
          <a:bodyPr/>
          <a:lstStyle/>
          <a:p>
            <a:endParaRPr lang="en-US" sz="1600" u="sng" dirty="0"/>
          </a:p>
        </p:txBody>
      </p:sp>
    </p:spTree>
    <p:extLst>
      <p:ext uri="{BB962C8B-B14F-4D97-AF65-F5344CB8AC3E}">
        <p14:creationId xmlns:p14="http://schemas.microsoft.com/office/powerpoint/2010/main" val="42707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12</a:t>
            </a:fld>
            <a:endParaRPr lang="fr-FR"/>
          </a:p>
        </p:txBody>
      </p:sp>
      <p:sp>
        <p:nvSpPr>
          <p:cNvPr id="5" name="Notes Placeholder 2"/>
          <p:cNvSpPr>
            <a:spLocks noGrp="1"/>
          </p:cNvSpPr>
          <p:nvPr>
            <p:ph type="body" idx="3"/>
          </p:nvPr>
        </p:nvSpPr>
        <p:spPr>
          <a:xfrm>
            <a:off x="358815" y="4294188"/>
            <a:ext cx="6308203" cy="871370"/>
          </a:xfrm>
        </p:spPr>
        <p:txBody>
          <a:bodyPr/>
          <a:lstStyle/>
          <a:p>
            <a:endParaRPr lang="en-US" sz="1600" u="sng" dirty="0"/>
          </a:p>
        </p:txBody>
      </p:sp>
    </p:spTree>
    <p:extLst>
      <p:ext uri="{BB962C8B-B14F-4D97-AF65-F5344CB8AC3E}">
        <p14:creationId xmlns:p14="http://schemas.microsoft.com/office/powerpoint/2010/main" val="177408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13</a:t>
            </a:fld>
            <a:endParaRPr lang="fr-FR"/>
          </a:p>
        </p:txBody>
      </p:sp>
      <p:sp>
        <p:nvSpPr>
          <p:cNvPr id="5" name="Notes Placeholder 2"/>
          <p:cNvSpPr>
            <a:spLocks noGrp="1"/>
          </p:cNvSpPr>
          <p:nvPr>
            <p:ph type="body" idx="3"/>
          </p:nvPr>
        </p:nvSpPr>
        <p:spPr>
          <a:xfrm>
            <a:off x="358815" y="4294188"/>
            <a:ext cx="6308203" cy="1705559"/>
          </a:xfrm>
        </p:spPr>
        <p:txBody>
          <a:bodyPr/>
          <a:lstStyle/>
          <a:p>
            <a:endParaRPr lang="en-US" sz="1600" u="sng" dirty="0"/>
          </a:p>
        </p:txBody>
      </p:sp>
    </p:spTree>
    <p:extLst>
      <p:ext uri="{BB962C8B-B14F-4D97-AF65-F5344CB8AC3E}">
        <p14:creationId xmlns:p14="http://schemas.microsoft.com/office/powerpoint/2010/main" val="3717760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14</a:t>
            </a:fld>
            <a:endParaRPr lang="fr-FR"/>
          </a:p>
        </p:txBody>
      </p:sp>
      <p:sp>
        <p:nvSpPr>
          <p:cNvPr id="5" name="Notes Placeholder 2"/>
          <p:cNvSpPr>
            <a:spLocks noGrp="1"/>
          </p:cNvSpPr>
          <p:nvPr>
            <p:ph type="body" idx="3"/>
          </p:nvPr>
        </p:nvSpPr>
        <p:spPr>
          <a:xfrm>
            <a:off x="358815" y="4294188"/>
            <a:ext cx="6308203" cy="1192212"/>
          </a:xfrm>
        </p:spPr>
        <p:txBody>
          <a:bodyPr/>
          <a:lstStyle/>
          <a:p>
            <a:endParaRPr lang="en-US" sz="1600" u="sng" dirty="0"/>
          </a:p>
        </p:txBody>
      </p:sp>
    </p:spTree>
    <p:extLst>
      <p:ext uri="{BB962C8B-B14F-4D97-AF65-F5344CB8AC3E}">
        <p14:creationId xmlns:p14="http://schemas.microsoft.com/office/powerpoint/2010/main" val="2695198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15</a:t>
            </a:fld>
            <a:endParaRPr lang="fr-FR"/>
          </a:p>
        </p:txBody>
      </p:sp>
      <p:sp>
        <p:nvSpPr>
          <p:cNvPr id="5" name="Notes Placeholder 2"/>
          <p:cNvSpPr>
            <a:spLocks noGrp="1"/>
          </p:cNvSpPr>
          <p:nvPr>
            <p:ph type="body" idx="3"/>
          </p:nvPr>
        </p:nvSpPr>
        <p:spPr>
          <a:xfrm>
            <a:off x="358815" y="4294188"/>
            <a:ext cx="6308203" cy="3518317"/>
          </a:xfrm>
        </p:spPr>
        <p:txBody>
          <a:bodyPr/>
          <a:lstStyle/>
          <a:p>
            <a:pPr>
              <a:lnSpc>
                <a:spcPct val="90000"/>
              </a:lnSpc>
              <a:spcBef>
                <a:spcPct val="20000"/>
              </a:spcBef>
              <a:buClr>
                <a:schemeClr val="accent2"/>
              </a:buClr>
            </a:pPr>
            <a:r>
              <a:rPr lang="en-US" altLang="en-US" sz="2400" b="1" dirty="0">
                <a:effectLst>
                  <a:outerShdw blurRad="38100" dist="38100" dir="2700000" algn="tl">
                    <a:srgbClr val="C0C0C0"/>
                  </a:outerShdw>
                </a:effectLst>
              </a:rPr>
              <a:t>Unlike the quality courses produced by the </a:t>
            </a:r>
            <a:r>
              <a:rPr lang="en-US" altLang="en-US" sz="2400" b="1" dirty="0">
                <a:solidFill>
                  <a:srgbClr val="FF0000"/>
                </a:solidFill>
                <a:effectLst>
                  <a:outerShdw blurRad="38100" dist="38100" dir="2700000" algn="tl">
                    <a:srgbClr val="C0C0C0"/>
                  </a:outerShdw>
                </a:effectLst>
              </a:rPr>
              <a:t>SDG Academy affiliated with the Sustainable Development Solutions Network (SDSN) of Jeffrey Sachs</a:t>
            </a:r>
            <a:r>
              <a:rPr lang="en-US" altLang="en-US" sz="2400" b="1" dirty="0">
                <a:effectLst>
                  <a:outerShdw blurRad="38100" dist="38100" dir="2700000" algn="tl">
                    <a:srgbClr val="C0C0C0"/>
                  </a:outerShdw>
                </a:effectLst>
              </a:rPr>
              <a:t>, the plan here is to train all unemployed college graduates in the targeted countries to specialize in </a:t>
            </a:r>
            <a:r>
              <a:rPr lang="en-US" altLang="en-US" sz="2400" b="1" dirty="0">
                <a:solidFill>
                  <a:srgbClr val="FF0000"/>
                </a:solidFill>
                <a:effectLst>
                  <a:outerShdw blurRad="38100" dist="38100" dir="2700000" algn="tl">
                    <a:srgbClr val="C0C0C0"/>
                  </a:outerShdw>
                </a:effectLst>
              </a:rPr>
              <a:t>a set of pre-selected green technological solutions </a:t>
            </a:r>
            <a:r>
              <a:rPr lang="en-US" altLang="en-US" sz="2400" b="1" dirty="0">
                <a:effectLst>
                  <a:outerShdw blurRad="38100" dist="38100" dir="2700000" algn="tl">
                    <a:srgbClr val="C0C0C0"/>
                  </a:outerShdw>
                </a:effectLst>
              </a:rPr>
              <a:t>within the main economic sectors to be implemented in the rural areas.</a:t>
            </a:r>
          </a:p>
        </p:txBody>
      </p:sp>
    </p:spTree>
    <p:extLst>
      <p:ext uri="{BB962C8B-B14F-4D97-AF65-F5344CB8AC3E}">
        <p14:creationId xmlns:p14="http://schemas.microsoft.com/office/powerpoint/2010/main" val="3485948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781"/>
            <a:ext cx="5588000" cy="4350123"/>
          </a:xfrm>
        </p:spPr>
        <p:txBody>
          <a:bodyPr/>
          <a:lstStyle/>
          <a:p>
            <a:r>
              <a:rPr lang="en-US" sz="2400" dirty="0"/>
              <a:t>Extensive research in well proven engineering approaches such as using the IWSD approach and the Design For Manufacturing &amp; Assembly, etc. was undertaken and which led to the Possible Development of </a:t>
            </a:r>
            <a:r>
              <a:rPr lang="en-US" sz="2400" b="1" dirty="0"/>
              <a:t>Semi-Urban Rural Housing Projects, fully furnished via local Environmentally Green Material (EGM) </a:t>
            </a:r>
          </a:p>
          <a:p>
            <a:r>
              <a:rPr lang="en-US" sz="2000" b="1" dirty="0">
                <a:solidFill>
                  <a:srgbClr val="FF0000"/>
                </a:solidFill>
                <a:highlight>
                  <a:srgbClr val="FFFF00"/>
                </a:highlight>
              </a:rPr>
              <a:t>Please Observe for the possible industrial facilities that are to develop through the application of these pre-design requirements</a:t>
            </a:r>
            <a:endParaRPr lang="en-US" sz="2000" b="1" dirty="0"/>
          </a:p>
          <a:p>
            <a:r>
              <a:rPr lang="en-US" sz="2400" b="1" dirty="0"/>
              <a:t>Read from slide</a:t>
            </a:r>
            <a:endParaRPr lang="en-US" sz="2400" dirty="0"/>
          </a:p>
          <a:p>
            <a:endParaRPr lang="en-US" dirty="0"/>
          </a:p>
        </p:txBody>
      </p:sp>
      <p:sp>
        <p:nvSpPr>
          <p:cNvPr id="4" name="Slide Number Placeholder 3"/>
          <p:cNvSpPr>
            <a:spLocks noGrp="1"/>
          </p:cNvSpPr>
          <p:nvPr>
            <p:ph type="sldNum" sz="quarter" idx="10"/>
          </p:nvPr>
        </p:nvSpPr>
        <p:spPr/>
        <p:txBody>
          <a:bodyPr/>
          <a:lstStyle/>
          <a:p>
            <a:fld id="{AAA91025-13D9-4204-9BB4-ED9E6FFFA15F}" type="slidenum">
              <a:rPr lang="fr-FR" smtClean="0"/>
              <a:t>16</a:t>
            </a:fld>
            <a:endParaRPr lang="fr-FR"/>
          </a:p>
        </p:txBody>
      </p:sp>
    </p:spTree>
    <p:extLst>
      <p:ext uri="{BB962C8B-B14F-4D97-AF65-F5344CB8AC3E}">
        <p14:creationId xmlns:p14="http://schemas.microsoft.com/office/powerpoint/2010/main" val="3550427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Notice here for the three concepts as part of this engineering design:</a:t>
            </a:r>
          </a:p>
          <a:p>
            <a:pPr marL="228600" indent="-228600">
              <a:buAutoNum type="arabicPeriod"/>
            </a:pPr>
            <a:r>
              <a:rPr lang="en-US" sz="2000" b="1" dirty="0"/>
              <a:t>The improved solar chimney concept (patented)</a:t>
            </a:r>
          </a:p>
          <a:p>
            <a:pPr marL="228600" indent="-228600">
              <a:buAutoNum type="arabicPeriod"/>
            </a:pPr>
            <a:r>
              <a:rPr lang="en-US" sz="2000" b="1" dirty="0"/>
              <a:t>Vertical wind turbine installation within the design of the buildings</a:t>
            </a:r>
          </a:p>
          <a:p>
            <a:pPr marL="228600" indent="-228600">
              <a:buAutoNum type="arabicPeriod"/>
            </a:pPr>
            <a:r>
              <a:rPr lang="en-US" sz="2000" b="1" dirty="0"/>
              <a:t>Green houses and Aqua phonics systems installed on the rooftops</a:t>
            </a:r>
          </a:p>
          <a:p>
            <a:pPr marL="228600" indent="-228600">
              <a:buAutoNum type="arabicPeriod"/>
            </a:pPr>
            <a:endParaRPr lang="en-US" sz="2000" b="1" dirty="0"/>
          </a:p>
          <a:p>
            <a:r>
              <a:rPr lang="en-US" sz="2000" b="1" dirty="0"/>
              <a:t>Note that these systems in total will cost less than 2% of the total buildings cost</a:t>
            </a:r>
          </a:p>
        </p:txBody>
      </p:sp>
      <p:sp>
        <p:nvSpPr>
          <p:cNvPr id="4" name="Slide Number Placeholder 3"/>
          <p:cNvSpPr>
            <a:spLocks noGrp="1"/>
          </p:cNvSpPr>
          <p:nvPr>
            <p:ph type="sldNum" sz="quarter" idx="10"/>
          </p:nvPr>
        </p:nvSpPr>
        <p:spPr/>
        <p:txBody>
          <a:bodyPr/>
          <a:lstStyle/>
          <a:p>
            <a:fld id="{AAA91025-13D9-4204-9BB4-ED9E6FFFA15F}" type="slidenum">
              <a:rPr lang="fr-FR" smtClean="0"/>
              <a:t>17</a:t>
            </a:fld>
            <a:endParaRPr lang="fr-FR"/>
          </a:p>
        </p:txBody>
      </p:sp>
    </p:spTree>
    <p:extLst>
      <p:ext uri="{BB962C8B-B14F-4D97-AF65-F5344CB8AC3E}">
        <p14:creationId xmlns:p14="http://schemas.microsoft.com/office/powerpoint/2010/main" val="3718269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781"/>
            <a:ext cx="5588000" cy="4350123"/>
          </a:xfrm>
        </p:spPr>
        <p:txBody>
          <a:bodyPr/>
          <a:lstStyle/>
          <a:p>
            <a:r>
              <a:rPr lang="en-US" sz="2400" dirty="0"/>
              <a:t>Extensive research in well proven engineering approaches such as using the IWSD approach and the Design For Manufacturing &amp; Assembly, etc. was undertaken and which led to the Possible Development of </a:t>
            </a:r>
            <a:r>
              <a:rPr lang="en-US" sz="2400" b="1" dirty="0"/>
              <a:t>Semi-Urban Rural Housing Projects, fully furnished via local Environmentally Green Material (EGM) </a:t>
            </a:r>
          </a:p>
          <a:p>
            <a:r>
              <a:rPr lang="en-US" sz="2000" b="1" dirty="0">
                <a:solidFill>
                  <a:srgbClr val="FF0000"/>
                </a:solidFill>
                <a:highlight>
                  <a:srgbClr val="FFFF00"/>
                </a:highlight>
              </a:rPr>
              <a:t>- All tenants will therefore have clearly marked and identified fixed addresses, a requirement to secure bank loans and other financial services.	</a:t>
            </a:r>
          </a:p>
          <a:p>
            <a:r>
              <a:rPr lang="en-US" sz="2400" b="1" dirty="0"/>
              <a:t>Read from slide</a:t>
            </a:r>
            <a:endParaRPr lang="en-US" sz="2400" dirty="0"/>
          </a:p>
          <a:p>
            <a:endParaRPr lang="en-US" dirty="0"/>
          </a:p>
        </p:txBody>
      </p:sp>
      <p:sp>
        <p:nvSpPr>
          <p:cNvPr id="4" name="Slide Number Placeholder 3"/>
          <p:cNvSpPr>
            <a:spLocks noGrp="1"/>
          </p:cNvSpPr>
          <p:nvPr>
            <p:ph type="sldNum" sz="quarter" idx="10"/>
          </p:nvPr>
        </p:nvSpPr>
        <p:spPr/>
        <p:txBody>
          <a:bodyPr/>
          <a:lstStyle/>
          <a:p>
            <a:fld id="{AAA91025-13D9-4204-9BB4-ED9E6FFFA15F}" type="slidenum">
              <a:rPr lang="fr-FR" smtClean="0"/>
              <a:t>18</a:t>
            </a:fld>
            <a:endParaRPr lang="fr-FR"/>
          </a:p>
        </p:txBody>
      </p:sp>
    </p:spTree>
    <p:extLst>
      <p:ext uri="{BB962C8B-B14F-4D97-AF65-F5344CB8AC3E}">
        <p14:creationId xmlns:p14="http://schemas.microsoft.com/office/powerpoint/2010/main" val="2241905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The project provides for fully furnished spacious apartments allowing for furniture production facilities in these rural areas. This is something that currently exists and just need to be exploited.</a:t>
            </a:r>
          </a:p>
        </p:txBody>
      </p:sp>
      <p:sp>
        <p:nvSpPr>
          <p:cNvPr id="4" name="Slide Number Placeholder 3"/>
          <p:cNvSpPr>
            <a:spLocks noGrp="1"/>
          </p:cNvSpPr>
          <p:nvPr>
            <p:ph type="sldNum" sz="quarter" idx="10"/>
          </p:nvPr>
        </p:nvSpPr>
        <p:spPr/>
        <p:txBody>
          <a:bodyPr/>
          <a:lstStyle/>
          <a:p>
            <a:fld id="{AAA91025-13D9-4204-9BB4-ED9E6FFFA15F}" type="slidenum">
              <a:rPr lang="fr-FR" smtClean="0"/>
              <a:t>19</a:t>
            </a:fld>
            <a:endParaRPr lang="fr-FR"/>
          </a:p>
        </p:txBody>
      </p:sp>
    </p:spTree>
    <p:extLst>
      <p:ext uri="{BB962C8B-B14F-4D97-AF65-F5344CB8AC3E}">
        <p14:creationId xmlns:p14="http://schemas.microsoft.com/office/powerpoint/2010/main" val="316157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2</a:t>
            </a:fld>
            <a:endParaRPr lang="fr-FR"/>
          </a:p>
        </p:txBody>
      </p:sp>
      <p:sp>
        <p:nvSpPr>
          <p:cNvPr id="5" name="Notes Placeholder 2"/>
          <p:cNvSpPr>
            <a:spLocks noGrp="1"/>
          </p:cNvSpPr>
          <p:nvPr>
            <p:ph type="body" idx="3"/>
          </p:nvPr>
        </p:nvSpPr>
        <p:spPr>
          <a:xfrm>
            <a:off x="358815" y="4294188"/>
            <a:ext cx="6308203" cy="4839054"/>
          </a:xfrm>
        </p:spPr>
        <p:txBody>
          <a:bodyPr/>
          <a:lstStyle/>
          <a:p>
            <a:r>
              <a:rPr lang="en-US" sz="1800" b="1" dirty="0"/>
              <a:t>So in investigating what needs to be done in terms of </a:t>
            </a:r>
            <a:r>
              <a:rPr lang="en-US" sz="1800" b="1" u="sng" dirty="0"/>
              <a:t>major actions </a:t>
            </a:r>
            <a:r>
              <a:rPr lang="en-US" sz="1800" b="1" dirty="0"/>
              <a:t>to ensure achieving SD in these targeted countries, we found out that Global reports have identified four major actions for national governments and the international community to focus on. </a:t>
            </a:r>
            <a:r>
              <a:rPr lang="en-US" altLang="en-US" sz="1600" b="1" dirty="0">
                <a:solidFill>
                  <a:srgbClr val="FF0000"/>
                </a:solidFill>
                <a:effectLst>
                  <a:outerShdw blurRad="38100" dist="38100" dir="2700000" algn="tl">
                    <a:srgbClr val="C0C0C0"/>
                  </a:outerShdw>
                </a:effectLst>
              </a:rPr>
              <a:t>These are:</a:t>
            </a:r>
            <a:r>
              <a:rPr lang="en-US" altLang="en-US" sz="1600" b="1" baseline="0" dirty="0">
                <a:solidFill>
                  <a:srgbClr val="FF0000"/>
                </a:solidFill>
                <a:effectLst>
                  <a:outerShdw blurRad="38100" dist="38100" dir="2700000" algn="tl">
                    <a:srgbClr val="C0C0C0"/>
                  </a:outerShdw>
                </a:effectLst>
              </a:rPr>
              <a:t> </a:t>
            </a:r>
          </a:p>
          <a:p>
            <a:r>
              <a:rPr lang="en-US" altLang="en-US" sz="1600" b="1" baseline="0" dirty="0">
                <a:solidFill>
                  <a:srgbClr val="FF0000"/>
                </a:solidFill>
                <a:effectLst>
                  <a:outerShdw blurRad="38100" dist="38100" dir="2700000" algn="tl">
                    <a:srgbClr val="C0C0C0"/>
                  </a:outerShdw>
                </a:effectLst>
              </a:rPr>
              <a:t>First, </a:t>
            </a:r>
            <a:r>
              <a:rPr lang="en-US" altLang="en-US" sz="1600" b="1" dirty="0">
                <a:effectLst>
                  <a:outerShdw blurRad="38100" dist="38100" dir="2700000" algn="tl">
                    <a:srgbClr val="C0C0C0"/>
                  </a:outerShdw>
                </a:effectLst>
              </a:rPr>
              <a:t>access to the poor to </a:t>
            </a:r>
            <a:r>
              <a:rPr lang="en-US" altLang="en-US" sz="1600" b="1" u="sng" dirty="0">
                <a:solidFill>
                  <a:srgbClr val="FF0000"/>
                </a:solidFill>
                <a:effectLst>
                  <a:outerShdw blurRad="38100" dist="38100" dir="2700000" algn="tl">
                    <a:srgbClr val="C0C0C0"/>
                  </a:outerShdw>
                </a:effectLst>
              </a:rPr>
              <a:t>basic services </a:t>
            </a:r>
            <a:r>
              <a:rPr lang="en-US" altLang="en-US" sz="1600" b="1" u="sng" dirty="0">
                <a:effectLst>
                  <a:outerShdw blurRad="38100" dist="38100" dir="2700000" algn="tl">
                    <a:srgbClr val="C0C0C0"/>
                  </a:outerShdw>
                </a:effectLst>
              </a:rPr>
              <a:t>such as clean energy, safe drinking water, health care, </a:t>
            </a:r>
            <a:r>
              <a:rPr lang="en-US" altLang="en-US" sz="1600" b="1" u="sng" dirty="0" err="1">
                <a:effectLst>
                  <a:outerShdw blurRad="38100" dist="38100" dir="2700000" algn="tl">
                    <a:srgbClr val="C0C0C0"/>
                  </a:outerShdw>
                </a:effectLst>
              </a:rPr>
              <a:t>nutirious</a:t>
            </a:r>
            <a:r>
              <a:rPr lang="en-US" altLang="en-US" sz="1600" b="1" u="sng" dirty="0">
                <a:effectLst>
                  <a:outerShdw blurRad="38100" dist="38100" dir="2700000" algn="tl">
                    <a:srgbClr val="C0C0C0"/>
                  </a:outerShdw>
                </a:effectLst>
              </a:rPr>
              <a:t> food, quality education, etc.; </a:t>
            </a:r>
          </a:p>
          <a:p>
            <a:r>
              <a:rPr lang="en-US" altLang="en-US" sz="1600" b="1" u="sng" baseline="0" dirty="0">
                <a:solidFill>
                  <a:srgbClr val="FF0000"/>
                </a:solidFill>
                <a:effectLst>
                  <a:outerShdw blurRad="38100" dist="38100" dir="2700000" algn="tl">
                    <a:srgbClr val="C0C0C0"/>
                  </a:outerShdw>
                </a:effectLst>
              </a:rPr>
              <a:t>Second, need to </a:t>
            </a:r>
            <a:r>
              <a:rPr lang="en-US" altLang="en-US" sz="1600" b="1" u="sng" dirty="0">
                <a:solidFill>
                  <a:srgbClr val="FF0000"/>
                </a:solidFill>
                <a:effectLst>
                  <a:outerShdw blurRad="38100" dist="38100" dir="2700000" algn="tl">
                    <a:srgbClr val="C0C0C0"/>
                  </a:outerShdw>
                </a:effectLst>
              </a:rPr>
              <a:t>develop the appropriate infrastructure </a:t>
            </a:r>
            <a:r>
              <a:rPr lang="en-US" altLang="en-US" sz="1600" b="1" dirty="0">
                <a:effectLst>
                  <a:outerShdw blurRad="38100" dist="38100" dir="2700000" algn="tl">
                    <a:srgbClr val="C0C0C0"/>
                  </a:outerShdw>
                </a:effectLst>
              </a:rPr>
              <a:t>such as resilient housing, good drainage and sewage systems, transportation systems, all-weather roads; bridges, etc.;</a:t>
            </a:r>
          </a:p>
          <a:p>
            <a:r>
              <a:rPr lang="en-US" altLang="en-US" sz="1600" b="1" u="sng" dirty="0">
                <a:solidFill>
                  <a:srgbClr val="FF0000"/>
                </a:solidFill>
                <a:effectLst>
                  <a:outerShdw blurRad="38100" dist="38100" dir="2700000" algn="tl">
                    <a:srgbClr val="C0C0C0"/>
                  </a:outerShdw>
                </a:effectLst>
              </a:rPr>
              <a:t>Thirdly </a:t>
            </a:r>
            <a:r>
              <a:rPr lang="en-US" altLang="en-US" sz="1600" b="1" dirty="0">
                <a:effectLst>
                  <a:outerShdw blurRad="38100" dist="38100" dir="2700000" algn="tl">
                    <a:srgbClr val="C0C0C0"/>
                  </a:outerShdw>
                </a:effectLst>
              </a:rPr>
              <a:t>It is important to implement </a:t>
            </a:r>
            <a:r>
              <a:rPr lang="en-US" altLang="en-US" sz="1600" b="1" u="sng" dirty="0">
                <a:solidFill>
                  <a:srgbClr val="FF0000"/>
                </a:solidFill>
                <a:effectLst>
                  <a:outerShdw blurRad="38100" dist="38100" dir="2700000" algn="tl">
                    <a:srgbClr val="C0C0C0"/>
                  </a:outerShdw>
                </a:effectLst>
              </a:rPr>
              <a:t>social protection measures and systems against exploitation and marginalization ;  </a:t>
            </a:r>
            <a:r>
              <a:rPr lang="en-US" altLang="en-US" sz="1600" b="1" dirty="0">
                <a:effectLst>
                  <a:outerShdw blurRad="38100" dist="38100" dir="2700000" algn="tl">
                    <a:srgbClr val="C0C0C0"/>
                  </a:outerShdw>
                </a:effectLst>
              </a:rPr>
              <a:t>and </a:t>
            </a:r>
          </a:p>
          <a:p>
            <a:r>
              <a:rPr lang="en-US" altLang="en-US" sz="1600" b="1" dirty="0">
                <a:solidFill>
                  <a:srgbClr val="FF0000"/>
                </a:solidFill>
                <a:effectLst>
                  <a:outerShdw blurRad="38100" dist="38100" dir="2700000" algn="tl">
                    <a:srgbClr val="C0C0C0"/>
                  </a:outerShdw>
                </a:effectLst>
              </a:rPr>
              <a:t>Fourth </a:t>
            </a:r>
            <a:r>
              <a:rPr lang="en-US" altLang="en-US" sz="1600" b="1" dirty="0">
                <a:effectLst>
                  <a:outerShdw blurRad="38100" dist="38100" dir="2700000" algn="tl">
                    <a:srgbClr val="C0C0C0"/>
                  </a:outerShdw>
                </a:effectLst>
              </a:rPr>
              <a:t>we need the right set of </a:t>
            </a:r>
            <a:r>
              <a:rPr lang="en-US" altLang="en-US" sz="1600" b="1" u="sng" dirty="0">
                <a:solidFill>
                  <a:srgbClr val="FF0000"/>
                </a:solidFill>
                <a:effectLst>
                  <a:outerShdw blurRad="38100" dist="38100" dir="2700000" algn="tl">
                    <a:srgbClr val="C0C0C0"/>
                  </a:outerShdw>
                </a:effectLst>
              </a:rPr>
              <a:t>sound and practical policy frameworks to allow  to implement and operate the new system. </a:t>
            </a:r>
          </a:p>
          <a:p>
            <a:endParaRPr lang="en-US" sz="1600" b="1" u="sng" dirty="0">
              <a:solidFill>
                <a:srgbClr val="FF0000"/>
              </a:solidFill>
              <a:effectLst>
                <a:outerShdw blurRad="38100" dist="38100" dir="2700000" algn="tl">
                  <a:srgbClr val="C0C0C0"/>
                </a:outerShdw>
              </a:effectLst>
            </a:endParaRPr>
          </a:p>
          <a:p>
            <a:r>
              <a:rPr lang="en-US" sz="1600" b="1" u="sng" dirty="0">
                <a:solidFill>
                  <a:srgbClr val="FF0000"/>
                </a:solidFill>
                <a:effectLst>
                  <a:outerShdw blurRad="38100" dist="38100" dir="2700000" algn="tl">
                    <a:srgbClr val="C0C0C0"/>
                  </a:outerShdw>
                </a:effectLst>
              </a:rPr>
              <a:t>So the main question we then answered was: how can we reduce the 169 targets problem into a </a:t>
            </a:r>
            <a:r>
              <a:rPr lang="en-US" sz="1600" b="1" u="sng" dirty="0" err="1">
                <a:solidFill>
                  <a:srgbClr val="FF0000"/>
                </a:solidFill>
                <a:effectLst>
                  <a:outerShdw blurRad="38100" dist="38100" dir="2700000" algn="tl">
                    <a:srgbClr val="C0C0C0"/>
                  </a:outerShdw>
                </a:effectLst>
              </a:rPr>
              <a:t>tractible</a:t>
            </a:r>
            <a:r>
              <a:rPr lang="en-US" sz="1600" b="1" u="sng" dirty="0">
                <a:solidFill>
                  <a:srgbClr val="FF0000"/>
                </a:solidFill>
                <a:effectLst>
                  <a:outerShdw blurRad="38100" dist="38100" dir="2700000" algn="tl">
                    <a:srgbClr val="C0C0C0"/>
                  </a:outerShdw>
                </a:effectLst>
              </a:rPr>
              <a:t> problem that can be solved</a:t>
            </a:r>
            <a:endParaRPr lang="en-US" sz="1600" u="sng" dirty="0"/>
          </a:p>
        </p:txBody>
      </p:sp>
    </p:spTree>
    <p:extLst>
      <p:ext uri="{BB962C8B-B14F-4D97-AF65-F5344CB8AC3E}">
        <p14:creationId xmlns:p14="http://schemas.microsoft.com/office/powerpoint/2010/main" val="1388729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The well proven engineering approaches used allows for:</a:t>
            </a:r>
          </a:p>
          <a:p>
            <a:r>
              <a:rPr lang="en-US" sz="2000" dirty="0"/>
              <a:t>1. Around </a:t>
            </a:r>
            <a:r>
              <a:rPr lang="en-US" sz="2000" b="1" dirty="0"/>
              <a:t>80 per cent of each housing module will be built off-site </a:t>
            </a:r>
            <a:r>
              <a:rPr lang="en-US" sz="2000" dirty="0"/>
              <a:t>in a controlled manufacturing environment</a:t>
            </a:r>
            <a:endParaRPr lang="en-US" sz="2000" b="1" dirty="0"/>
          </a:p>
          <a:p>
            <a:endParaRPr lang="en-US" sz="2000" b="1" dirty="0"/>
          </a:p>
          <a:p>
            <a:r>
              <a:rPr lang="en-US" sz="2000" b="1" dirty="0">
                <a:solidFill>
                  <a:srgbClr val="FF0000"/>
                </a:solidFill>
                <a:highlight>
                  <a:srgbClr val="FFFF00"/>
                </a:highlight>
              </a:rPr>
              <a:t>2. improve construction productivity by up to 40 per cent in terms of manpower and time savings and more than 60% savings on waste building materials</a:t>
            </a:r>
          </a:p>
        </p:txBody>
      </p:sp>
      <p:sp>
        <p:nvSpPr>
          <p:cNvPr id="4" name="Slide Number Placeholder 3"/>
          <p:cNvSpPr>
            <a:spLocks noGrp="1"/>
          </p:cNvSpPr>
          <p:nvPr>
            <p:ph type="sldNum" sz="quarter" idx="10"/>
          </p:nvPr>
        </p:nvSpPr>
        <p:spPr/>
        <p:txBody>
          <a:bodyPr/>
          <a:lstStyle/>
          <a:p>
            <a:fld id="{AAA91025-13D9-4204-9BB4-ED9E6FFFA15F}" type="slidenum">
              <a:rPr lang="fr-FR" smtClean="0"/>
              <a:t>20</a:t>
            </a:fld>
            <a:r>
              <a:rPr lang="fr-FR" dirty="0" err="1"/>
              <a:t>buii</a:t>
            </a:r>
            <a:endParaRPr lang="fr-FR" dirty="0"/>
          </a:p>
        </p:txBody>
      </p:sp>
    </p:spTree>
    <p:extLst>
      <p:ext uri="{BB962C8B-B14F-4D97-AF65-F5344CB8AC3E}">
        <p14:creationId xmlns:p14="http://schemas.microsoft.com/office/powerpoint/2010/main" val="817466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781"/>
            <a:ext cx="5588000" cy="4815919"/>
          </a:xfrm>
        </p:spPr>
        <p:txBody>
          <a:bodyPr/>
          <a:lstStyle/>
          <a:p>
            <a:r>
              <a:rPr lang="en-US" sz="2000" b="1" dirty="0">
                <a:solidFill>
                  <a:srgbClr val="FF0000"/>
                </a:solidFill>
              </a:rPr>
              <a:t>The developed Standard recommends t</a:t>
            </a:r>
            <a:r>
              <a:rPr lang="en-US" sz="2000" b="1" dirty="0"/>
              <a:t>ransportation within the network of the new semi-urban centers that is relatively very </a:t>
            </a:r>
            <a:r>
              <a:rPr lang="en-US" sz="2000" b="1" dirty="0">
                <a:solidFill>
                  <a:srgbClr val="FF0000"/>
                </a:solidFill>
              </a:rPr>
              <a:t>cheap, fast and effective.</a:t>
            </a:r>
          </a:p>
          <a:p>
            <a:r>
              <a:rPr lang="en-US" sz="2000" b="1" dirty="0">
                <a:solidFill>
                  <a:srgbClr val="FF0000"/>
                </a:solidFill>
              </a:rPr>
              <a:t>First: With no steel railways or steel wheel infrastructure, the </a:t>
            </a:r>
            <a:r>
              <a:rPr lang="en-US" sz="2000" b="1" dirty="0"/>
              <a:t>Historic 1960s </a:t>
            </a:r>
            <a:r>
              <a:rPr lang="en-US" sz="2000" b="1" dirty="0">
                <a:solidFill>
                  <a:srgbClr val="FF0000"/>
                </a:solidFill>
                <a:highlight>
                  <a:srgbClr val="FFFF00"/>
                </a:highlight>
              </a:rPr>
              <a:t>aero-train </a:t>
            </a:r>
            <a:r>
              <a:rPr lang="en-US" sz="2000" b="1" dirty="0">
                <a:solidFill>
                  <a:srgbClr val="FF0000"/>
                </a:solidFill>
              </a:rPr>
              <a:t>glides over an air cushion </a:t>
            </a:r>
            <a:r>
              <a:rPr lang="en-US" sz="2000" b="1" dirty="0"/>
              <a:t>like </a:t>
            </a:r>
            <a:r>
              <a:rPr lang="en-US" sz="2000" b="1" dirty="0">
                <a:solidFill>
                  <a:srgbClr val="C00000"/>
                </a:solidFill>
              </a:rPr>
              <a:t>a guided hovercraft with </a:t>
            </a:r>
            <a:r>
              <a:rPr lang="en-US" sz="2000" b="1" dirty="0"/>
              <a:t>speeds up to 400+ mph operated by an electric motor, reducing </a:t>
            </a:r>
            <a:r>
              <a:rPr lang="en-US" sz="2000" b="1" dirty="0">
                <a:solidFill>
                  <a:srgbClr val="FF0000"/>
                </a:solidFill>
              </a:rPr>
              <a:t> both energy consumption and travel time between the different Technopolis &amp; urban areas</a:t>
            </a:r>
            <a:r>
              <a:rPr lang="en-US" sz="2000" b="1" dirty="0"/>
              <a:t>; (best situated for countries with long distances poor road or poor rail transportation networks)</a:t>
            </a:r>
          </a:p>
          <a:p>
            <a:r>
              <a:rPr lang="en-US" sz="2000" b="1" dirty="0"/>
              <a:t>- </a:t>
            </a:r>
            <a:r>
              <a:rPr lang="en-US" sz="2000" b="1" dirty="0">
                <a:solidFill>
                  <a:srgbClr val="FF0000"/>
                </a:solidFill>
                <a:highlight>
                  <a:srgbClr val="FFFF00"/>
                </a:highlight>
              </a:rPr>
              <a:t>PV powered segways and electric motorbikes for inner cities individual transportation (new)</a:t>
            </a:r>
            <a:r>
              <a:rPr lang="en-US" sz="2000" b="1" dirty="0">
                <a:highlight>
                  <a:srgbClr val="FFFF00"/>
                </a:highlight>
              </a:rPr>
              <a:t>;</a:t>
            </a:r>
            <a:r>
              <a:rPr lang="en-US" sz="2000" b="1" dirty="0"/>
              <a:t> </a:t>
            </a:r>
          </a:p>
          <a:p>
            <a:endParaRPr lang="en-US" dirty="0"/>
          </a:p>
        </p:txBody>
      </p:sp>
      <p:sp>
        <p:nvSpPr>
          <p:cNvPr id="4" name="Slide Number Placeholder 3"/>
          <p:cNvSpPr>
            <a:spLocks noGrp="1"/>
          </p:cNvSpPr>
          <p:nvPr>
            <p:ph type="sldNum" sz="quarter" idx="10"/>
          </p:nvPr>
        </p:nvSpPr>
        <p:spPr/>
        <p:txBody>
          <a:bodyPr/>
          <a:lstStyle/>
          <a:p>
            <a:fld id="{AAA91025-13D9-4204-9BB4-ED9E6FFFA15F}" type="slidenum">
              <a:rPr lang="fr-FR" smtClean="0"/>
              <a:t>21</a:t>
            </a:fld>
            <a:endParaRPr lang="fr-FR"/>
          </a:p>
        </p:txBody>
      </p:sp>
    </p:spTree>
    <p:extLst>
      <p:ext uri="{BB962C8B-B14F-4D97-AF65-F5344CB8AC3E}">
        <p14:creationId xmlns:p14="http://schemas.microsoft.com/office/powerpoint/2010/main" val="2345376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22</a:t>
            </a:fld>
            <a:endParaRPr lang="fr-FR"/>
          </a:p>
        </p:txBody>
      </p:sp>
      <p:sp>
        <p:nvSpPr>
          <p:cNvPr id="5" name="Notes Placeholder 2"/>
          <p:cNvSpPr>
            <a:spLocks noGrp="1"/>
          </p:cNvSpPr>
          <p:nvPr>
            <p:ph type="body" idx="3"/>
          </p:nvPr>
        </p:nvSpPr>
        <p:spPr>
          <a:xfrm>
            <a:off x="358815" y="4294188"/>
            <a:ext cx="6308203" cy="1192212"/>
          </a:xfrm>
        </p:spPr>
        <p:txBody>
          <a:bodyPr/>
          <a:lstStyle/>
          <a:p>
            <a:r>
              <a:rPr lang="en-US" sz="1800" b="1" dirty="0"/>
              <a:t>So to recap, we review the main and specific objectives of this white paper and see whether the proposed solution was able to achieve any of these objectives</a:t>
            </a:r>
            <a:endParaRPr lang="en-US" sz="1600" u="sng" dirty="0"/>
          </a:p>
        </p:txBody>
      </p:sp>
    </p:spTree>
    <p:extLst>
      <p:ext uri="{BB962C8B-B14F-4D97-AF65-F5344CB8AC3E}">
        <p14:creationId xmlns:p14="http://schemas.microsoft.com/office/powerpoint/2010/main" val="255358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23</a:t>
            </a:fld>
            <a:endParaRPr lang="fr-FR"/>
          </a:p>
        </p:txBody>
      </p:sp>
      <p:sp>
        <p:nvSpPr>
          <p:cNvPr id="5" name="Notes Placeholder 2"/>
          <p:cNvSpPr>
            <a:spLocks noGrp="1"/>
          </p:cNvSpPr>
          <p:nvPr>
            <p:ph type="body" idx="3"/>
          </p:nvPr>
        </p:nvSpPr>
        <p:spPr>
          <a:xfrm>
            <a:off x="358815" y="4294188"/>
            <a:ext cx="6308203" cy="967623"/>
          </a:xfrm>
        </p:spPr>
        <p:txBody>
          <a:bodyPr/>
          <a:lstStyle/>
          <a:p>
            <a:endParaRPr lang="en-US" sz="1600" u="sng" dirty="0"/>
          </a:p>
        </p:txBody>
      </p:sp>
    </p:spTree>
    <p:extLst>
      <p:ext uri="{BB962C8B-B14F-4D97-AF65-F5344CB8AC3E}">
        <p14:creationId xmlns:p14="http://schemas.microsoft.com/office/powerpoint/2010/main" val="2047392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24</a:t>
            </a:fld>
            <a:endParaRPr lang="fr-FR"/>
          </a:p>
        </p:txBody>
      </p:sp>
      <p:sp>
        <p:nvSpPr>
          <p:cNvPr id="5" name="Notes Placeholder 2"/>
          <p:cNvSpPr>
            <a:spLocks noGrp="1"/>
          </p:cNvSpPr>
          <p:nvPr>
            <p:ph type="body" idx="3"/>
          </p:nvPr>
        </p:nvSpPr>
        <p:spPr>
          <a:xfrm>
            <a:off x="358815" y="4294188"/>
            <a:ext cx="6308203" cy="4839054"/>
          </a:xfrm>
        </p:spPr>
        <p:txBody>
          <a:bodyPr/>
          <a:lstStyle/>
          <a:p>
            <a:pPr algn="justLow">
              <a:lnSpc>
                <a:spcPct val="90000"/>
              </a:lnSpc>
              <a:spcBef>
                <a:spcPct val="20000"/>
              </a:spcBef>
              <a:buClr>
                <a:schemeClr val="accent2"/>
              </a:buClr>
            </a:pPr>
            <a:r>
              <a:rPr lang="en-US" altLang="en-US" sz="1300" b="1" dirty="0">
                <a:solidFill>
                  <a:srgbClr val="FF0000"/>
                </a:solidFill>
                <a:effectLst>
                  <a:outerShdw blurRad="38100" dist="38100" dir="2700000" algn="tl">
                    <a:srgbClr val="C0C0C0"/>
                  </a:outerShdw>
                </a:effectLst>
              </a:rPr>
              <a:t>1)	Intrinsic skills development in the construction field;</a:t>
            </a:r>
            <a:endParaRPr lang="en-US" altLang="en-US" sz="1300" b="1" dirty="0">
              <a:effectLst>
                <a:outerShdw blurRad="38100" dist="38100" dir="2700000" algn="tl">
                  <a:srgbClr val="C0C0C0"/>
                </a:outerShdw>
              </a:effectLst>
            </a:endParaRPr>
          </a:p>
          <a:p>
            <a:pPr algn="justLow">
              <a:lnSpc>
                <a:spcPct val="90000"/>
              </a:lnSpc>
              <a:spcBef>
                <a:spcPct val="20000"/>
              </a:spcBef>
              <a:buClr>
                <a:schemeClr val="accent2"/>
              </a:buClr>
            </a:pPr>
            <a:r>
              <a:rPr lang="en-US" altLang="en-US" sz="1300" b="1" dirty="0">
                <a:effectLst>
                  <a:outerShdw blurRad="38100" dist="38100" dir="2700000" algn="tl">
                    <a:srgbClr val="C0C0C0"/>
                  </a:outerShdw>
                </a:effectLst>
              </a:rPr>
              <a:t>2)	Modern Techniques in towers construction using SMART Prefabricated Prefinished Volumetric Construction (PPVC);</a:t>
            </a:r>
          </a:p>
          <a:p>
            <a:pPr algn="justLow">
              <a:lnSpc>
                <a:spcPct val="90000"/>
              </a:lnSpc>
              <a:spcBef>
                <a:spcPct val="20000"/>
              </a:spcBef>
              <a:buClr>
                <a:schemeClr val="accent2"/>
              </a:buClr>
            </a:pPr>
            <a:r>
              <a:rPr lang="en-US" altLang="en-US" sz="1300" b="1" dirty="0">
                <a:solidFill>
                  <a:srgbClr val="FF0000"/>
                </a:solidFill>
                <a:effectLst>
                  <a:outerShdw blurRad="38100" dist="38100" dir="2700000" algn="tl">
                    <a:srgbClr val="C0C0C0"/>
                  </a:outerShdw>
                </a:effectLst>
              </a:rPr>
              <a:t>3)	Modern Techniques in towers construction utilizing the concept of Design for Manufacturing and Assembly (</a:t>
            </a:r>
            <a:r>
              <a:rPr lang="en-US" altLang="en-US" sz="1300" b="1" dirty="0" err="1">
                <a:solidFill>
                  <a:srgbClr val="FF0000"/>
                </a:solidFill>
                <a:effectLst>
                  <a:outerShdw blurRad="38100" dist="38100" dir="2700000" algn="tl">
                    <a:srgbClr val="C0C0C0"/>
                  </a:outerShdw>
                </a:effectLst>
              </a:rPr>
              <a:t>DfMA</a:t>
            </a:r>
            <a:r>
              <a:rPr lang="en-US" altLang="en-US" sz="1300" b="1" dirty="0">
                <a:solidFill>
                  <a:srgbClr val="FF0000"/>
                </a:solidFill>
                <a:effectLst>
                  <a:outerShdw blurRad="38100" dist="38100" dir="2700000" algn="tl">
                    <a:srgbClr val="C0C0C0"/>
                  </a:outerShdw>
                </a:effectLst>
              </a:rPr>
              <a:t>);</a:t>
            </a:r>
          </a:p>
          <a:p>
            <a:pPr algn="justLow">
              <a:lnSpc>
                <a:spcPct val="90000"/>
              </a:lnSpc>
              <a:spcBef>
                <a:spcPct val="20000"/>
              </a:spcBef>
              <a:buClr>
                <a:schemeClr val="accent2"/>
              </a:buClr>
            </a:pPr>
            <a:r>
              <a:rPr lang="en-US" altLang="en-US" sz="1300" b="1" dirty="0">
                <a:effectLst>
                  <a:outerShdw blurRad="38100" dist="38100" dir="2700000" algn="tl">
                    <a:srgbClr val="C0C0C0"/>
                  </a:outerShdw>
                </a:effectLst>
              </a:rPr>
              <a:t>4)	Newly designed special steel plates for the structural support of the towers for better earthquakes and hurricanes overloads;</a:t>
            </a:r>
          </a:p>
          <a:p>
            <a:pPr algn="justLow">
              <a:lnSpc>
                <a:spcPct val="90000"/>
              </a:lnSpc>
              <a:spcBef>
                <a:spcPct val="20000"/>
              </a:spcBef>
              <a:buClr>
                <a:schemeClr val="accent2"/>
              </a:buClr>
            </a:pPr>
            <a:r>
              <a:rPr lang="en-US" altLang="en-US" sz="1300" b="1" dirty="0">
                <a:solidFill>
                  <a:srgbClr val="FF0000"/>
                </a:solidFill>
                <a:effectLst>
                  <a:outerShdw blurRad="38100" dist="38100" dir="2700000" algn="tl">
                    <a:srgbClr val="C0C0C0"/>
                  </a:outerShdw>
                </a:effectLst>
              </a:rPr>
              <a:t>5)	Modern Giant Machinery for efficient construction of high towers;</a:t>
            </a:r>
          </a:p>
          <a:p>
            <a:pPr algn="justLow">
              <a:lnSpc>
                <a:spcPct val="90000"/>
              </a:lnSpc>
              <a:spcBef>
                <a:spcPct val="20000"/>
              </a:spcBef>
              <a:buClr>
                <a:schemeClr val="accent2"/>
              </a:buClr>
            </a:pPr>
            <a:r>
              <a:rPr lang="en-US" altLang="en-US" sz="1300" b="1" dirty="0">
                <a:effectLst>
                  <a:outerShdw blurRad="38100" dist="38100" dir="2700000" algn="tl">
                    <a:srgbClr val="C0C0C0"/>
                  </a:outerShdw>
                </a:effectLst>
              </a:rPr>
              <a:t>6)	Innovative SMART plumbing techniques in erecting and maintaining towers;</a:t>
            </a:r>
          </a:p>
          <a:p>
            <a:pPr algn="justLow">
              <a:lnSpc>
                <a:spcPct val="90000"/>
              </a:lnSpc>
              <a:spcBef>
                <a:spcPct val="20000"/>
              </a:spcBef>
              <a:buClr>
                <a:schemeClr val="accent2"/>
              </a:buClr>
            </a:pPr>
            <a:r>
              <a:rPr lang="en-US" altLang="en-US" sz="1300" b="1" dirty="0">
                <a:solidFill>
                  <a:srgbClr val="FF0000"/>
                </a:solidFill>
                <a:effectLst>
                  <a:outerShdw blurRad="38100" dist="38100" dir="2700000" algn="tl">
                    <a:srgbClr val="C0C0C0"/>
                  </a:outerShdw>
                </a:effectLst>
              </a:rPr>
              <a:t>7)	Innovative SMART electrification techniques in high towers;</a:t>
            </a:r>
          </a:p>
          <a:p>
            <a:pPr algn="justLow">
              <a:lnSpc>
                <a:spcPct val="90000"/>
              </a:lnSpc>
              <a:spcBef>
                <a:spcPct val="20000"/>
              </a:spcBef>
              <a:buClr>
                <a:schemeClr val="accent2"/>
              </a:buClr>
            </a:pPr>
            <a:r>
              <a:rPr lang="en-US" altLang="en-US" sz="1300" b="1" dirty="0">
                <a:effectLst>
                  <a:outerShdw blurRad="38100" dist="38100" dir="2700000" algn="tl">
                    <a:srgbClr val="C0C0C0"/>
                  </a:outerShdw>
                </a:effectLst>
              </a:rPr>
              <a:t>8)	Vertical Wind turbines in towers: construction and maintenance;</a:t>
            </a:r>
          </a:p>
          <a:p>
            <a:pPr algn="justLow">
              <a:lnSpc>
                <a:spcPct val="90000"/>
              </a:lnSpc>
              <a:spcBef>
                <a:spcPct val="20000"/>
              </a:spcBef>
              <a:buClr>
                <a:schemeClr val="accent2"/>
              </a:buClr>
            </a:pPr>
            <a:r>
              <a:rPr lang="en-US" altLang="en-US" sz="1300" b="1" dirty="0">
                <a:solidFill>
                  <a:srgbClr val="FF0000"/>
                </a:solidFill>
                <a:effectLst>
                  <a:outerShdw blurRad="38100" dist="38100" dir="2700000" algn="tl">
                    <a:srgbClr val="C0C0C0"/>
                  </a:outerShdw>
                </a:effectLst>
              </a:rPr>
              <a:t>9)	Sustainable and efficient transportation for semi-urban rural Technopolis;</a:t>
            </a:r>
          </a:p>
          <a:p>
            <a:pPr algn="justLow">
              <a:lnSpc>
                <a:spcPct val="90000"/>
              </a:lnSpc>
              <a:spcBef>
                <a:spcPct val="20000"/>
              </a:spcBef>
              <a:buClr>
                <a:schemeClr val="accent2"/>
              </a:buClr>
            </a:pPr>
            <a:r>
              <a:rPr lang="en-US" altLang="en-US" sz="1300" b="1" dirty="0">
                <a:effectLst>
                  <a:outerShdw blurRad="38100" dist="38100" dir="2700000" algn="tl">
                    <a:srgbClr val="C0C0C0"/>
                  </a:outerShdw>
                </a:effectLst>
              </a:rPr>
              <a:t>10)	Innovative SMART Brackish water desalination techniques for standalone towers;</a:t>
            </a:r>
          </a:p>
          <a:p>
            <a:pPr algn="justLow">
              <a:lnSpc>
                <a:spcPct val="90000"/>
              </a:lnSpc>
              <a:spcBef>
                <a:spcPct val="20000"/>
              </a:spcBef>
              <a:buClr>
                <a:schemeClr val="accent2"/>
              </a:buClr>
            </a:pPr>
            <a:r>
              <a:rPr lang="en-US" altLang="en-US" sz="1300" b="1" dirty="0">
                <a:solidFill>
                  <a:srgbClr val="FF0000"/>
                </a:solidFill>
                <a:effectLst>
                  <a:outerShdw blurRad="38100" dist="38100" dir="2700000" algn="tl">
                    <a:srgbClr val="C0C0C0"/>
                  </a:outerShdw>
                </a:effectLst>
              </a:rPr>
              <a:t>11)	Environmentally green materials for furniture development for towers;</a:t>
            </a:r>
          </a:p>
          <a:p>
            <a:pPr algn="justLow">
              <a:lnSpc>
                <a:spcPct val="90000"/>
              </a:lnSpc>
              <a:spcBef>
                <a:spcPct val="20000"/>
              </a:spcBef>
              <a:buClr>
                <a:schemeClr val="accent2"/>
              </a:buClr>
            </a:pPr>
            <a:r>
              <a:rPr lang="en-US" altLang="en-US" sz="1300" b="1" dirty="0">
                <a:effectLst>
                  <a:outerShdw blurRad="38100" dist="38100" dir="2700000" algn="tl">
                    <a:srgbClr val="C0C0C0"/>
                  </a:outerShdw>
                </a:effectLst>
              </a:rPr>
              <a:t>12)	Efficient SMART Space management for towers dwellers: wellbeing and livelihoods;</a:t>
            </a:r>
          </a:p>
          <a:p>
            <a:pPr algn="justLow">
              <a:lnSpc>
                <a:spcPct val="90000"/>
              </a:lnSpc>
              <a:spcBef>
                <a:spcPct val="20000"/>
              </a:spcBef>
              <a:buClr>
                <a:schemeClr val="accent2"/>
              </a:buClr>
            </a:pPr>
            <a:r>
              <a:rPr lang="en-US" altLang="en-US" sz="1300" b="1" dirty="0">
                <a:solidFill>
                  <a:srgbClr val="FF0000"/>
                </a:solidFill>
                <a:effectLst>
                  <a:outerShdw blurRad="38100" dist="38100" dir="2700000" algn="tl">
                    <a:srgbClr val="C0C0C0"/>
                  </a:outerShdw>
                </a:effectLst>
              </a:rPr>
              <a:t>13)	Skills for the implementation of SMART e-governance in developing countries; </a:t>
            </a:r>
          </a:p>
          <a:p>
            <a:pPr algn="justLow">
              <a:lnSpc>
                <a:spcPct val="90000"/>
              </a:lnSpc>
              <a:spcBef>
                <a:spcPct val="20000"/>
              </a:spcBef>
              <a:buClr>
                <a:schemeClr val="accent2"/>
              </a:buClr>
            </a:pPr>
            <a:r>
              <a:rPr lang="en-US" altLang="en-US" sz="1300" b="1" dirty="0">
                <a:effectLst>
                  <a:outerShdw blurRad="38100" dist="38100" dir="2700000" algn="tl">
                    <a:srgbClr val="C0C0C0"/>
                  </a:outerShdw>
                </a:effectLst>
              </a:rPr>
              <a:t>14)	Design and maintenance of SMART Aquaponics for sustainable nutrition;</a:t>
            </a:r>
            <a:r>
              <a:rPr lang="en-US" altLang="en-US" sz="1300" b="1" dirty="0">
                <a:solidFill>
                  <a:srgbClr val="FF0000"/>
                </a:solidFill>
                <a:effectLst>
                  <a:outerShdw blurRad="38100" dist="38100" dir="2700000" algn="tl">
                    <a:srgbClr val="C0C0C0"/>
                  </a:outerShdw>
                </a:effectLst>
              </a:rPr>
              <a:t> and</a:t>
            </a:r>
          </a:p>
          <a:p>
            <a:pPr algn="justLow">
              <a:lnSpc>
                <a:spcPct val="90000"/>
              </a:lnSpc>
              <a:spcBef>
                <a:spcPct val="20000"/>
              </a:spcBef>
              <a:buClr>
                <a:schemeClr val="accent2"/>
              </a:buClr>
            </a:pPr>
            <a:r>
              <a:rPr lang="en-US" altLang="en-US" sz="1300" b="1" dirty="0">
                <a:solidFill>
                  <a:srgbClr val="FF0000"/>
                </a:solidFill>
                <a:effectLst>
                  <a:outerShdw blurRad="38100" dist="38100" dir="2700000" algn="tl">
                    <a:srgbClr val="C0C0C0"/>
                  </a:outerShdw>
                </a:effectLst>
              </a:rPr>
              <a:t>15)	SMART techniques in high-rise building management using AI.</a:t>
            </a:r>
          </a:p>
        </p:txBody>
      </p:sp>
    </p:spTree>
    <p:extLst>
      <p:ext uri="{BB962C8B-B14F-4D97-AF65-F5344CB8AC3E}">
        <p14:creationId xmlns:p14="http://schemas.microsoft.com/office/powerpoint/2010/main" val="2745272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25</a:t>
            </a:fld>
            <a:endParaRPr lang="fr-FR"/>
          </a:p>
        </p:txBody>
      </p:sp>
      <p:sp>
        <p:nvSpPr>
          <p:cNvPr id="5" name="Notes Placeholder 2"/>
          <p:cNvSpPr>
            <a:spLocks noGrp="1"/>
          </p:cNvSpPr>
          <p:nvPr>
            <p:ph type="body" idx="3"/>
          </p:nvPr>
        </p:nvSpPr>
        <p:spPr>
          <a:xfrm>
            <a:off x="358815" y="4294188"/>
            <a:ext cx="6308203" cy="1785770"/>
          </a:xfrm>
        </p:spPr>
        <p:txBody>
          <a:bodyPr/>
          <a:lstStyle/>
          <a:p>
            <a:r>
              <a:rPr lang="en-US" sz="1600" b="1" dirty="0"/>
              <a:t>Let us now see what the panel have to say in terms of the proposed solution using their expertise</a:t>
            </a:r>
          </a:p>
          <a:p>
            <a:endParaRPr lang="en-US" sz="1600" b="1" dirty="0"/>
          </a:p>
          <a:p>
            <a:r>
              <a:rPr lang="en-US" sz="1600" b="1" dirty="0"/>
              <a:t>We will give each expert 5 minutes to make a general statement regarding how they view the solution and then we will work through a set of questions to clarify more</a:t>
            </a:r>
          </a:p>
        </p:txBody>
      </p:sp>
    </p:spTree>
    <p:extLst>
      <p:ext uri="{BB962C8B-B14F-4D97-AF65-F5344CB8AC3E}">
        <p14:creationId xmlns:p14="http://schemas.microsoft.com/office/powerpoint/2010/main" val="1363198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1025-13D9-4204-9BB4-ED9E6FFFA15F}" type="slidenum">
              <a:rPr lang="fr-FR" smtClean="0"/>
              <a:t>26</a:t>
            </a:fld>
            <a:endParaRPr lang="fr-FR"/>
          </a:p>
        </p:txBody>
      </p:sp>
    </p:spTree>
    <p:extLst>
      <p:ext uri="{BB962C8B-B14F-4D97-AF65-F5344CB8AC3E}">
        <p14:creationId xmlns:p14="http://schemas.microsoft.com/office/powerpoint/2010/main" val="279581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781"/>
            <a:ext cx="5702300" cy="36554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effectLst>
                  <a:outerShdw blurRad="38100" dist="38100" dir="2700000" algn="tl">
                    <a:srgbClr val="C0C0C0"/>
                  </a:outerShdw>
                </a:effectLst>
              </a:rPr>
              <a:t>The main challenge is the scarce resource allocation particularly if one chooses not to trade-off between the different objectives as in our case here, trying to address all the 17 SDGs as one package.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outerShdw blurRad="38100" dist="38100" dir="2700000" algn="tl">
                  <a:srgbClr val="C0C0C0"/>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outerShdw blurRad="38100" dist="38100" dir="2700000" algn="tl">
                    <a:srgbClr val="C0C0C0"/>
                  </a:outerShdw>
                </a:effectLst>
              </a:rPr>
              <a:t>The second main challenge is the need to use high level engineering expertise in identifying the integrated solutions that will successfully address as many SDGs as possible in one action or in as few actions as possible for rural development, using proven green technologies as you will see in the proposed solution.</a:t>
            </a:r>
            <a:endParaRPr lang="en-US" sz="1800" dirty="0"/>
          </a:p>
          <a:p>
            <a:endParaRPr lang="en-US" dirty="0"/>
          </a:p>
        </p:txBody>
      </p:sp>
      <p:sp>
        <p:nvSpPr>
          <p:cNvPr id="4" name="Slide Number Placeholder 3"/>
          <p:cNvSpPr>
            <a:spLocks noGrp="1"/>
          </p:cNvSpPr>
          <p:nvPr>
            <p:ph type="sldNum" sz="quarter" idx="10"/>
          </p:nvPr>
        </p:nvSpPr>
        <p:spPr/>
        <p:txBody>
          <a:bodyPr/>
          <a:lstStyle/>
          <a:p>
            <a:fld id="{AAA91025-13D9-4204-9BB4-ED9E6FFFA15F}" type="slidenum">
              <a:rPr lang="fr-FR" smtClean="0"/>
              <a:t>3</a:t>
            </a:fld>
            <a:endParaRPr lang="fr-FR"/>
          </a:p>
        </p:txBody>
      </p:sp>
    </p:spTree>
    <p:extLst>
      <p:ext uri="{BB962C8B-B14F-4D97-AF65-F5344CB8AC3E}">
        <p14:creationId xmlns:p14="http://schemas.microsoft.com/office/powerpoint/2010/main" val="364348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4</a:t>
            </a:fld>
            <a:endParaRPr lang="fr-FR"/>
          </a:p>
        </p:txBody>
      </p:sp>
      <p:sp>
        <p:nvSpPr>
          <p:cNvPr id="5" name="Notes Placeholder 2"/>
          <p:cNvSpPr>
            <a:spLocks noGrp="1"/>
          </p:cNvSpPr>
          <p:nvPr>
            <p:ph type="body" idx="3"/>
          </p:nvPr>
        </p:nvSpPr>
        <p:spPr>
          <a:xfrm>
            <a:off x="358815" y="4294188"/>
            <a:ext cx="6308203" cy="3133725"/>
          </a:xfrm>
        </p:spPr>
        <p:txBody>
          <a:bodyPr/>
          <a:lstStyle/>
          <a:p>
            <a:r>
              <a:rPr lang="en-US" sz="1800" b="1" dirty="0"/>
              <a:t>So identifying the interaction between the IDSSD and the SDGs implementation pathways, we can focus our actions around</a:t>
            </a:r>
            <a:r>
              <a:rPr lang="en-US" altLang="en-US" sz="1800" b="1" dirty="0">
                <a:effectLst>
                  <a:outerShdw blurRad="38100" dist="38100" dir="2700000" algn="tl">
                    <a:srgbClr val="C0C0C0"/>
                  </a:outerShdw>
                </a:effectLst>
              </a:rPr>
              <a:t> generating, </a:t>
            </a:r>
            <a:r>
              <a:rPr lang="en-US" altLang="en-US" sz="1800" b="1" dirty="0">
                <a:solidFill>
                  <a:srgbClr val="FF0000"/>
                </a:solidFill>
                <a:effectLst>
                  <a:outerShdw blurRad="38100" dist="38100" dir="2700000" algn="tl">
                    <a:srgbClr val="C0C0C0"/>
                  </a:outerShdw>
                </a:effectLst>
              </a:rPr>
              <a:t>using and leveraging scientific knowledge to accelerate progress towards the Sustainable Development Goals </a:t>
            </a:r>
            <a:r>
              <a:rPr lang="en-US" altLang="en-US" sz="1800" b="1" dirty="0">
                <a:effectLst>
                  <a:outerShdw blurRad="38100" dist="38100" dir="2700000" algn="tl">
                    <a:srgbClr val="C0C0C0"/>
                  </a:outerShdw>
                </a:effectLst>
              </a:rPr>
              <a:t>(SDGs) and beyond as indicated in IDSSD objective ONE</a:t>
            </a:r>
          </a:p>
          <a:p>
            <a:endParaRPr lang="en-US" altLang="en-US" sz="1800" b="1" dirty="0">
              <a:effectLst>
                <a:outerShdw blurRad="38100" dist="38100" dir="2700000" algn="tl">
                  <a:srgbClr val="C0C0C0"/>
                </a:outerShdw>
              </a:effectLst>
            </a:endParaRPr>
          </a:p>
          <a:p>
            <a:r>
              <a:rPr lang="en-US" altLang="en-US" sz="1800" b="1" dirty="0">
                <a:effectLst>
                  <a:outerShdw blurRad="38100" dist="38100" dir="2700000" algn="tl">
                    <a:srgbClr val="C0C0C0"/>
                  </a:outerShdw>
                </a:effectLst>
              </a:rPr>
              <a:t> To focus on </a:t>
            </a:r>
            <a:r>
              <a:rPr lang="en-US" altLang="en-US" sz="1800" b="1" dirty="0">
                <a:solidFill>
                  <a:srgbClr val="FF0000"/>
                </a:solidFill>
                <a:effectLst>
                  <a:outerShdw blurRad="38100" dist="38100" dir="2700000" algn="tl">
                    <a:srgbClr val="C0C0C0"/>
                  </a:outerShdw>
                </a:effectLst>
              </a:rPr>
              <a:t>building a robust science culture </a:t>
            </a:r>
            <a:r>
              <a:rPr lang="en-US" altLang="en-US" sz="1800" b="1" dirty="0">
                <a:effectLst>
                  <a:outerShdw blurRad="38100" dist="38100" dir="2700000" algn="tl">
                    <a:srgbClr val="C0C0C0"/>
                  </a:outerShdw>
                </a:effectLst>
              </a:rPr>
              <a:t>amongst the targeted population and </a:t>
            </a:r>
            <a:r>
              <a:rPr lang="en-US" altLang="en-US" sz="1800" b="1" dirty="0">
                <a:solidFill>
                  <a:srgbClr val="FF0000"/>
                </a:solidFill>
                <a:effectLst>
                  <a:outerShdw blurRad="38100" dist="38100" dir="2700000" algn="tl">
                    <a:srgbClr val="C0C0C0"/>
                  </a:outerShdw>
                </a:effectLst>
              </a:rPr>
              <a:t>enjoy the benefits of scientific progress and its applications as indicated in IDSSD Objective TWO</a:t>
            </a:r>
            <a:endParaRPr lang="en-US" sz="1600" u="sng" dirty="0"/>
          </a:p>
        </p:txBody>
      </p:sp>
    </p:spTree>
    <p:extLst>
      <p:ext uri="{BB962C8B-B14F-4D97-AF65-F5344CB8AC3E}">
        <p14:creationId xmlns:p14="http://schemas.microsoft.com/office/powerpoint/2010/main" val="290248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5</a:t>
            </a:fld>
            <a:endParaRPr lang="fr-FR"/>
          </a:p>
        </p:txBody>
      </p:sp>
      <p:sp>
        <p:nvSpPr>
          <p:cNvPr id="5" name="Notes Placeholder 2"/>
          <p:cNvSpPr>
            <a:spLocks noGrp="1"/>
          </p:cNvSpPr>
          <p:nvPr>
            <p:ph type="body" idx="3"/>
          </p:nvPr>
        </p:nvSpPr>
        <p:spPr>
          <a:xfrm>
            <a:off x="358815" y="4294188"/>
            <a:ext cx="6308203" cy="4839054"/>
          </a:xfrm>
        </p:spPr>
        <p:txBody>
          <a:bodyPr/>
          <a:lstStyle/>
          <a:p>
            <a:r>
              <a:rPr lang="en-US" sz="1800" b="1" dirty="0"/>
              <a:t>This will allow us to focus on Outcome TWO and Five of the Decade:</a:t>
            </a:r>
          </a:p>
          <a:p>
            <a:endParaRPr lang="en-US" sz="1600" u="sng" dirty="0"/>
          </a:p>
          <a:p>
            <a:r>
              <a:rPr lang="en-US" altLang="en-US" sz="1600" b="1" dirty="0">
                <a:effectLst>
                  <a:outerShdw blurRad="38100" dist="38100" dir="2700000" algn="tl">
                    <a:srgbClr val="C0C0C0"/>
                  </a:outerShdw>
                </a:effectLst>
              </a:rPr>
              <a:t>Outcome 2: </a:t>
            </a:r>
            <a:r>
              <a:rPr lang="en-US" altLang="en-US" sz="1600" b="1" dirty="0">
                <a:solidFill>
                  <a:srgbClr val="FF0000"/>
                </a:solidFill>
                <a:effectLst>
                  <a:outerShdw blurRad="38100" dist="38100" dir="2700000" algn="tl">
                    <a:srgbClr val="C0C0C0"/>
                  </a:outerShdw>
                </a:effectLst>
              </a:rPr>
              <a:t>Actionable scientific knowledge is produced and used to accelerate progress towards the SDGs</a:t>
            </a:r>
            <a:endParaRPr lang="en-US" altLang="en-US" sz="1600" b="1" u="sng" dirty="0">
              <a:solidFill>
                <a:srgbClr val="FF0000"/>
              </a:solidFill>
              <a:effectLst>
                <a:outerShdw blurRad="38100" dist="38100" dir="2700000" algn="tl">
                  <a:srgbClr val="C0C0C0"/>
                </a:outerShdw>
              </a:effectLst>
            </a:endParaRPr>
          </a:p>
          <a:p>
            <a:endParaRPr lang="en-US" sz="1600" b="1" u="sng" dirty="0">
              <a:solidFill>
                <a:srgbClr val="FF0000"/>
              </a:solidFill>
              <a:effectLst>
                <a:outerShdw blurRad="38100" dist="38100" dir="2700000" algn="tl">
                  <a:srgbClr val="C0C0C0"/>
                </a:outerShdw>
              </a:effectLst>
            </a:endParaRPr>
          </a:p>
          <a:p>
            <a:r>
              <a:rPr lang="en-US" altLang="en-US" sz="1600" b="1" dirty="0">
                <a:effectLst>
                  <a:outerShdw blurRad="38100" dist="38100" dir="2700000" algn="tl">
                    <a:srgbClr val="C0C0C0"/>
                  </a:outerShdw>
                </a:effectLst>
              </a:rPr>
              <a:t>Outcome 5: </a:t>
            </a:r>
            <a:r>
              <a:rPr lang="en-US" altLang="en-US" sz="1600" b="1" dirty="0">
                <a:solidFill>
                  <a:srgbClr val="FF0000"/>
                </a:solidFill>
                <a:effectLst>
                  <a:outerShdw blurRad="38100" dist="38100" dir="2700000" algn="tl">
                    <a:srgbClr val="C0C0C0"/>
                  </a:outerShdw>
                </a:effectLst>
              </a:rPr>
              <a:t>National innovation systems are transformed, in order to respond better to the needs of science and society.</a:t>
            </a:r>
          </a:p>
          <a:p>
            <a:endParaRPr lang="en-US" sz="1600" u="sng" dirty="0"/>
          </a:p>
        </p:txBody>
      </p:sp>
    </p:spTree>
    <p:extLst>
      <p:ext uri="{BB962C8B-B14F-4D97-AF65-F5344CB8AC3E}">
        <p14:creationId xmlns:p14="http://schemas.microsoft.com/office/powerpoint/2010/main" val="322846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6</a:t>
            </a:fld>
            <a:endParaRPr lang="fr-FR" dirty="0"/>
          </a:p>
        </p:txBody>
      </p:sp>
      <p:sp>
        <p:nvSpPr>
          <p:cNvPr id="5" name="Notes Placeholder 2"/>
          <p:cNvSpPr>
            <a:spLocks noGrp="1"/>
          </p:cNvSpPr>
          <p:nvPr>
            <p:ph type="body" idx="3"/>
          </p:nvPr>
        </p:nvSpPr>
        <p:spPr>
          <a:xfrm>
            <a:off x="358815" y="4294188"/>
            <a:ext cx="6308203" cy="4839054"/>
          </a:xfrm>
        </p:spPr>
        <p:txBody>
          <a:bodyPr/>
          <a:lstStyle/>
          <a:p>
            <a:r>
              <a:rPr lang="en-US" sz="1800" b="1" dirty="0"/>
              <a:t>So even in setting a plan to implement the four identified actions, the principle of LEAVING NO ONE BEHIND is to be embedded in the integrated solution.</a:t>
            </a:r>
          </a:p>
          <a:p>
            <a:r>
              <a:rPr lang="en-US" sz="1800" b="1" dirty="0"/>
              <a:t>And this could be easily enacted by:</a:t>
            </a:r>
          </a:p>
          <a:p>
            <a:pPr marL="0" marR="0" algn="justLow">
              <a:lnSpc>
                <a:spcPct val="115000"/>
              </a:lnSpc>
              <a:spcBef>
                <a:spcPts val="800"/>
              </a:spcBef>
              <a:spcAft>
                <a:spcPts val="0"/>
              </a:spcAft>
            </a:pPr>
            <a:r>
              <a:rPr lang="en-US" sz="1800" b="1" kern="100" dirty="0">
                <a:solidFill>
                  <a:srgbClr val="365F91"/>
                </a:solidFill>
                <a:effectLst/>
                <a:latin typeface="Calibri" panose="020F0502020204030204" pitchFamily="34" charset="0"/>
                <a:ea typeface="SimSun" panose="02010600030101010101" pitchFamily="2" charset="-122"/>
                <a:cs typeface="Times New Roman" panose="02020603050405020304" pitchFamily="18" charset="0"/>
              </a:rPr>
              <a:t>by implementing a well-designed Poverty Reduction and Social Protection (PRSP) policy revolving around the implementation of Aristotle’s call for increasing the middle class for a better stable and just society, and enacting the principle of ”Leaving No One Behind” by focusing on the well-being and development of the most vulnerable and most impoverished 20-30 percent of each region’s population (with incomes of $1.25 USD or less).</a:t>
            </a:r>
            <a:endParaRPr lang="en-US" sz="1800" b="1" kern="100" dirty="0">
              <a:solidFill>
                <a:srgbClr val="365F91"/>
              </a:solidFill>
              <a:effectLst/>
              <a:latin typeface="Cambria" panose="02040503050406030204" pitchFamily="18" charset="0"/>
              <a:ea typeface="SimSun" panose="02010600030101010101" pitchFamily="2" charset="-122"/>
              <a:cs typeface="Times New Roman" panose="02020603050405020304" pitchFamily="18" charset="0"/>
            </a:endParaRPr>
          </a:p>
          <a:p>
            <a:pPr marL="0" marR="0" algn="justLow">
              <a:lnSpc>
                <a:spcPct val="115000"/>
              </a:lnSpc>
              <a:spcBef>
                <a:spcPts val="800"/>
              </a:spcBef>
              <a:spcAft>
                <a:spcPts val="0"/>
              </a:spcAft>
            </a:pPr>
            <a:r>
              <a:rPr lang="en-US" sz="1800" b="1" kern="100" dirty="0">
                <a:solidFill>
                  <a:srgbClr val="365F91"/>
                </a:solidFill>
                <a:effectLst/>
                <a:latin typeface="Calibri" panose="020F0502020204030204" pitchFamily="34" charset="0"/>
                <a:ea typeface="SimSun" panose="02010600030101010101" pitchFamily="2" charset="-122"/>
                <a:cs typeface="Times New Roman" panose="02020603050405020304" pitchFamily="18" charset="0"/>
              </a:rPr>
              <a:t>Taking these targeted groups out of poverty will indeed impact the social and economic development of these communities and their countries, as was the case in Brazil between 2003 – 2011.</a:t>
            </a:r>
            <a:endParaRPr lang="en-US" sz="1800" b="1" kern="100" dirty="0">
              <a:solidFill>
                <a:srgbClr val="365F91"/>
              </a:solidFill>
              <a:effectLst/>
              <a:latin typeface="Cambria" panose="02040503050406030204" pitchFamily="18" charset="0"/>
              <a:ea typeface="SimSun" panose="02010600030101010101" pitchFamily="2" charset="-122"/>
              <a:cs typeface="Times New Roman" panose="02020603050405020304" pitchFamily="18" charset="0"/>
            </a:endParaRPr>
          </a:p>
          <a:p>
            <a:endParaRPr lang="en-US" sz="1600" dirty="0"/>
          </a:p>
        </p:txBody>
      </p:sp>
    </p:spTree>
    <p:extLst>
      <p:ext uri="{BB962C8B-B14F-4D97-AF65-F5344CB8AC3E}">
        <p14:creationId xmlns:p14="http://schemas.microsoft.com/office/powerpoint/2010/main" val="1050699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7</a:t>
            </a:fld>
            <a:endParaRPr lang="fr-FR"/>
          </a:p>
        </p:txBody>
      </p:sp>
      <p:sp>
        <p:nvSpPr>
          <p:cNvPr id="5" name="Notes Placeholder 2"/>
          <p:cNvSpPr>
            <a:spLocks noGrp="1"/>
          </p:cNvSpPr>
          <p:nvPr>
            <p:ph type="body" idx="3"/>
          </p:nvPr>
        </p:nvSpPr>
        <p:spPr>
          <a:xfrm>
            <a:off x="358815" y="4294188"/>
            <a:ext cx="6308203" cy="4839054"/>
          </a:xfrm>
        </p:spPr>
        <p:txBody>
          <a:bodyPr/>
          <a:lstStyle/>
          <a:p>
            <a:pPr marL="0" marR="0" algn="justLow">
              <a:lnSpc>
                <a:spcPct val="115000"/>
              </a:lnSpc>
              <a:spcBef>
                <a:spcPts val="0"/>
              </a:spcBef>
              <a:spcAft>
                <a:spcPts val="0"/>
              </a:spcAft>
            </a:pPr>
            <a:r>
              <a:rPr lang="en-US" sz="1800" b="1" kern="100" dirty="0">
                <a:solidFill>
                  <a:srgbClr val="365F91"/>
                </a:solidFill>
                <a:effectLst/>
                <a:latin typeface="Calibri" panose="020F0502020204030204" pitchFamily="34" charset="0"/>
                <a:ea typeface="SimSun" panose="02010600030101010101" pitchFamily="2" charset="-122"/>
                <a:cs typeface="Times New Roman" panose="02020603050405020304" pitchFamily="18" charset="0"/>
              </a:rPr>
              <a:t>It might hence be worthwhile to contemplate designing and adopting a replicable infrastructure development standard/ practice, which can help us benefit from easy accessibility to the relevant scientific knowledge and practical technologies in order to achieve sustainable resilience, and successfully apply full green procurement in transforming most of the poor villages and small towns into a number of agricultural/industrial Technopolis i.e. new societies with a concentration of technology-based businesses (both digital and non-digital) green technologies, depending on the natural resources of each specific region.</a:t>
            </a:r>
            <a:endParaRPr lang="en-US" sz="1800" b="1" kern="100" dirty="0">
              <a:solidFill>
                <a:srgbClr val="365F91"/>
              </a:solidFill>
              <a:effectLst/>
              <a:latin typeface="Cambria" panose="020405030504060302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8943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8</a:t>
            </a:fld>
            <a:endParaRPr lang="fr-FR"/>
          </a:p>
        </p:txBody>
      </p:sp>
      <p:sp>
        <p:nvSpPr>
          <p:cNvPr id="5" name="Notes Placeholder 2"/>
          <p:cNvSpPr>
            <a:spLocks noGrp="1"/>
          </p:cNvSpPr>
          <p:nvPr>
            <p:ph type="body" idx="3"/>
          </p:nvPr>
        </p:nvSpPr>
        <p:spPr>
          <a:xfrm>
            <a:off x="358815" y="4294188"/>
            <a:ext cx="6308203" cy="4839054"/>
          </a:xfrm>
        </p:spPr>
        <p:txBody>
          <a:bodyPr/>
          <a:lstStyle/>
          <a:p>
            <a:pPr marL="0" marR="0" algn="justLow">
              <a:lnSpc>
                <a:spcPct val="115000"/>
              </a:lnSpc>
              <a:spcBef>
                <a:spcPts val="0"/>
              </a:spcBef>
              <a:spcAft>
                <a:spcPts val="0"/>
              </a:spcAft>
            </a:pPr>
            <a:r>
              <a:rPr lang="en-US" sz="1800" b="1" kern="100" dirty="0">
                <a:solidFill>
                  <a:srgbClr val="365F91"/>
                </a:solidFill>
                <a:effectLst/>
                <a:latin typeface="Calibri" panose="020F0502020204030204" pitchFamily="34" charset="0"/>
                <a:ea typeface="SimSun" panose="02010600030101010101" pitchFamily="2" charset="-122"/>
                <a:cs typeface="Times New Roman" panose="02020603050405020304" pitchFamily="18" charset="0"/>
              </a:rPr>
              <a:t> </a:t>
            </a:r>
            <a:endParaRPr lang="en-US" sz="1800" b="1" kern="100" dirty="0">
              <a:solidFill>
                <a:srgbClr val="365F91"/>
              </a:solidFill>
              <a:effectLst/>
              <a:latin typeface="Cambria" panose="02040503050406030204" pitchFamily="18" charset="0"/>
              <a:ea typeface="SimSun" panose="02010600030101010101" pitchFamily="2" charset="-122"/>
              <a:cs typeface="Times New Roman" panose="02020603050405020304" pitchFamily="18" charset="0"/>
            </a:endParaRPr>
          </a:p>
          <a:p>
            <a:pPr marL="0" marR="0" algn="justLow">
              <a:lnSpc>
                <a:spcPct val="115000"/>
              </a:lnSpc>
              <a:spcBef>
                <a:spcPts val="0"/>
              </a:spcBef>
              <a:spcAft>
                <a:spcPts val="0"/>
              </a:spcAft>
            </a:pPr>
            <a:r>
              <a:rPr lang="en-US" sz="1800" b="1" kern="100" dirty="0">
                <a:solidFill>
                  <a:srgbClr val="365F91"/>
                </a:solidFill>
                <a:effectLst/>
                <a:latin typeface="Calibri" panose="020F0502020204030204" pitchFamily="34" charset="0"/>
                <a:ea typeface="SimSun" panose="02010600030101010101" pitchFamily="2" charset="-122"/>
                <a:cs typeface="Times New Roman" panose="02020603050405020304" pitchFamily="18" charset="0"/>
              </a:rPr>
              <a:t>Another mandate of the proposed infrastructure development standard is to pay close attention to the pre-design conditions dictated by the standard.  This is to make sure to design all necessary and relevant infrastructure specifications such that it easily fits and suits the requirements of the different preselected green technologies that are to be introduced in these infrastructure units.</a:t>
            </a:r>
            <a:endParaRPr lang="en-US" sz="1800" b="1" kern="100" dirty="0">
              <a:solidFill>
                <a:srgbClr val="365F91"/>
              </a:solidFill>
              <a:effectLst/>
              <a:latin typeface="Cambria" panose="020405030504060302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6642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AA91025-13D9-4204-9BB4-ED9E6FFFA15F}" type="slidenum">
              <a:rPr lang="fr-FR" smtClean="0"/>
              <a:t>9</a:t>
            </a:fld>
            <a:endParaRPr lang="fr-FR"/>
          </a:p>
        </p:txBody>
      </p:sp>
      <p:sp>
        <p:nvSpPr>
          <p:cNvPr id="5" name="Notes Placeholder 2"/>
          <p:cNvSpPr>
            <a:spLocks noGrp="1"/>
          </p:cNvSpPr>
          <p:nvPr>
            <p:ph type="body" idx="3"/>
          </p:nvPr>
        </p:nvSpPr>
        <p:spPr>
          <a:xfrm>
            <a:off x="358815" y="4294188"/>
            <a:ext cx="6308203" cy="871370"/>
          </a:xfrm>
        </p:spPr>
        <p:txBody>
          <a:bodyPr/>
          <a:lstStyle/>
          <a:p>
            <a:endParaRPr lang="en-US" sz="1600" u="sng" dirty="0"/>
          </a:p>
        </p:txBody>
      </p:sp>
    </p:spTree>
    <p:extLst>
      <p:ext uri="{BB962C8B-B14F-4D97-AF65-F5344CB8AC3E}">
        <p14:creationId xmlns:p14="http://schemas.microsoft.com/office/powerpoint/2010/main" val="271632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MASTER Slide title with image">
    <p:spTree>
      <p:nvGrpSpPr>
        <p:cNvPr id="1" name=""/>
        <p:cNvGrpSpPr/>
        <p:nvPr/>
      </p:nvGrpSpPr>
      <p:grpSpPr>
        <a:xfrm>
          <a:off x="0" y="0"/>
          <a:ext cx="0" cy="0"/>
          <a:chOff x="0" y="0"/>
          <a:chExt cx="0" cy="0"/>
        </a:xfrm>
      </p:grpSpPr>
      <p:sp>
        <p:nvSpPr>
          <p:cNvPr id="12" name="Rectangle 11"/>
          <p:cNvSpPr/>
          <p:nvPr userDrawn="1"/>
        </p:nvSpPr>
        <p:spPr>
          <a:xfrm>
            <a:off x="0" y="1348798"/>
            <a:ext cx="9144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3" name="Rectangle 12"/>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5"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6" name="Title 1"/>
          <p:cNvSpPr>
            <a:spLocks noGrp="1"/>
          </p:cNvSpPr>
          <p:nvPr>
            <p:ph type="ctrTitle" hasCustomPrompt="1"/>
          </p:nvPr>
        </p:nvSpPr>
        <p:spPr>
          <a:xfrm>
            <a:off x="1851994" y="245010"/>
            <a:ext cx="6548522" cy="425733"/>
          </a:xfrm>
          <a:prstGeom prst="rect">
            <a:avLst/>
          </a:prstGeom>
        </p:spPr>
        <p:txBody>
          <a:bodyPr lIns="0" tIns="0" rIns="0" bIns="0"/>
          <a:lstStyle>
            <a:lvl1pPr algn="l">
              <a:lnSpc>
                <a:spcPts val="3700"/>
              </a:lnSpc>
              <a:defRPr sz="3500" b="0">
                <a:solidFill>
                  <a:schemeClr val="bg1"/>
                </a:solidFill>
              </a:defRPr>
            </a:lvl1pPr>
          </a:lstStyle>
          <a:p>
            <a:r>
              <a:rPr lang="en-GB" dirty="0"/>
              <a:t>CLICK TO ADD TITLE OF PRESENTATION</a:t>
            </a:r>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52" y="87875"/>
            <a:ext cx="1302403" cy="1218446"/>
          </a:xfrm>
          <a:prstGeom prst="rect">
            <a:avLst/>
          </a:prstGeom>
        </p:spPr>
      </p:pic>
    </p:spTree>
    <p:extLst>
      <p:ext uri="{BB962C8B-B14F-4D97-AF65-F5344CB8AC3E}">
        <p14:creationId xmlns:p14="http://schemas.microsoft.com/office/powerpoint/2010/main" val="331533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AL MASTER SLIDE Content Slide 6">
    <p:spTree>
      <p:nvGrpSpPr>
        <p:cNvPr id="1" name=""/>
        <p:cNvGrpSpPr/>
        <p:nvPr/>
      </p:nvGrpSpPr>
      <p:grpSpPr>
        <a:xfrm>
          <a:off x="0" y="0"/>
          <a:ext cx="0" cy="0"/>
          <a:chOff x="0" y="0"/>
          <a:chExt cx="0" cy="0"/>
        </a:xfrm>
      </p:grpSpPr>
      <p:sp>
        <p:nvSpPr>
          <p:cNvPr id="13" name="Rectangle 12"/>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aseline="-25000" dirty="0">
              <a:ln>
                <a:solidFill>
                  <a:srgbClr val="363636"/>
                </a:solidFill>
              </a:ln>
              <a:solidFill>
                <a:prstClr val="black"/>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defTabSz="457200"/>
            <a:endParaRPr lang="en-US" sz="900" dirty="0">
              <a:solidFill>
                <a:srgbClr val="C5192D"/>
              </a:solidFill>
            </a:endParaRPr>
          </a:p>
        </p:txBody>
      </p:sp>
      <p:sp>
        <p:nvSpPr>
          <p:cNvPr id="7" name="Picture Placeholder 7"/>
          <p:cNvSpPr>
            <a:spLocks noGrp="1"/>
          </p:cNvSpPr>
          <p:nvPr>
            <p:ph type="pic" sz="quarter" idx="25" hasCustomPrompt="1"/>
          </p:nvPr>
        </p:nvSpPr>
        <p:spPr>
          <a:xfrm>
            <a:off x="3301106"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8" name="Picture Placeholder 7"/>
          <p:cNvSpPr>
            <a:spLocks noGrp="1"/>
          </p:cNvSpPr>
          <p:nvPr>
            <p:ph type="pic" sz="quarter" idx="29" hasCustomPrompt="1"/>
          </p:nvPr>
        </p:nvSpPr>
        <p:spPr>
          <a:xfrm>
            <a:off x="3301106"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9" name="Picture Placeholder 7"/>
          <p:cNvSpPr>
            <a:spLocks noGrp="1"/>
          </p:cNvSpPr>
          <p:nvPr>
            <p:ph type="pic" sz="quarter" idx="30" hasCustomPrompt="1"/>
          </p:nvPr>
        </p:nvSpPr>
        <p:spPr>
          <a:xfrm>
            <a:off x="358775"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0" name="Picture Placeholder 7"/>
          <p:cNvSpPr>
            <a:spLocks noGrp="1"/>
          </p:cNvSpPr>
          <p:nvPr>
            <p:ph type="pic" sz="quarter" idx="31" hasCustomPrompt="1"/>
          </p:nvPr>
        </p:nvSpPr>
        <p:spPr>
          <a:xfrm>
            <a:off x="358775"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1" name="Picture Placeholder 7"/>
          <p:cNvSpPr>
            <a:spLocks noGrp="1"/>
          </p:cNvSpPr>
          <p:nvPr>
            <p:ph type="pic" sz="quarter" idx="32" hasCustomPrompt="1"/>
          </p:nvPr>
        </p:nvSpPr>
        <p:spPr>
          <a:xfrm>
            <a:off x="6240526" y="1240403"/>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2" name="Picture Placeholder 7"/>
          <p:cNvSpPr>
            <a:spLocks noGrp="1"/>
          </p:cNvSpPr>
          <p:nvPr>
            <p:ph type="pic" sz="quarter" idx="33" hasCustomPrompt="1"/>
          </p:nvPr>
        </p:nvSpPr>
        <p:spPr>
          <a:xfrm>
            <a:off x="6240526" y="3775587"/>
            <a:ext cx="2463939"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4" name="Title 1"/>
          <p:cNvSpPr>
            <a:spLocks noGrp="1"/>
          </p:cNvSpPr>
          <p:nvPr>
            <p:ph type="ctrTitle" hasCustomPrompt="1"/>
          </p:nvPr>
        </p:nvSpPr>
        <p:spPr>
          <a:xfrm>
            <a:off x="358775" y="128000"/>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2234110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MASTER SLIDE Picture Slid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9144000" cy="6858000"/>
          </a:xfrm>
          <a:prstGeom prst="rect">
            <a:avLst/>
          </a:prstGeom>
        </p:spPr>
        <p:txBody>
          <a:bodyPr/>
          <a:lstStyle>
            <a:lvl1pPr algn="ctr">
              <a:defRPr/>
            </a:lvl1pPr>
          </a:lstStyle>
          <a:p>
            <a:endParaRPr lang="fr-FR" dirty="0"/>
          </a:p>
          <a:p>
            <a:endParaRPr lang="fr-FR" dirty="0"/>
          </a:p>
          <a:p>
            <a:endParaRPr lang="fr-FR" dirty="0"/>
          </a:p>
          <a:p>
            <a:endParaRPr lang="fr-FR" dirty="0"/>
          </a:p>
          <a:p>
            <a:endParaRPr lang="fr-FR" dirty="0"/>
          </a:p>
        </p:txBody>
      </p:sp>
      <p:sp>
        <p:nvSpPr>
          <p:cNvPr id="4" name="Text Placeholder 3"/>
          <p:cNvSpPr>
            <a:spLocks noGrp="1"/>
          </p:cNvSpPr>
          <p:nvPr>
            <p:ph type="body" sz="quarter" idx="10" hasCustomPrompt="1"/>
          </p:nvPr>
        </p:nvSpPr>
        <p:spPr>
          <a:xfrm>
            <a:off x="473195" y="5181112"/>
            <a:ext cx="2533799" cy="358923"/>
          </a:xfrm>
          <a:prstGeom prst="rect">
            <a:avLst/>
          </a:prstGeom>
          <a:solidFill>
            <a:srgbClr val="0077D4"/>
          </a:solidFill>
        </p:spPr>
        <p:txBody>
          <a:bodyPr/>
          <a:lstStyle>
            <a:lvl1pPr marL="0" indent="0">
              <a:buNone/>
              <a:defRPr sz="2000" b="1">
                <a:solidFill>
                  <a:srgbClr val="EEF3FA"/>
                </a:solidFill>
              </a:defRPr>
            </a:lvl1pPr>
            <a:lvl2pPr marL="457200" indent="0">
              <a:buNone/>
              <a:defRPr/>
            </a:lvl2pPr>
          </a:lstStyle>
          <a:p>
            <a:pPr lvl="0"/>
            <a:r>
              <a:rPr lang="fr-FR" dirty="0"/>
              <a:t>DESCRIPTION PHOTO</a:t>
            </a:r>
          </a:p>
        </p:txBody>
      </p:sp>
      <p:sp>
        <p:nvSpPr>
          <p:cNvPr id="5" name="Text Placeholder 3"/>
          <p:cNvSpPr>
            <a:spLocks noGrp="1"/>
          </p:cNvSpPr>
          <p:nvPr>
            <p:ph type="body" sz="quarter" idx="11" hasCustomPrompt="1"/>
          </p:nvPr>
        </p:nvSpPr>
        <p:spPr>
          <a:xfrm>
            <a:off x="473195" y="4698958"/>
            <a:ext cx="3055093" cy="418803"/>
          </a:xfrm>
          <a:prstGeom prst="rect">
            <a:avLst/>
          </a:prstGeom>
          <a:solidFill>
            <a:srgbClr val="0077D4"/>
          </a:solidFill>
        </p:spPr>
        <p:txBody>
          <a:bodyPr/>
          <a:lstStyle>
            <a:lvl1pPr marL="0" indent="0">
              <a:buNone/>
              <a:defRPr sz="2400">
                <a:solidFill>
                  <a:srgbClr val="EEF3FA"/>
                </a:solidFill>
              </a:defRPr>
            </a:lvl1pPr>
            <a:lvl2pPr marL="457200" indent="0">
              <a:buNone/>
              <a:defRPr/>
            </a:lvl2pPr>
          </a:lstStyle>
          <a:p>
            <a:pPr lvl="0"/>
            <a:r>
              <a:rPr lang="fr-FR" dirty="0"/>
              <a:t>DESCRIPTION PHOTO</a:t>
            </a:r>
          </a:p>
        </p:txBody>
      </p:sp>
    </p:spTree>
    <p:extLst>
      <p:ext uri="{BB962C8B-B14F-4D97-AF65-F5344CB8AC3E}">
        <p14:creationId xmlns:p14="http://schemas.microsoft.com/office/powerpoint/2010/main" val="1570656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MASTER SLIDE Transition Slide">
    <p:spTree>
      <p:nvGrpSpPr>
        <p:cNvPr id="1" name=""/>
        <p:cNvGrpSpPr/>
        <p:nvPr/>
      </p:nvGrpSpPr>
      <p:grpSpPr>
        <a:xfrm>
          <a:off x="0" y="0"/>
          <a:ext cx="0" cy="0"/>
          <a:chOff x="0" y="0"/>
          <a:chExt cx="0" cy="0"/>
        </a:xfrm>
      </p:grpSpPr>
      <p:sp>
        <p:nvSpPr>
          <p:cNvPr id="7" name="Rectangle 6"/>
          <p:cNvSpPr/>
          <p:nvPr userDrawn="1"/>
        </p:nvSpPr>
        <p:spPr>
          <a:xfrm>
            <a:off x="-799" y="2"/>
            <a:ext cx="9143998" cy="3335383"/>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aseline="-25000" dirty="0">
              <a:ln>
                <a:solidFill>
                  <a:srgbClr val="363636"/>
                </a:solidFill>
              </a:ln>
              <a:solidFill>
                <a:prstClr val="black"/>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defTabSz="457200"/>
            <a:endParaRPr lang="en-US" sz="900" dirty="0">
              <a:solidFill>
                <a:srgbClr val="C5192D"/>
              </a:solidFill>
            </a:endParaRPr>
          </a:p>
        </p:txBody>
      </p:sp>
      <p:sp>
        <p:nvSpPr>
          <p:cNvPr id="8" name="Text Placeholder 24"/>
          <p:cNvSpPr>
            <a:spLocks noGrp="1"/>
          </p:cNvSpPr>
          <p:nvPr>
            <p:ph type="body" sz="quarter" idx="11" hasCustomPrompt="1"/>
          </p:nvPr>
        </p:nvSpPr>
        <p:spPr>
          <a:xfrm>
            <a:off x="1609718" y="3655002"/>
            <a:ext cx="5922963"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1609718" y="4444580"/>
            <a:ext cx="5922963" cy="606692"/>
          </a:xfrm>
          <a:prstGeom prst="rect">
            <a:avLst/>
          </a:prstGeom>
        </p:spPr>
        <p:txBody>
          <a:bodyPr/>
          <a:lstStyle>
            <a:lvl1pPr marL="0" indent="0">
              <a:buNone/>
              <a:defRPr sz="20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1609718" y="1845071"/>
            <a:ext cx="1124397" cy="1155593"/>
          </a:xfrm>
          <a:prstGeom prst="rect">
            <a:avLst/>
          </a:prstGeom>
          <a:effectLst/>
        </p:spPr>
        <p:txBody>
          <a:bodyPr/>
          <a:lstStyle>
            <a:lvl1pPr marL="0" indent="0" algn="l">
              <a:buNone/>
              <a:defRPr sz="8000" b="1" baseline="0">
                <a:solidFill>
                  <a:schemeClr val="bg1"/>
                </a:solidFill>
              </a:defRPr>
            </a:lvl1pPr>
          </a:lstStyle>
          <a:p>
            <a:pPr lvl="0"/>
            <a:r>
              <a:rPr lang="en-US" dirty="0"/>
              <a:t>X.</a:t>
            </a:r>
            <a:endParaRPr lang="fr-FR"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52" y="87875"/>
            <a:ext cx="1302403" cy="1218446"/>
          </a:xfrm>
          <a:prstGeom prst="rect">
            <a:avLst/>
          </a:prstGeom>
        </p:spPr>
      </p:pic>
    </p:spTree>
    <p:extLst>
      <p:ext uri="{BB962C8B-B14F-4D97-AF65-F5344CB8AC3E}">
        <p14:creationId xmlns:p14="http://schemas.microsoft.com/office/powerpoint/2010/main" val="2447017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MASTER SLIDE Quote Slide">
    <p:spTree>
      <p:nvGrpSpPr>
        <p:cNvPr id="1" name=""/>
        <p:cNvGrpSpPr/>
        <p:nvPr/>
      </p:nvGrpSpPr>
      <p:grpSpPr>
        <a:xfrm>
          <a:off x="0" y="0"/>
          <a:ext cx="0" cy="0"/>
          <a:chOff x="0" y="0"/>
          <a:chExt cx="0" cy="0"/>
        </a:xfrm>
      </p:grpSpPr>
      <p:sp>
        <p:nvSpPr>
          <p:cNvPr id="9" name="Rectangle 8"/>
          <p:cNvSpPr/>
          <p:nvPr userDrawn="1"/>
        </p:nvSpPr>
        <p:spPr>
          <a:xfrm>
            <a:off x="-799" y="0"/>
            <a:ext cx="9144799"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aseline="-25000" dirty="0">
              <a:ln>
                <a:solidFill>
                  <a:srgbClr val="363636"/>
                </a:solidFill>
              </a:ln>
              <a:solidFill>
                <a:prstClr val="black"/>
              </a:solidFill>
            </a:endParaRPr>
          </a:p>
        </p:txBody>
      </p:sp>
      <p:sp>
        <p:nvSpPr>
          <p:cNvPr id="10" name="Text Placeholder 9"/>
          <p:cNvSpPr>
            <a:spLocks noGrp="1"/>
          </p:cNvSpPr>
          <p:nvPr>
            <p:ph type="body" sz="quarter" idx="11" hasCustomPrompt="1"/>
          </p:nvPr>
        </p:nvSpPr>
        <p:spPr>
          <a:xfrm>
            <a:off x="1196338" y="2085173"/>
            <a:ext cx="6887984" cy="2978286"/>
          </a:xfrm>
          <a:prstGeom prst="rect">
            <a:avLst/>
          </a:prstGeom>
          <a:noFill/>
          <a:ln w="19050">
            <a:noFill/>
          </a:ln>
        </p:spPr>
        <p:txBody>
          <a:bodyPr/>
          <a:lstStyle>
            <a:lvl1pPr marL="0" indent="0" algn="l">
              <a:buNone/>
              <a:defRPr sz="3600">
                <a:solidFill>
                  <a:srgbClr val="EEF3FA"/>
                </a:solidFill>
              </a:defRPr>
            </a:lvl1pPr>
            <a:lvl2pPr marL="457200" indent="0" algn="r">
              <a:buNone/>
              <a:defRPr sz="2400">
                <a:solidFill>
                  <a:srgbClr val="EEF3FA"/>
                </a:solidFill>
              </a:defRPr>
            </a:lvl2pPr>
          </a:lstStyle>
          <a:p>
            <a:pPr lvl="0"/>
            <a:r>
              <a:rPr lang="en-US" dirty="0"/>
              <a:t>Quotations are commonly printed as a means for inspiration and to </a:t>
            </a:r>
            <a:r>
              <a:rPr lang="en-US" dirty="0" err="1"/>
              <a:t>to</a:t>
            </a:r>
            <a:r>
              <a:rPr lang="en-US" dirty="0"/>
              <a:t>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5589320" y="5311287"/>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44" name="TextBox 43"/>
          <p:cNvSpPr txBox="1"/>
          <p:nvPr userDrawn="1"/>
        </p:nvSpPr>
        <p:spPr>
          <a:xfrm>
            <a:off x="526425" y="1741012"/>
            <a:ext cx="564022" cy="1569660"/>
          </a:xfrm>
          <a:prstGeom prst="rect">
            <a:avLst/>
          </a:prstGeom>
          <a:noFill/>
        </p:spPr>
        <p:txBody>
          <a:bodyPr wrap="square" rtlCol="0">
            <a:spAutoFit/>
          </a:bodyPr>
          <a:lstStyle/>
          <a:p>
            <a:pPr defTabSz="457200"/>
            <a:r>
              <a:rPr lang="fr-FR" sz="9600" dirty="0">
                <a:solidFill>
                  <a:srgbClr val="EEF3FA"/>
                </a:solidFill>
                <a:latin typeface="Arial" panose="020B0604020202020204" pitchFamily="34" charset="0"/>
                <a:cs typeface="Arial" panose="020B0604020202020204" pitchFamily="34" charset="0"/>
              </a:rPr>
              <a:t>“</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52" y="87875"/>
            <a:ext cx="1302403" cy="1218446"/>
          </a:xfrm>
          <a:prstGeom prst="rect">
            <a:avLst/>
          </a:prstGeom>
        </p:spPr>
      </p:pic>
    </p:spTree>
    <p:extLst>
      <p:ext uri="{BB962C8B-B14F-4D97-AF65-F5344CB8AC3E}">
        <p14:creationId xmlns:p14="http://schemas.microsoft.com/office/powerpoint/2010/main" val="784504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MASTER SLIDE Number Slide">
    <p:spTree>
      <p:nvGrpSpPr>
        <p:cNvPr id="1" name=""/>
        <p:cNvGrpSpPr/>
        <p:nvPr/>
      </p:nvGrpSpPr>
      <p:grpSpPr>
        <a:xfrm>
          <a:off x="0" y="0"/>
          <a:ext cx="0" cy="0"/>
          <a:chOff x="0" y="0"/>
          <a:chExt cx="0" cy="0"/>
        </a:xfrm>
      </p:grpSpPr>
      <p:sp>
        <p:nvSpPr>
          <p:cNvPr id="8" name="Rectangle 7"/>
          <p:cNvSpPr/>
          <p:nvPr userDrawn="1"/>
        </p:nvSpPr>
        <p:spPr>
          <a:xfrm>
            <a:off x="-799" y="0"/>
            <a:ext cx="9143998"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aseline="-25000" dirty="0">
              <a:ln>
                <a:solidFill>
                  <a:srgbClr val="363636"/>
                </a:solidFill>
              </a:ln>
              <a:solidFill>
                <a:prstClr val="black"/>
              </a:solidFill>
            </a:endParaRPr>
          </a:p>
        </p:txBody>
      </p:sp>
      <p:sp>
        <p:nvSpPr>
          <p:cNvPr id="27" name="Text Placeholder 26"/>
          <p:cNvSpPr>
            <a:spLocks noGrp="1"/>
          </p:cNvSpPr>
          <p:nvPr>
            <p:ph type="body" sz="quarter" idx="14" hasCustomPrompt="1"/>
          </p:nvPr>
        </p:nvSpPr>
        <p:spPr>
          <a:xfrm>
            <a:off x="5289461" y="4627245"/>
            <a:ext cx="2495002"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3" name="Text Placeholder 2"/>
          <p:cNvSpPr>
            <a:spLocks noGrp="1"/>
          </p:cNvSpPr>
          <p:nvPr>
            <p:ph type="body" sz="quarter" idx="15" hasCustomPrompt="1"/>
          </p:nvPr>
        </p:nvSpPr>
        <p:spPr>
          <a:xfrm>
            <a:off x="1196338" y="1860066"/>
            <a:ext cx="6588125" cy="581321"/>
          </a:xfrm>
          <a:prstGeom prst="rect">
            <a:avLst/>
          </a:prstGeom>
        </p:spPr>
        <p:txBody>
          <a:bodyPr/>
          <a:lstStyle>
            <a:lvl1pPr marL="0" indent="0" algn="ctr">
              <a:buNone/>
              <a:defRPr baseline="0">
                <a:solidFill>
                  <a:srgbClr val="EEF3FA"/>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26" y="2700912"/>
            <a:ext cx="7204105" cy="1401071"/>
          </a:xfrm>
          <a:prstGeom prst="rect">
            <a:avLst/>
          </a:prstGeom>
        </p:spPr>
        <p:txBody>
          <a:bodyPr/>
          <a:lstStyle>
            <a:lvl1pPr marL="0" indent="0" algn="ctr">
              <a:buNone/>
              <a:defRPr lang="fr-FR" sz="9600" b="1" kern="1200" baseline="0" dirty="0" smtClean="0">
                <a:solidFill>
                  <a:srgbClr val="EEF3FA"/>
                </a:solidFill>
                <a:latin typeface="+mn-lt"/>
                <a:ea typeface="+mn-ea"/>
                <a:cs typeface="+mn-cs"/>
              </a:defRPr>
            </a:lvl1pPr>
          </a:lstStyle>
          <a:p>
            <a:pPr lvl="0"/>
            <a:r>
              <a:rPr lang="fr-FR" dirty="0"/>
              <a:t>100.000.000$</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52" y="87875"/>
            <a:ext cx="1302403" cy="1218446"/>
          </a:xfrm>
          <a:prstGeom prst="rect">
            <a:avLst/>
          </a:prstGeom>
        </p:spPr>
      </p:pic>
    </p:spTree>
    <p:extLst>
      <p:ext uri="{BB962C8B-B14F-4D97-AF65-F5344CB8AC3E}">
        <p14:creationId xmlns:p14="http://schemas.microsoft.com/office/powerpoint/2010/main" val="2934693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527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_Slide">
    <p:spTree>
      <p:nvGrpSpPr>
        <p:cNvPr id="1" name=""/>
        <p:cNvGrpSpPr/>
        <p:nvPr/>
      </p:nvGrpSpPr>
      <p:grpSpPr>
        <a:xfrm>
          <a:off x="0" y="0"/>
          <a:ext cx="0" cy="0"/>
          <a:chOff x="0" y="0"/>
          <a:chExt cx="0" cy="0"/>
        </a:xfrm>
      </p:grpSpPr>
      <p:sp>
        <p:nvSpPr>
          <p:cNvPr id="7" name="Rectangle 6"/>
          <p:cNvSpPr/>
          <p:nvPr userDrawn="1"/>
        </p:nvSpPr>
        <p:spPr>
          <a:xfrm>
            <a:off x="0" y="0"/>
            <a:ext cx="9154164" cy="6858000"/>
          </a:xfrm>
          <a:prstGeom prst="rect">
            <a:avLst/>
          </a:prstGeom>
          <a:gradFill>
            <a:gsLst>
              <a:gs pos="0">
                <a:srgbClr val="004983"/>
              </a:gs>
              <a:gs pos="100000">
                <a:srgbClr val="0077D4"/>
              </a:gs>
            </a:gsLst>
            <a:lin ang="135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aseline="-25000" dirty="0">
              <a:ln>
                <a:solidFill>
                  <a:srgbClr val="363636"/>
                </a:solidFill>
              </a:ln>
              <a:solidFill>
                <a:prstClr val="black"/>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defTabSz="457200"/>
            <a:endParaRPr lang="en-US" sz="900" dirty="0">
              <a:solidFill>
                <a:srgbClr val="C5192D"/>
              </a:solidFill>
            </a:endParaRPr>
          </a:p>
        </p:txBody>
      </p:sp>
      <p:sp>
        <p:nvSpPr>
          <p:cNvPr id="12" name="Text Placeholder 24"/>
          <p:cNvSpPr>
            <a:spLocks noGrp="1"/>
          </p:cNvSpPr>
          <p:nvPr>
            <p:ph type="body" sz="quarter" idx="13" hasCustomPrompt="1"/>
          </p:nvPr>
        </p:nvSpPr>
        <p:spPr>
          <a:xfrm>
            <a:off x="421717" y="187138"/>
            <a:ext cx="8355083" cy="1155593"/>
          </a:xfrm>
          <a:prstGeom prst="rect">
            <a:avLst/>
          </a:prstGeom>
          <a:effectLst/>
        </p:spPr>
        <p:txBody>
          <a:bodyPr/>
          <a:lstStyle>
            <a:lvl1pPr marL="0" indent="0" algn="l">
              <a:buNone/>
              <a:defRPr sz="6000" b="1" baseline="0">
                <a:solidFill>
                  <a:schemeClr val="bg1"/>
                </a:solidFill>
              </a:defRPr>
            </a:lvl1pPr>
          </a:lstStyle>
          <a:p>
            <a:pPr lvl="0"/>
            <a:r>
              <a:rPr lang="en-US" dirty="0"/>
              <a:t>Logos : copy/paste </a:t>
            </a:r>
            <a:endParaRPr lang="fr-FR"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51739" y="3050380"/>
            <a:ext cx="1302403" cy="1218446"/>
          </a:xfrm>
          <a:prstGeom prst="rect">
            <a:avLst/>
          </a:prstGeom>
        </p:spPr>
      </p:pic>
      <p:sp>
        <p:nvSpPr>
          <p:cNvPr id="15" name="Text Placeholder 22"/>
          <p:cNvSpPr txBox="1">
            <a:spLocks/>
          </p:cNvSpPr>
          <p:nvPr userDrawn="1"/>
        </p:nvSpPr>
        <p:spPr>
          <a:xfrm>
            <a:off x="4292149" y="4533090"/>
            <a:ext cx="1399508" cy="354245"/>
          </a:xfrm>
          <a:prstGeom prst="rect">
            <a:avLst/>
          </a:prstGeom>
          <a:noFill/>
        </p:spPr>
        <p:txBody>
          <a:bodyPr/>
          <a:lstStyle>
            <a:lvl1pPr marL="0" indent="0" algn="ctr" defTabSz="457200" rtl="0" eaLnBrk="1" latinLnBrk="0" hangingPunct="1">
              <a:spcBef>
                <a:spcPct val="20000"/>
              </a:spcBef>
              <a:buFont typeface="Arial"/>
              <a:buNone/>
              <a:defRPr sz="1400" b="1" kern="120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0" dirty="0">
                <a:solidFill>
                  <a:prstClr val="white"/>
                </a:solidFill>
                <a:latin typeface="Arial" panose="020B0604020202020204" pitchFamily="34" charset="0"/>
                <a:cs typeface="Arial" panose="020B0604020202020204" pitchFamily="34" charset="0"/>
              </a:rPr>
              <a:t>UNESCO</a:t>
            </a:r>
            <a:endParaRPr lang="fr-FR" sz="2000" b="0" dirty="0">
              <a:solidFill>
                <a:prstClr val="white"/>
              </a:solidFill>
              <a:latin typeface="Arial" panose="020B0604020202020204" pitchFamily="34" charset="0"/>
              <a:cs typeface="Arial" panose="020B0604020202020204" pitchFamily="34"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1931" y="4540288"/>
            <a:ext cx="430218" cy="331788"/>
          </a:xfrm>
          <a:prstGeom prst="rect">
            <a:avLst/>
          </a:prstGeom>
        </p:spPr>
      </p:pic>
      <p:pic>
        <p:nvPicPr>
          <p:cNvPr id="17" name="Imag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4256150" y="4474467"/>
            <a:ext cx="231965" cy="721269"/>
          </a:xfrm>
          <a:prstGeom prst="rect">
            <a:avLst/>
          </a:prstGeom>
        </p:spPr>
      </p:pic>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78045" y="5318127"/>
            <a:ext cx="1454108" cy="582914"/>
          </a:xfrm>
          <a:prstGeom prst="rect">
            <a:avLst/>
          </a:prstGeom>
        </p:spPr>
      </p:pic>
      <p:pic>
        <p:nvPicPr>
          <p:cNvPr id="3" name="Picture 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70366" y="6081384"/>
            <a:ext cx="1102451" cy="547866"/>
          </a:xfrm>
          <a:prstGeom prst="rect">
            <a:avLst/>
          </a:prstGeom>
        </p:spPr>
      </p:pic>
      <p:pic>
        <p:nvPicPr>
          <p:cNvPr id="4" name="Picture 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79926" y="5325730"/>
            <a:ext cx="1116080" cy="567708"/>
          </a:xfrm>
          <a:prstGeom prst="rect">
            <a:avLst/>
          </a:prstGeom>
        </p:spPr>
      </p:pic>
      <p:pic>
        <p:nvPicPr>
          <p:cNvPr id="5" name="Picture 4"/>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566237" y="6081386"/>
            <a:ext cx="1085930" cy="552741"/>
          </a:xfrm>
          <a:prstGeom prst="rect">
            <a:avLst/>
          </a:prstGeom>
        </p:spPr>
      </p:pic>
      <p:pic>
        <p:nvPicPr>
          <p:cNvPr id="6" name="Picture 5"/>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907609" y="6125671"/>
            <a:ext cx="1134673" cy="542164"/>
          </a:xfrm>
          <a:prstGeom prst="rect">
            <a:avLst/>
          </a:prstGeom>
        </p:spPr>
      </p:pic>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864128" y="1459051"/>
            <a:ext cx="1245074" cy="1271755"/>
          </a:xfrm>
          <a:prstGeom prst="rect">
            <a:avLst/>
          </a:prstGeom>
        </p:spPr>
      </p:pic>
      <p:pic>
        <p:nvPicPr>
          <p:cNvPr id="18" name="Picture 17"/>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565985" y="1465122"/>
            <a:ext cx="1188156" cy="1419936"/>
          </a:xfrm>
          <a:prstGeom prst="rect">
            <a:avLst/>
          </a:prstGeom>
        </p:spPr>
      </p:pic>
      <p:sp>
        <p:nvSpPr>
          <p:cNvPr id="19" name="TextBox 18"/>
          <p:cNvSpPr txBox="1"/>
          <p:nvPr userDrawn="1"/>
        </p:nvSpPr>
        <p:spPr>
          <a:xfrm>
            <a:off x="421716" y="1618996"/>
            <a:ext cx="2818087" cy="923330"/>
          </a:xfrm>
          <a:prstGeom prst="rect">
            <a:avLst/>
          </a:prstGeom>
          <a:noFill/>
        </p:spPr>
        <p:txBody>
          <a:bodyPr wrap="square" rtlCol="0">
            <a:spAutoFit/>
          </a:bodyPr>
          <a:lstStyle/>
          <a:p>
            <a:pPr defTabSz="457200"/>
            <a:r>
              <a:rPr lang="en-US" sz="1800" b="1" dirty="0">
                <a:solidFill>
                  <a:prstClr val="white"/>
                </a:solidFill>
              </a:rPr>
              <a:t>UNESCO Logo (FRONT PAGE – No other Logo on the front page)</a:t>
            </a:r>
          </a:p>
        </p:txBody>
      </p:sp>
      <p:sp>
        <p:nvSpPr>
          <p:cNvPr id="21" name="TextBox 20"/>
          <p:cNvSpPr txBox="1"/>
          <p:nvPr userDrawn="1"/>
        </p:nvSpPr>
        <p:spPr>
          <a:xfrm>
            <a:off x="497130" y="5351672"/>
            <a:ext cx="3257830" cy="1200329"/>
          </a:xfrm>
          <a:prstGeom prst="rect">
            <a:avLst/>
          </a:prstGeom>
          <a:noFill/>
        </p:spPr>
        <p:txBody>
          <a:bodyPr wrap="square" rtlCol="0">
            <a:spAutoFit/>
          </a:bodyPr>
          <a:lstStyle/>
          <a:p>
            <a:pPr defTabSz="457200"/>
            <a:r>
              <a:rPr lang="en-US" sz="1800" b="1" dirty="0">
                <a:solidFill>
                  <a:prstClr val="white"/>
                </a:solidFill>
              </a:rPr>
              <a:t>UNESCO + Secondary Logo “in line” (IN THE FOOTER ONLY, only if needed, never in the case of Field Offices of Sectors)</a:t>
            </a:r>
          </a:p>
        </p:txBody>
      </p:sp>
      <p:sp>
        <p:nvSpPr>
          <p:cNvPr id="22" name="TextBox 21"/>
          <p:cNvSpPr txBox="1"/>
          <p:nvPr userDrawn="1"/>
        </p:nvSpPr>
        <p:spPr>
          <a:xfrm>
            <a:off x="532723" y="4272405"/>
            <a:ext cx="2494284" cy="923330"/>
          </a:xfrm>
          <a:prstGeom prst="rect">
            <a:avLst/>
          </a:prstGeom>
          <a:noFill/>
        </p:spPr>
        <p:txBody>
          <a:bodyPr wrap="square" rtlCol="0">
            <a:spAutoFit/>
          </a:bodyPr>
          <a:lstStyle/>
          <a:p>
            <a:pPr defTabSz="457200"/>
            <a:r>
              <a:rPr lang="en-US" sz="1800" b="1" dirty="0">
                <a:solidFill>
                  <a:prstClr val="white"/>
                </a:solidFill>
              </a:rPr>
              <a:t>UNESCO Logo (FOOTER – Use this logo by default)</a:t>
            </a:r>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298669" y="3096060"/>
            <a:ext cx="1144775" cy="1231997"/>
          </a:xfrm>
          <a:prstGeom prst="rect">
            <a:avLst/>
          </a:prstGeom>
        </p:spPr>
      </p:pic>
      <p:pic>
        <p:nvPicPr>
          <p:cNvPr id="10" name="Picture 9"/>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991904" y="3028009"/>
            <a:ext cx="1069003" cy="1301696"/>
          </a:xfrm>
          <a:prstGeom prst="rect">
            <a:avLst/>
          </a:prstGeom>
        </p:spPr>
      </p:pic>
      <p:pic>
        <p:nvPicPr>
          <p:cNvPr id="13" name="Picture 12"/>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6219187" y="1508599"/>
            <a:ext cx="1213496" cy="1289339"/>
          </a:xfrm>
          <a:prstGeom prst="rect">
            <a:avLst/>
          </a:prstGeom>
        </p:spPr>
      </p:pic>
    </p:spTree>
    <p:extLst>
      <p:ext uri="{BB962C8B-B14F-4D97-AF65-F5344CB8AC3E}">
        <p14:creationId xmlns:p14="http://schemas.microsoft.com/office/powerpoint/2010/main" val="1977556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sp>
        <p:nvSpPr>
          <p:cNvPr id="15" name="Rectangle 14"/>
          <p:cNvSpPr/>
          <p:nvPr userDrawn="1"/>
        </p:nvSpPr>
        <p:spPr>
          <a:xfrm>
            <a:off x="0" y="1348798"/>
            <a:ext cx="9144000" cy="651911"/>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10"/>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52" y="87875"/>
            <a:ext cx="1302403" cy="1218446"/>
          </a:xfrm>
          <a:prstGeom prst="rect">
            <a:avLst/>
          </a:prstGeom>
        </p:spPr>
      </p:pic>
      <p:sp>
        <p:nvSpPr>
          <p:cNvPr id="6" name="Rectangle 5"/>
          <p:cNvSpPr/>
          <p:nvPr userDrawn="1"/>
        </p:nvSpPr>
        <p:spPr>
          <a:xfrm>
            <a:off x="2286000" y="2967335"/>
            <a:ext cx="4572000" cy="923330"/>
          </a:xfrm>
          <a:prstGeom prst="rect">
            <a:avLst/>
          </a:prstGeom>
        </p:spPr>
        <p:txBody>
          <a:bodyPr>
            <a:spAutoFit/>
          </a:bodyPr>
          <a:lstStyle/>
          <a:p>
            <a:pPr defTabSz="457200"/>
            <a:r>
              <a:rPr lang="fr-FR" sz="1800" dirty="0">
                <a:solidFill>
                  <a:prstClr val="black"/>
                </a:solidFill>
              </a:rPr>
              <a:t> </a:t>
            </a:r>
          </a:p>
          <a:p>
            <a:pPr defTabSz="457200"/>
            <a:br>
              <a:rPr lang="fr-FR" sz="1800" dirty="0">
                <a:solidFill>
                  <a:prstClr val="black"/>
                </a:solidFill>
              </a:rPr>
            </a:br>
            <a:endParaRPr lang="fr-FR" sz="1800" dirty="0">
              <a:solidFill>
                <a:prstClr val="black"/>
              </a:solidFill>
            </a:endParaRPr>
          </a:p>
        </p:txBody>
      </p:sp>
    </p:spTree>
    <p:extLst>
      <p:ext uri="{BB962C8B-B14F-4D97-AF65-F5344CB8AC3E}">
        <p14:creationId xmlns:p14="http://schemas.microsoft.com/office/powerpoint/2010/main" val="480499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5" name="Rectangle 14"/>
          <p:cNvSpPr/>
          <p:nvPr userDrawn="1"/>
        </p:nvSpPr>
        <p:spPr>
          <a:xfrm>
            <a:off x="0" y="1348798"/>
            <a:ext cx="9144000" cy="651911"/>
          </a:xfrm>
          <a:prstGeom prst="rect">
            <a:avLst/>
          </a:prstGeom>
          <a:solidFill>
            <a:srgbClr val="95C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10"/>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52" y="87875"/>
            <a:ext cx="1302403" cy="1218446"/>
          </a:xfrm>
          <a:prstGeom prst="rect">
            <a:avLst/>
          </a:prstGeom>
        </p:spPr>
      </p:pic>
    </p:spTree>
    <p:extLst>
      <p:ext uri="{BB962C8B-B14F-4D97-AF65-F5344CB8AC3E}">
        <p14:creationId xmlns:p14="http://schemas.microsoft.com/office/powerpoint/2010/main" val="1755817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5" name="Rectangle 14"/>
          <p:cNvSpPr/>
          <p:nvPr userDrawn="1"/>
        </p:nvSpPr>
        <p:spPr>
          <a:xfrm>
            <a:off x="0" y="1348798"/>
            <a:ext cx="9144000" cy="651911"/>
          </a:xfrm>
          <a:prstGeom prst="rect">
            <a:avLst/>
          </a:prstGeom>
          <a:solidFill>
            <a:srgbClr val="9F35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10"/>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52" y="87875"/>
            <a:ext cx="1302403" cy="1218446"/>
          </a:xfrm>
          <a:prstGeom prst="rect">
            <a:avLst/>
          </a:prstGeom>
        </p:spPr>
      </p:pic>
    </p:spTree>
    <p:extLst>
      <p:ext uri="{BB962C8B-B14F-4D97-AF65-F5344CB8AC3E}">
        <p14:creationId xmlns:p14="http://schemas.microsoft.com/office/powerpoint/2010/main" val="72993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ENERAL MASTER Slide title with text 1">
    <p:spTree>
      <p:nvGrpSpPr>
        <p:cNvPr id="1" name=""/>
        <p:cNvGrpSpPr/>
        <p:nvPr/>
      </p:nvGrpSpPr>
      <p:grpSpPr>
        <a:xfrm>
          <a:off x="0" y="0"/>
          <a:ext cx="0" cy="0"/>
          <a:chOff x="0" y="0"/>
          <a:chExt cx="0" cy="0"/>
        </a:xfrm>
      </p:grpSpPr>
      <p:sp>
        <p:nvSpPr>
          <p:cNvPr id="12" name="Rectangle 11"/>
          <p:cNvSpPr/>
          <p:nvPr userDrawn="1"/>
        </p:nvSpPr>
        <p:spPr>
          <a:xfrm>
            <a:off x="0" y="1348798"/>
            <a:ext cx="9144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3" name="Rectangle 12"/>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5"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6" name="Title 1"/>
          <p:cNvSpPr>
            <a:spLocks noGrp="1"/>
          </p:cNvSpPr>
          <p:nvPr>
            <p:ph type="ctrTitle" hasCustomPrompt="1"/>
          </p:nvPr>
        </p:nvSpPr>
        <p:spPr>
          <a:xfrm>
            <a:off x="1851994" y="245010"/>
            <a:ext cx="6548522" cy="425733"/>
          </a:xfrm>
          <a:prstGeom prst="rect">
            <a:avLst/>
          </a:prstGeom>
        </p:spPr>
        <p:txBody>
          <a:bodyPr lIns="0" tIns="0" rIns="0" bIns="0"/>
          <a:lstStyle>
            <a:lvl1pPr algn="l">
              <a:lnSpc>
                <a:spcPts val="3700"/>
              </a:lnSpc>
              <a:defRPr sz="3500" b="0">
                <a:solidFill>
                  <a:schemeClr val="bg1"/>
                </a:solidFill>
              </a:defRPr>
            </a:lvl1pPr>
          </a:lstStyle>
          <a:p>
            <a:r>
              <a:rPr lang="en-GB" dirty="0"/>
              <a:t>CLICK TO ADD TITLE OF PRESENTATION</a:t>
            </a:r>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52" y="87875"/>
            <a:ext cx="1302403" cy="1218446"/>
          </a:xfrm>
          <a:prstGeom prst="rect">
            <a:avLst/>
          </a:prstGeom>
        </p:spPr>
      </p:pic>
      <p:sp>
        <p:nvSpPr>
          <p:cNvPr id="7" name="Text Placeholder 2"/>
          <p:cNvSpPr>
            <a:spLocks noGrp="1"/>
          </p:cNvSpPr>
          <p:nvPr>
            <p:ph type="body" sz="quarter" idx="17"/>
          </p:nvPr>
        </p:nvSpPr>
        <p:spPr>
          <a:xfrm>
            <a:off x="358775" y="2199699"/>
            <a:ext cx="8343156" cy="3862964"/>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56613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15" name="Rectangle 14"/>
          <p:cNvSpPr/>
          <p:nvPr userDrawn="1"/>
        </p:nvSpPr>
        <p:spPr>
          <a:xfrm>
            <a:off x="0" y="1348798"/>
            <a:ext cx="9144000" cy="651911"/>
          </a:xfrm>
          <a:prstGeom prst="rect">
            <a:avLst/>
          </a:prstGeom>
          <a:solidFill>
            <a:srgbClr val="F3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10"/>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52" y="87875"/>
            <a:ext cx="1302403" cy="1218446"/>
          </a:xfrm>
          <a:prstGeom prst="rect">
            <a:avLst/>
          </a:prstGeom>
        </p:spPr>
      </p:pic>
    </p:spTree>
    <p:extLst>
      <p:ext uri="{BB962C8B-B14F-4D97-AF65-F5344CB8AC3E}">
        <p14:creationId xmlns:p14="http://schemas.microsoft.com/office/powerpoint/2010/main" val="2340466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Yellow">
    <p:spTree>
      <p:nvGrpSpPr>
        <p:cNvPr id="1" name=""/>
        <p:cNvGrpSpPr/>
        <p:nvPr/>
      </p:nvGrpSpPr>
      <p:grpSpPr>
        <a:xfrm>
          <a:off x="0" y="0"/>
          <a:ext cx="0" cy="0"/>
          <a:chOff x="0" y="0"/>
          <a:chExt cx="0" cy="0"/>
        </a:xfrm>
      </p:grpSpPr>
      <p:sp>
        <p:nvSpPr>
          <p:cNvPr id="15" name="Rectangle 14"/>
          <p:cNvSpPr/>
          <p:nvPr userDrawn="1"/>
        </p:nvSpPr>
        <p:spPr>
          <a:xfrm>
            <a:off x="0" y="1348798"/>
            <a:ext cx="9144000" cy="651911"/>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10"/>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52" y="87875"/>
            <a:ext cx="1302403" cy="1218446"/>
          </a:xfrm>
          <a:prstGeom prst="rect">
            <a:avLst/>
          </a:prstGeom>
        </p:spPr>
      </p:pic>
    </p:spTree>
    <p:extLst>
      <p:ext uri="{BB962C8B-B14F-4D97-AF65-F5344CB8AC3E}">
        <p14:creationId xmlns:p14="http://schemas.microsoft.com/office/powerpoint/2010/main" val="3862269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Magenta">
    <p:spTree>
      <p:nvGrpSpPr>
        <p:cNvPr id="1" name=""/>
        <p:cNvGrpSpPr/>
        <p:nvPr/>
      </p:nvGrpSpPr>
      <p:grpSpPr>
        <a:xfrm>
          <a:off x="0" y="0"/>
          <a:ext cx="0" cy="0"/>
          <a:chOff x="0" y="0"/>
          <a:chExt cx="0" cy="0"/>
        </a:xfrm>
      </p:grpSpPr>
      <p:sp>
        <p:nvSpPr>
          <p:cNvPr id="15" name="Rectangle 14"/>
          <p:cNvSpPr/>
          <p:nvPr userDrawn="1"/>
        </p:nvSpPr>
        <p:spPr>
          <a:xfrm>
            <a:off x="0" y="1348798"/>
            <a:ext cx="9144000" cy="651911"/>
          </a:xfrm>
          <a:prstGeom prst="rect">
            <a:avLst/>
          </a:prstGeom>
          <a:solidFill>
            <a:srgbClr val="EC61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10"/>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52" y="87875"/>
            <a:ext cx="1302403" cy="1218446"/>
          </a:xfrm>
          <a:prstGeom prst="rect">
            <a:avLst/>
          </a:prstGeom>
        </p:spPr>
      </p:pic>
    </p:spTree>
    <p:extLst>
      <p:ext uri="{BB962C8B-B14F-4D97-AF65-F5344CB8AC3E}">
        <p14:creationId xmlns:p14="http://schemas.microsoft.com/office/powerpoint/2010/main" val="570649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Cyan">
    <p:spTree>
      <p:nvGrpSpPr>
        <p:cNvPr id="1" name=""/>
        <p:cNvGrpSpPr/>
        <p:nvPr/>
      </p:nvGrpSpPr>
      <p:grpSpPr>
        <a:xfrm>
          <a:off x="0" y="0"/>
          <a:ext cx="0" cy="0"/>
          <a:chOff x="0" y="0"/>
          <a:chExt cx="0" cy="0"/>
        </a:xfrm>
      </p:grpSpPr>
      <p:sp>
        <p:nvSpPr>
          <p:cNvPr id="15" name="Rectangle 14"/>
          <p:cNvSpPr/>
          <p:nvPr userDrawn="1"/>
        </p:nvSpPr>
        <p:spPr>
          <a:xfrm>
            <a:off x="0" y="1348798"/>
            <a:ext cx="9144000" cy="651911"/>
          </a:xfrm>
          <a:prstGeom prst="rect">
            <a:avLst/>
          </a:prstGeom>
          <a:solidFill>
            <a:srgbClr val="00B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10"/>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52" y="87875"/>
            <a:ext cx="1302403" cy="1218446"/>
          </a:xfrm>
          <a:prstGeom prst="rect">
            <a:avLst/>
          </a:prstGeom>
        </p:spPr>
      </p:pic>
    </p:spTree>
    <p:extLst>
      <p:ext uri="{BB962C8B-B14F-4D97-AF65-F5344CB8AC3E}">
        <p14:creationId xmlns:p14="http://schemas.microsoft.com/office/powerpoint/2010/main" val="1260241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15" name="Rectangle 14"/>
          <p:cNvSpPr/>
          <p:nvPr userDrawn="1"/>
        </p:nvSpPr>
        <p:spPr>
          <a:xfrm>
            <a:off x="0" y="1348798"/>
            <a:ext cx="9144000" cy="651911"/>
          </a:xfrm>
          <a:prstGeom prst="rect">
            <a:avLst/>
          </a:prstGeom>
          <a:solidFill>
            <a:srgbClr val="004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Subtitle 2"/>
          <p:cNvSpPr>
            <a:spLocks noGrp="1"/>
          </p:cNvSpPr>
          <p:nvPr>
            <p:ph type="subTitle" idx="1" hasCustomPrompt="1"/>
          </p:nvPr>
        </p:nvSpPr>
        <p:spPr>
          <a:xfrm>
            <a:off x="1851994" y="1553733"/>
            <a:ext cx="576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1851994" y="245010"/>
            <a:ext cx="6548522"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52" y="87875"/>
            <a:ext cx="1302403" cy="1218446"/>
          </a:xfrm>
          <a:prstGeom prst="rect">
            <a:avLst/>
          </a:prstGeom>
        </p:spPr>
      </p:pic>
    </p:spTree>
    <p:extLst>
      <p:ext uri="{BB962C8B-B14F-4D97-AF65-F5344CB8AC3E}">
        <p14:creationId xmlns:p14="http://schemas.microsoft.com/office/powerpoint/2010/main" val="529373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8" name="Rechthoek 6"/>
          <p:cNvSpPr/>
          <p:nvPr userDrawn="1"/>
        </p:nvSpPr>
        <p:spPr>
          <a:xfrm>
            <a:off x="1" y="1566647"/>
            <a:ext cx="9144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sz="1403">
              <a:solidFill>
                <a:prstClr val="white"/>
              </a:solidFill>
            </a:endParaRPr>
          </a:p>
        </p:txBody>
      </p:sp>
      <p:sp>
        <p:nvSpPr>
          <p:cNvPr id="3" name="Rechthoek 7"/>
          <p:cNvSpPr/>
          <p:nvPr userDrawn="1"/>
        </p:nvSpPr>
        <p:spPr>
          <a:xfrm>
            <a:off x="0" y="0"/>
            <a:ext cx="9144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l-NL" sz="1350" dirty="0">
              <a:solidFill>
                <a:srgbClr val="0F6FC6">
                  <a:lumMod val="50000"/>
                </a:srgbClr>
              </a:solidFill>
              <a:latin typeface="Verdana Standaard" charset="0"/>
            </a:endParaRPr>
          </a:p>
        </p:txBody>
      </p:sp>
      <p:sp>
        <p:nvSpPr>
          <p:cNvPr id="5" name="Tijdelijke aanduiding voor tekst 17"/>
          <p:cNvSpPr>
            <a:spLocks noGrp="1"/>
          </p:cNvSpPr>
          <p:nvPr>
            <p:ph type="body" sz="quarter" idx="11" hasCustomPrompt="1"/>
          </p:nvPr>
        </p:nvSpPr>
        <p:spPr>
          <a:xfrm>
            <a:off x="704850" y="445746"/>
            <a:ext cx="8172450" cy="993310"/>
          </a:xfrm>
          <a:prstGeom prst="rect">
            <a:avLst/>
          </a:prstGeom>
        </p:spPr>
        <p:txBody>
          <a:bodyPr/>
          <a:lstStyle>
            <a:lvl1pPr marL="0" indent="0">
              <a:buNone/>
              <a:defRPr sz="2700" b="0">
                <a:solidFill>
                  <a:schemeClr val="bg1"/>
                </a:solidFill>
                <a:latin typeface="Verdana"/>
                <a:cs typeface="Verdana"/>
              </a:defRPr>
            </a:lvl1pPr>
            <a:lvl2pPr>
              <a:defRPr sz="2700" b="1">
                <a:solidFill>
                  <a:schemeClr val="bg1"/>
                </a:solidFill>
              </a:defRPr>
            </a:lvl2pPr>
            <a:lvl3pPr>
              <a:defRPr sz="2700" b="1">
                <a:solidFill>
                  <a:schemeClr val="bg1"/>
                </a:solidFill>
              </a:defRPr>
            </a:lvl3pPr>
            <a:lvl4pPr>
              <a:defRPr sz="2700" b="1">
                <a:solidFill>
                  <a:schemeClr val="bg1"/>
                </a:solidFill>
              </a:defRPr>
            </a:lvl4pPr>
            <a:lvl5pPr>
              <a:defRPr sz="2700" b="1">
                <a:solidFill>
                  <a:schemeClr val="bg1"/>
                </a:solidFill>
              </a:defRPr>
            </a:lvl5pPr>
          </a:lstStyle>
          <a:p>
            <a:pPr lvl="0"/>
            <a:r>
              <a:rPr lang="nl-NL" dirty="0" err="1"/>
              <a:t>Heading</a:t>
            </a:r>
            <a:endParaRPr lang="nl-NL" dirty="0"/>
          </a:p>
        </p:txBody>
      </p:sp>
      <p:sp>
        <p:nvSpPr>
          <p:cNvPr id="7" name="Text Placeholder 6"/>
          <p:cNvSpPr>
            <a:spLocks noGrp="1"/>
          </p:cNvSpPr>
          <p:nvPr>
            <p:ph type="body" sz="quarter" idx="12"/>
          </p:nvPr>
        </p:nvSpPr>
        <p:spPr>
          <a:xfrm>
            <a:off x="704850" y="1765300"/>
            <a:ext cx="8172450" cy="3614738"/>
          </a:xfrm>
          <a:prstGeom prst="rect">
            <a:avLst/>
          </a:prstGeom>
        </p:spPr>
        <p:txBody>
          <a:bodyPr/>
          <a:lstStyle>
            <a:lvl1pPr>
              <a:defRPr lang="en-US" sz="2100" b="0" i="0" kern="1200" dirty="0" smtClean="0">
                <a:solidFill>
                  <a:srgbClr val="093B37"/>
                </a:solidFill>
                <a:latin typeface="Verdana"/>
                <a:ea typeface="+mn-ea"/>
                <a:cs typeface="Verdana"/>
              </a:defRPr>
            </a:lvl1pPr>
            <a:lvl2pPr>
              <a:defRPr lang="en-US" sz="2100" b="0" i="0" kern="1200" dirty="0" smtClean="0">
                <a:solidFill>
                  <a:srgbClr val="093B37"/>
                </a:solidFill>
                <a:latin typeface="Verdana"/>
                <a:ea typeface="+mn-ea"/>
                <a:cs typeface="Verdana"/>
              </a:defRPr>
            </a:lvl2pPr>
            <a:lvl3pPr>
              <a:defRPr lang="en-US" sz="2100" b="0" i="0" kern="1200" dirty="0" smtClean="0">
                <a:solidFill>
                  <a:srgbClr val="093B37"/>
                </a:solidFill>
                <a:latin typeface="Verdana"/>
                <a:ea typeface="+mn-ea"/>
                <a:cs typeface="Verdana"/>
              </a:defRPr>
            </a:lvl3pPr>
            <a:lvl4pPr>
              <a:defRPr lang="en-US" sz="2100" b="0" i="0" kern="1200" dirty="0" smtClean="0">
                <a:solidFill>
                  <a:srgbClr val="093B37"/>
                </a:solidFill>
                <a:latin typeface="Verdana"/>
                <a:ea typeface="+mn-ea"/>
                <a:cs typeface="Verdana"/>
              </a:defRPr>
            </a:lvl4pPr>
            <a:lvl5pPr>
              <a:defRPr lang="en-GB" sz="2100" b="0" i="0" kern="1200" dirty="0">
                <a:solidFill>
                  <a:srgbClr val="093B37"/>
                </a:solidFill>
                <a:latin typeface="Verdana"/>
                <a:ea typeface="+mn-e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5028566"/>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GENERAL MASTER Slide title with text 1">
  <p:cSld name="3_GENERAL MASTER Slide title with text 1">
    <p:bg>
      <p:bgPr>
        <a:solidFill>
          <a:schemeClr val="lt1"/>
        </a:solidFill>
        <a:effectLst/>
      </p:bgPr>
    </p:bg>
    <p:spTree>
      <p:nvGrpSpPr>
        <p:cNvPr id="1" name="Shape 39"/>
        <p:cNvGrpSpPr/>
        <p:nvPr/>
      </p:nvGrpSpPr>
      <p:grpSpPr>
        <a:xfrm>
          <a:off x="0" y="0"/>
          <a:ext cx="0" cy="0"/>
          <a:chOff x="0" y="0"/>
          <a:chExt cx="0" cy="0"/>
        </a:xfrm>
      </p:grpSpPr>
      <p:sp>
        <p:nvSpPr>
          <p:cNvPr id="40" name="Google Shape;40;p5"/>
          <p:cNvSpPr/>
          <p:nvPr/>
        </p:nvSpPr>
        <p:spPr>
          <a:xfrm>
            <a:off x="0" y="-13259"/>
            <a:ext cx="9144000" cy="1368000"/>
          </a:xfrm>
          <a:prstGeom prst="rect">
            <a:avLst/>
          </a:prstGeom>
          <a:solidFill>
            <a:srgbClr val="0077D4"/>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41" name="Google Shape;41;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9151" y="87875"/>
            <a:ext cx="1302403" cy="1218446"/>
          </a:xfrm>
          <a:prstGeom prst="rect">
            <a:avLst/>
          </a:prstGeom>
          <a:noFill/>
          <a:ln>
            <a:noFill/>
          </a:ln>
        </p:spPr>
      </p:pic>
      <p:pic>
        <p:nvPicPr>
          <p:cNvPr id="42" name="Google Shape;42;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033657" y="153188"/>
            <a:ext cx="903514" cy="903514"/>
          </a:xfrm>
          <a:prstGeom prst="rect">
            <a:avLst/>
          </a:prstGeom>
          <a:noFill/>
          <a:ln>
            <a:noFill/>
          </a:ln>
        </p:spPr>
      </p:pic>
      <p:sp>
        <p:nvSpPr>
          <p:cNvPr id="43" name="Google Shape;43;p5"/>
          <p:cNvSpPr txBox="1">
            <a:spLocks noGrp="1"/>
          </p:cNvSpPr>
          <p:nvPr>
            <p:ph type="title"/>
          </p:nvPr>
        </p:nvSpPr>
        <p:spPr>
          <a:xfrm>
            <a:off x="1391554" y="-13259"/>
            <a:ext cx="6642103" cy="132556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 name="Picture 3">
            <a:extLst>
              <a:ext uri="{FF2B5EF4-FFF2-40B4-BE49-F238E27FC236}">
                <a16:creationId xmlns:a16="http://schemas.microsoft.com/office/drawing/2014/main" id="{0BE9C068-F1DF-8B7B-DDA9-233F7B66791F}"/>
              </a:ext>
            </a:extLst>
          </p:cNvPr>
          <p:cNvPicPr>
            <a:picLocks noChangeAspect="1"/>
          </p:cNvPicPr>
          <p:nvPr userDrawn="1"/>
        </p:nvPicPr>
        <p:blipFill>
          <a:blip r:embed="rId4"/>
          <a:stretch>
            <a:fillRect/>
          </a:stretch>
        </p:blipFill>
        <p:spPr>
          <a:xfrm>
            <a:off x="7635313" y="6264931"/>
            <a:ext cx="1301858" cy="593069"/>
          </a:xfrm>
          <a:prstGeom prst="rect">
            <a:avLst/>
          </a:prstGeom>
        </p:spPr>
      </p:pic>
    </p:spTree>
    <p:extLst>
      <p:ext uri="{BB962C8B-B14F-4D97-AF65-F5344CB8AC3E}">
        <p14:creationId xmlns:p14="http://schemas.microsoft.com/office/powerpoint/2010/main" val="362134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MASTER SLIDE Summary Slide">
    <p:spTree>
      <p:nvGrpSpPr>
        <p:cNvPr id="1" name=""/>
        <p:cNvGrpSpPr/>
        <p:nvPr/>
      </p:nvGrpSpPr>
      <p:grpSpPr>
        <a:xfrm>
          <a:off x="0" y="0"/>
          <a:ext cx="0" cy="0"/>
          <a:chOff x="0" y="0"/>
          <a:chExt cx="0" cy="0"/>
        </a:xfrm>
      </p:grpSpPr>
      <p:sp>
        <p:nvSpPr>
          <p:cNvPr id="39" name="Rectangle 38"/>
          <p:cNvSpPr/>
          <p:nvPr userDrawn="1"/>
        </p:nvSpPr>
        <p:spPr>
          <a:xfrm>
            <a:off x="-13862" y="0"/>
            <a:ext cx="9157862" cy="6858000"/>
          </a:xfrm>
          <a:prstGeom prst="rect">
            <a:avLst/>
          </a:prstGeom>
          <a:solidFill>
            <a:srgbClr val="EEF3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sz="1800">
              <a:solidFill>
                <a:prstClr val="white"/>
              </a:solidFill>
            </a:endParaRPr>
          </a:p>
        </p:txBody>
      </p:sp>
      <p:sp>
        <p:nvSpPr>
          <p:cNvPr id="36" name="Rectangle 35"/>
          <p:cNvSpPr/>
          <p:nvPr userDrawn="1"/>
        </p:nvSpPr>
        <p:spPr>
          <a:xfrm>
            <a:off x="-13862" y="0"/>
            <a:ext cx="3084432"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aseline="-25000" dirty="0">
              <a:ln>
                <a:solidFill>
                  <a:srgbClr val="363636"/>
                </a:solidFill>
              </a:ln>
              <a:solidFill>
                <a:prstClr val="black"/>
              </a:solidFill>
            </a:endParaRPr>
          </a:p>
        </p:txBody>
      </p:sp>
      <p:sp>
        <p:nvSpPr>
          <p:cNvPr id="75" name="Text Placeholder 74"/>
          <p:cNvSpPr>
            <a:spLocks noGrp="1"/>
          </p:cNvSpPr>
          <p:nvPr>
            <p:ph type="body" sz="quarter" idx="10" hasCustomPrompt="1"/>
          </p:nvPr>
        </p:nvSpPr>
        <p:spPr>
          <a:xfrm>
            <a:off x="-13862" y="5048549"/>
            <a:ext cx="3065418" cy="508000"/>
          </a:xfrm>
          <a:prstGeom prst="rect">
            <a:avLst/>
          </a:prstGeom>
        </p:spPr>
        <p:txBody>
          <a:bodyPr/>
          <a:lstStyle>
            <a:lvl1pPr marL="0" indent="0" algn="ctr">
              <a:buNone/>
              <a:defRPr b="1">
                <a:solidFill>
                  <a:schemeClr val="bg1"/>
                </a:solidFill>
                <a:effectLst/>
              </a:defRPr>
            </a:lvl1pPr>
            <a:lvl2pPr marL="457200" indent="0">
              <a:buNone/>
              <a:defRPr/>
            </a:lvl2pPr>
            <a:lvl3pPr marL="914400" indent="0" algn="ctr">
              <a:buNone/>
              <a:defRPr sz="3600" b="1">
                <a:solidFill>
                  <a:schemeClr val="bg1"/>
                </a:solidFill>
              </a:defRPr>
            </a:lvl3pPr>
            <a:lvl4pPr marL="1371600" indent="0">
              <a:buNone/>
              <a:defRPr/>
            </a:lvl4pPr>
            <a:lvl5pPr marL="1828800" indent="0">
              <a:buNone/>
              <a:defRPr/>
            </a:lvl5pPr>
          </a:lstStyle>
          <a:p>
            <a:pPr lvl="0"/>
            <a:r>
              <a:rPr lang="en-US" dirty="0"/>
              <a:t>INSERT SUMMARY</a:t>
            </a:r>
            <a:endParaRPr lang="fr-FR" dirty="0"/>
          </a:p>
        </p:txBody>
      </p:sp>
      <p:cxnSp>
        <p:nvCxnSpPr>
          <p:cNvPr id="340" name="Straight Connector 339"/>
          <p:cNvCxnSpPr/>
          <p:nvPr userDrawn="1"/>
        </p:nvCxnSpPr>
        <p:spPr>
          <a:xfrm>
            <a:off x="3061064" y="2248874"/>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a:off x="2472145" y="2248874"/>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2" name="Text Placeholder 13"/>
          <p:cNvSpPr>
            <a:spLocks noGrp="1"/>
          </p:cNvSpPr>
          <p:nvPr>
            <p:ph type="body" sz="quarter" idx="29" hasCustomPrompt="1"/>
          </p:nvPr>
        </p:nvSpPr>
        <p:spPr>
          <a:xfrm>
            <a:off x="2472145" y="1904387"/>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3" name="Text Placeholder 13"/>
          <p:cNvSpPr>
            <a:spLocks noGrp="1"/>
          </p:cNvSpPr>
          <p:nvPr>
            <p:ph type="body" sz="quarter" idx="30" hasCustomPrompt="1"/>
          </p:nvPr>
        </p:nvSpPr>
        <p:spPr>
          <a:xfrm>
            <a:off x="3209110" y="1904387"/>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4" name="Text Placeholder 13"/>
          <p:cNvSpPr>
            <a:spLocks noGrp="1"/>
          </p:cNvSpPr>
          <p:nvPr>
            <p:ph type="body" sz="quarter" idx="31" hasCustomPrompt="1"/>
          </p:nvPr>
        </p:nvSpPr>
        <p:spPr>
          <a:xfrm>
            <a:off x="7005607" y="1901409"/>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45" name="Straight Connector 344"/>
          <p:cNvCxnSpPr/>
          <p:nvPr userDrawn="1"/>
        </p:nvCxnSpPr>
        <p:spPr>
          <a:xfrm>
            <a:off x="3056711" y="282404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a:off x="2467792" y="282404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7" name="Text Placeholder 13"/>
          <p:cNvSpPr>
            <a:spLocks noGrp="1"/>
          </p:cNvSpPr>
          <p:nvPr>
            <p:ph type="body" sz="quarter" idx="32" hasCustomPrompt="1"/>
          </p:nvPr>
        </p:nvSpPr>
        <p:spPr>
          <a:xfrm>
            <a:off x="2467792" y="247956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8" name="Text Placeholder 13"/>
          <p:cNvSpPr>
            <a:spLocks noGrp="1"/>
          </p:cNvSpPr>
          <p:nvPr>
            <p:ph type="body" sz="quarter" idx="33" hasCustomPrompt="1"/>
          </p:nvPr>
        </p:nvSpPr>
        <p:spPr>
          <a:xfrm>
            <a:off x="3204757" y="247956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9" name="Text Placeholder 13"/>
          <p:cNvSpPr>
            <a:spLocks noGrp="1"/>
          </p:cNvSpPr>
          <p:nvPr>
            <p:ph type="body" sz="quarter" idx="34" hasCustomPrompt="1"/>
          </p:nvPr>
        </p:nvSpPr>
        <p:spPr>
          <a:xfrm>
            <a:off x="7001254" y="247658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55" name="Straight Connector 354"/>
          <p:cNvCxnSpPr/>
          <p:nvPr userDrawn="1"/>
        </p:nvCxnSpPr>
        <p:spPr>
          <a:xfrm>
            <a:off x="3061065" y="3396246"/>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a:off x="2472146" y="3396246"/>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57" name="Text Placeholder 13"/>
          <p:cNvSpPr>
            <a:spLocks noGrp="1"/>
          </p:cNvSpPr>
          <p:nvPr>
            <p:ph type="body" sz="quarter" idx="35" hasCustomPrompt="1"/>
          </p:nvPr>
        </p:nvSpPr>
        <p:spPr>
          <a:xfrm>
            <a:off x="2472146" y="3051759"/>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58" name="Text Placeholder 13"/>
          <p:cNvSpPr>
            <a:spLocks noGrp="1"/>
          </p:cNvSpPr>
          <p:nvPr>
            <p:ph type="body" sz="quarter" idx="36" hasCustomPrompt="1"/>
          </p:nvPr>
        </p:nvSpPr>
        <p:spPr>
          <a:xfrm>
            <a:off x="3209112" y="3051759"/>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59" name="Text Placeholder 13"/>
          <p:cNvSpPr>
            <a:spLocks noGrp="1"/>
          </p:cNvSpPr>
          <p:nvPr>
            <p:ph type="body" sz="quarter" idx="37" hasCustomPrompt="1"/>
          </p:nvPr>
        </p:nvSpPr>
        <p:spPr>
          <a:xfrm>
            <a:off x="7005608" y="3048781"/>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65" name="Straight Connector 364"/>
          <p:cNvCxnSpPr/>
          <p:nvPr userDrawn="1"/>
        </p:nvCxnSpPr>
        <p:spPr>
          <a:xfrm>
            <a:off x="3056710" y="397238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a:off x="2467791" y="397238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67" name="Text Placeholder 13"/>
          <p:cNvSpPr>
            <a:spLocks noGrp="1"/>
          </p:cNvSpPr>
          <p:nvPr>
            <p:ph type="body" sz="quarter" idx="38" hasCustomPrompt="1"/>
          </p:nvPr>
        </p:nvSpPr>
        <p:spPr>
          <a:xfrm>
            <a:off x="2467791" y="362790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68" name="Text Placeholder 13"/>
          <p:cNvSpPr>
            <a:spLocks noGrp="1"/>
          </p:cNvSpPr>
          <p:nvPr>
            <p:ph type="body" sz="quarter" idx="39" hasCustomPrompt="1"/>
          </p:nvPr>
        </p:nvSpPr>
        <p:spPr>
          <a:xfrm>
            <a:off x="3204757" y="362790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69" name="Text Placeholder 13"/>
          <p:cNvSpPr>
            <a:spLocks noGrp="1"/>
          </p:cNvSpPr>
          <p:nvPr>
            <p:ph type="body" sz="quarter" idx="40" hasCustomPrompt="1"/>
          </p:nvPr>
        </p:nvSpPr>
        <p:spPr>
          <a:xfrm>
            <a:off x="7001253" y="362492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0" name="Straight Connector 369"/>
          <p:cNvCxnSpPr/>
          <p:nvPr userDrawn="1"/>
        </p:nvCxnSpPr>
        <p:spPr>
          <a:xfrm>
            <a:off x="3061066" y="4537699"/>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a:off x="2472147" y="4537699"/>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2" name="Text Placeholder 13"/>
          <p:cNvSpPr>
            <a:spLocks noGrp="1"/>
          </p:cNvSpPr>
          <p:nvPr>
            <p:ph type="body" sz="quarter" idx="41" hasCustomPrompt="1"/>
          </p:nvPr>
        </p:nvSpPr>
        <p:spPr>
          <a:xfrm>
            <a:off x="2472147" y="4193212"/>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3" name="Text Placeholder 13"/>
          <p:cNvSpPr>
            <a:spLocks noGrp="1"/>
          </p:cNvSpPr>
          <p:nvPr>
            <p:ph type="body" sz="quarter" idx="42" hasCustomPrompt="1"/>
          </p:nvPr>
        </p:nvSpPr>
        <p:spPr>
          <a:xfrm>
            <a:off x="3209113" y="4193212"/>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4" name="Text Placeholder 13"/>
          <p:cNvSpPr>
            <a:spLocks noGrp="1"/>
          </p:cNvSpPr>
          <p:nvPr>
            <p:ph type="body" sz="quarter" idx="43" hasCustomPrompt="1"/>
          </p:nvPr>
        </p:nvSpPr>
        <p:spPr>
          <a:xfrm>
            <a:off x="7005609" y="4190234"/>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5" name="Straight Connector 374"/>
          <p:cNvCxnSpPr/>
          <p:nvPr userDrawn="1"/>
        </p:nvCxnSpPr>
        <p:spPr>
          <a:xfrm>
            <a:off x="3065417" y="1708408"/>
            <a:ext cx="445007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a:off x="2476498" y="1708408"/>
            <a:ext cx="588918"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7" name="Text Placeholder 13"/>
          <p:cNvSpPr>
            <a:spLocks noGrp="1"/>
          </p:cNvSpPr>
          <p:nvPr>
            <p:ph type="body" sz="quarter" idx="44" hasCustomPrompt="1"/>
          </p:nvPr>
        </p:nvSpPr>
        <p:spPr>
          <a:xfrm>
            <a:off x="2476498" y="1363921"/>
            <a:ext cx="588918"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8" name="Text Placeholder 13"/>
          <p:cNvSpPr>
            <a:spLocks noGrp="1"/>
          </p:cNvSpPr>
          <p:nvPr>
            <p:ph type="body" sz="quarter" idx="45" hasCustomPrompt="1"/>
          </p:nvPr>
        </p:nvSpPr>
        <p:spPr>
          <a:xfrm>
            <a:off x="3213463" y="1363921"/>
            <a:ext cx="3796496"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9" name="Text Placeholder 13"/>
          <p:cNvSpPr>
            <a:spLocks noGrp="1"/>
          </p:cNvSpPr>
          <p:nvPr>
            <p:ph type="body" sz="quarter" idx="46" hasCustomPrompt="1"/>
          </p:nvPr>
        </p:nvSpPr>
        <p:spPr>
          <a:xfrm>
            <a:off x="7009960" y="1360943"/>
            <a:ext cx="505536"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pic>
        <p:nvPicPr>
          <p:cNvPr id="38" name="Picture 3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52" y="87875"/>
            <a:ext cx="1302403" cy="1218446"/>
          </a:xfrm>
          <a:prstGeom prst="rect">
            <a:avLst/>
          </a:prstGeom>
        </p:spPr>
      </p:pic>
    </p:spTree>
    <p:extLst>
      <p:ext uri="{BB962C8B-B14F-4D97-AF65-F5344CB8AC3E}">
        <p14:creationId xmlns:p14="http://schemas.microsoft.com/office/powerpoint/2010/main" val="301073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MASTER SLIDE Content Slide 1">
    <p:spTree>
      <p:nvGrpSpPr>
        <p:cNvPr id="1" name=""/>
        <p:cNvGrpSpPr/>
        <p:nvPr/>
      </p:nvGrpSpPr>
      <p:grpSpPr>
        <a:xfrm>
          <a:off x="0" y="0"/>
          <a:ext cx="0" cy="0"/>
          <a:chOff x="0" y="0"/>
          <a:chExt cx="0" cy="0"/>
        </a:xfrm>
      </p:grpSpPr>
      <p:sp>
        <p:nvSpPr>
          <p:cNvPr id="6" name="Rectangle 5"/>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aseline="-25000" dirty="0">
              <a:ln>
                <a:solidFill>
                  <a:srgbClr val="363636"/>
                </a:solidFill>
              </a:ln>
              <a:solidFill>
                <a:prstClr val="black"/>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defTabSz="457200"/>
            <a:endParaRPr lang="en-US" sz="900" dirty="0">
              <a:solidFill>
                <a:srgbClr val="C5192D"/>
              </a:solidFill>
            </a:endParaRPr>
          </a:p>
        </p:txBody>
      </p:sp>
      <p:sp>
        <p:nvSpPr>
          <p:cNvPr id="8" name="Title 1"/>
          <p:cNvSpPr>
            <a:spLocks noGrp="1"/>
          </p:cNvSpPr>
          <p:nvPr>
            <p:ph type="ctrTitle" hasCustomPrompt="1"/>
          </p:nvPr>
        </p:nvSpPr>
        <p:spPr>
          <a:xfrm>
            <a:off x="358776" y="128000"/>
            <a:ext cx="8333503" cy="425733"/>
          </a:xfrm>
          <a:prstGeom prst="rect">
            <a:avLst/>
          </a:prstGeom>
        </p:spPr>
        <p:txBody>
          <a:bodyPr lIns="0" tIns="0" rIns="0" bIns="0"/>
          <a:lstStyle>
            <a:lvl1pPr algn="l">
              <a:lnSpc>
                <a:spcPts val="3700"/>
              </a:lnSpc>
              <a:defRPr sz="3200" baseline="0">
                <a:solidFill>
                  <a:schemeClr val="bg1"/>
                </a:solidFill>
              </a:defRPr>
            </a:lvl1pPr>
          </a:lstStyle>
          <a:p>
            <a:r>
              <a:rPr lang="en-GB" dirty="0"/>
              <a:t>Insert title</a:t>
            </a:r>
            <a:endParaRPr lang="en-US" dirty="0"/>
          </a:p>
        </p:txBody>
      </p:sp>
      <p:sp>
        <p:nvSpPr>
          <p:cNvPr id="7" name="Text Placeholder 2"/>
          <p:cNvSpPr>
            <a:spLocks noGrp="1"/>
          </p:cNvSpPr>
          <p:nvPr>
            <p:ph type="body" sz="quarter" idx="17"/>
          </p:nvPr>
        </p:nvSpPr>
        <p:spPr>
          <a:xfrm>
            <a:off x="358775" y="978012"/>
            <a:ext cx="8343156"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pic>
        <p:nvPicPr>
          <p:cNvPr id="2" name="Picture 1">
            <a:extLst>
              <a:ext uri="{FF2B5EF4-FFF2-40B4-BE49-F238E27FC236}">
                <a16:creationId xmlns:a16="http://schemas.microsoft.com/office/drawing/2014/main" id="{5160C7AB-E07D-B823-B2AA-B2C7433C3638}"/>
              </a:ext>
            </a:extLst>
          </p:cNvPr>
          <p:cNvPicPr>
            <a:picLocks noChangeAspect="1"/>
          </p:cNvPicPr>
          <p:nvPr userDrawn="1"/>
        </p:nvPicPr>
        <p:blipFill>
          <a:blip r:embed="rId2"/>
          <a:stretch>
            <a:fillRect/>
          </a:stretch>
        </p:blipFill>
        <p:spPr>
          <a:xfrm>
            <a:off x="7458738" y="6219795"/>
            <a:ext cx="1458462" cy="664410"/>
          </a:xfrm>
          <a:prstGeom prst="rect">
            <a:avLst/>
          </a:prstGeom>
        </p:spPr>
      </p:pic>
    </p:spTree>
    <p:extLst>
      <p:ext uri="{BB962C8B-B14F-4D97-AF65-F5344CB8AC3E}">
        <p14:creationId xmlns:p14="http://schemas.microsoft.com/office/powerpoint/2010/main" val="284812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7BBA-37FD-3F79-53AF-BB50370BF52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pic>
        <p:nvPicPr>
          <p:cNvPr id="3" name="Picture 2">
            <a:extLst>
              <a:ext uri="{FF2B5EF4-FFF2-40B4-BE49-F238E27FC236}">
                <a16:creationId xmlns:a16="http://schemas.microsoft.com/office/drawing/2014/main" id="{F308F661-E06F-6698-B68C-BD9565249EDE}"/>
              </a:ext>
            </a:extLst>
          </p:cNvPr>
          <p:cNvPicPr>
            <a:picLocks noChangeAspect="1"/>
          </p:cNvPicPr>
          <p:nvPr userDrawn="1"/>
        </p:nvPicPr>
        <p:blipFill>
          <a:blip r:embed="rId2"/>
          <a:stretch>
            <a:fillRect/>
          </a:stretch>
        </p:blipFill>
        <p:spPr>
          <a:xfrm>
            <a:off x="7497938" y="6230903"/>
            <a:ext cx="1398090" cy="636908"/>
          </a:xfrm>
          <a:prstGeom prst="rect">
            <a:avLst/>
          </a:prstGeom>
        </p:spPr>
      </p:pic>
    </p:spTree>
    <p:extLst>
      <p:ext uri="{BB962C8B-B14F-4D97-AF65-F5344CB8AC3E}">
        <p14:creationId xmlns:p14="http://schemas.microsoft.com/office/powerpoint/2010/main" val="369041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MASTER SLIDE Content Slide 2">
    <p:spTree>
      <p:nvGrpSpPr>
        <p:cNvPr id="1" name=""/>
        <p:cNvGrpSpPr/>
        <p:nvPr/>
      </p:nvGrpSpPr>
      <p:grpSpPr>
        <a:xfrm>
          <a:off x="0" y="0"/>
          <a:ext cx="0" cy="0"/>
          <a:chOff x="0" y="0"/>
          <a:chExt cx="0" cy="0"/>
        </a:xfrm>
      </p:grpSpPr>
      <p:sp>
        <p:nvSpPr>
          <p:cNvPr id="8" name="Rectangle 7"/>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aseline="-25000" dirty="0">
              <a:ln>
                <a:solidFill>
                  <a:srgbClr val="363636"/>
                </a:solidFill>
              </a:ln>
              <a:solidFill>
                <a:prstClr val="black"/>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defTabSz="457200"/>
            <a:endParaRPr lang="en-US" sz="900" dirty="0">
              <a:solidFill>
                <a:srgbClr val="C5192D"/>
              </a:solidFill>
            </a:endParaRPr>
          </a:p>
        </p:txBody>
      </p:sp>
      <p:sp>
        <p:nvSpPr>
          <p:cNvPr id="18" name="Picture Placeholder 7"/>
          <p:cNvSpPr>
            <a:spLocks noGrp="1"/>
          </p:cNvSpPr>
          <p:nvPr>
            <p:ph type="pic" sz="quarter" idx="15" hasCustomPrompt="1"/>
          </p:nvPr>
        </p:nvSpPr>
        <p:spPr>
          <a:xfrm>
            <a:off x="4847798" y="978010"/>
            <a:ext cx="3854135" cy="5084374"/>
          </a:xfrm>
          <a:prstGeom prst="rect">
            <a:avLst/>
          </a:prstGeom>
          <a:solidFill>
            <a:schemeClr val="bg1"/>
          </a:solidFill>
        </p:spPr>
        <p:txBody>
          <a:bodyPr vert="horz" lIns="0" tIns="720000" rIns="0" bIns="0" anchor="t" anchorCtr="0"/>
          <a:lstStyle>
            <a:lvl1pPr marL="0" indent="0" algn="ctr">
              <a:buFontTx/>
              <a:buNone/>
              <a:defRPr baseline="0"/>
            </a:lvl1pPr>
          </a:lstStyle>
          <a:p>
            <a:r>
              <a:rPr lang="en-US" dirty="0"/>
              <a:t>Click icon or drag image to insert picture</a:t>
            </a:r>
          </a:p>
        </p:txBody>
      </p:sp>
      <p:sp>
        <p:nvSpPr>
          <p:cNvPr id="12" name="Title 1"/>
          <p:cNvSpPr>
            <a:spLocks noGrp="1"/>
          </p:cNvSpPr>
          <p:nvPr>
            <p:ph type="ctrTitle" hasCustomPrompt="1"/>
          </p:nvPr>
        </p:nvSpPr>
        <p:spPr>
          <a:xfrm>
            <a:off x="358775" y="128000"/>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7" name="Text Placeholder 2"/>
          <p:cNvSpPr>
            <a:spLocks noGrp="1"/>
          </p:cNvSpPr>
          <p:nvPr>
            <p:ph type="body" sz="quarter" idx="16"/>
          </p:nvPr>
        </p:nvSpPr>
        <p:spPr>
          <a:xfrm>
            <a:off x="358775" y="978012"/>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24916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 MASTER SLIDE Content Slide 3">
    <p:spTree>
      <p:nvGrpSpPr>
        <p:cNvPr id="1" name=""/>
        <p:cNvGrpSpPr/>
        <p:nvPr/>
      </p:nvGrpSpPr>
      <p:grpSpPr>
        <a:xfrm>
          <a:off x="0" y="0"/>
          <a:ext cx="0" cy="0"/>
          <a:chOff x="0" y="0"/>
          <a:chExt cx="0" cy="0"/>
        </a:xfrm>
      </p:grpSpPr>
      <p:sp>
        <p:nvSpPr>
          <p:cNvPr id="9" name="Rectangle 8"/>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aseline="-25000" dirty="0">
              <a:ln>
                <a:solidFill>
                  <a:srgbClr val="363636"/>
                </a:solidFill>
              </a:ln>
              <a:solidFill>
                <a:prstClr val="black"/>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defTabSz="457200"/>
            <a:endParaRPr lang="en-US" sz="900" dirty="0">
              <a:solidFill>
                <a:srgbClr val="C5192D"/>
              </a:solidFill>
            </a:endParaRPr>
          </a:p>
        </p:txBody>
      </p:sp>
      <p:sp>
        <p:nvSpPr>
          <p:cNvPr id="7" name="Picture Placeholder 7"/>
          <p:cNvSpPr>
            <a:spLocks noGrp="1"/>
          </p:cNvSpPr>
          <p:nvPr>
            <p:ph type="pic" sz="quarter" idx="17" hasCustomPrompt="1"/>
          </p:nvPr>
        </p:nvSpPr>
        <p:spPr>
          <a:xfrm>
            <a:off x="5168157" y="978010"/>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8" name="Picture Placeholder 7"/>
          <p:cNvSpPr>
            <a:spLocks noGrp="1"/>
          </p:cNvSpPr>
          <p:nvPr>
            <p:ph type="pic" sz="quarter" idx="18" hasCustomPrompt="1"/>
          </p:nvPr>
        </p:nvSpPr>
        <p:spPr>
          <a:xfrm>
            <a:off x="5179269" y="3755375"/>
            <a:ext cx="3533776"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3" name="Title 1"/>
          <p:cNvSpPr>
            <a:spLocks noGrp="1"/>
          </p:cNvSpPr>
          <p:nvPr>
            <p:ph type="ctrTitle" hasCustomPrompt="1"/>
          </p:nvPr>
        </p:nvSpPr>
        <p:spPr>
          <a:xfrm>
            <a:off x="358775" y="128000"/>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14" name="Text Placeholder 2"/>
          <p:cNvSpPr>
            <a:spLocks noGrp="1"/>
          </p:cNvSpPr>
          <p:nvPr>
            <p:ph type="body" sz="quarter" idx="16"/>
          </p:nvPr>
        </p:nvSpPr>
        <p:spPr>
          <a:xfrm>
            <a:off x="358775" y="978012"/>
            <a:ext cx="404653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65162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MASTER SLIDE Content Slide 4">
    <p:spTree>
      <p:nvGrpSpPr>
        <p:cNvPr id="1" name=""/>
        <p:cNvGrpSpPr/>
        <p:nvPr/>
      </p:nvGrpSpPr>
      <p:grpSpPr>
        <a:xfrm>
          <a:off x="0" y="0"/>
          <a:ext cx="0" cy="0"/>
          <a:chOff x="0" y="0"/>
          <a:chExt cx="0" cy="0"/>
        </a:xfrm>
      </p:grpSpPr>
      <p:sp>
        <p:nvSpPr>
          <p:cNvPr id="10" name="Rectangle 9"/>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aseline="-25000" dirty="0">
              <a:ln>
                <a:solidFill>
                  <a:srgbClr val="363636"/>
                </a:solidFill>
              </a:ln>
              <a:solidFill>
                <a:prstClr val="black"/>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defTabSz="457200"/>
            <a:endParaRPr lang="en-US" sz="900" dirty="0">
              <a:solidFill>
                <a:srgbClr val="C5192D"/>
              </a:solidFill>
            </a:endParaRPr>
          </a:p>
        </p:txBody>
      </p:sp>
      <p:sp>
        <p:nvSpPr>
          <p:cNvPr id="16" name="Picture Placeholder 7"/>
          <p:cNvSpPr>
            <a:spLocks noGrp="1"/>
          </p:cNvSpPr>
          <p:nvPr>
            <p:ph type="pic" sz="quarter" idx="21" hasCustomPrompt="1"/>
          </p:nvPr>
        </p:nvSpPr>
        <p:spPr>
          <a:xfrm>
            <a:off x="3887267" y="3511826"/>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9" name="Picture Placeholder 7"/>
          <p:cNvSpPr>
            <a:spLocks noGrp="1"/>
          </p:cNvSpPr>
          <p:nvPr>
            <p:ph type="pic" sz="quarter" idx="22" hasCustomPrompt="1"/>
          </p:nvPr>
        </p:nvSpPr>
        <p:spPr>
          <a:xfrm>
            <a:off x="3887267" y="1424609"/>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0" name="Picture Placeholder 7"/>
          <p:cNvSpPr>
            <a:spLocks noGrp="1"/>
          </p:cNvSpPr>
          <p:nvPr>
            <p:ph type="pic" sz="quarter" idx="23" hasCustomPrompt="1"/>
          </p:nvPr>
        </p:nvSpPr>
        <p:spPr>
          <a:xfrm>
            <a:off x="6387182" y="1424609"/>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1" name="Picture Placeholder 7"/>
          <p:cNvSpPr>
            <a:spLocks noGrp="1"/>
          </p:cNvSpPr>
          <p:nvPr>
            <p:ph type="pic" sz="quarter" idx="24" hasCustomPrompt="1"/>
          </p:nvPr>
        </p:nvSpPr>
        <p:spPr>
          <a:xfrm>
            <a:off x="6387184" y="3511827"/>
            <a:ext cx="2314749"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7" name="Text Placeholder 2"/>
          <p:cNvSpPr>
            <a:spLocks noGrp="1"/>
          </p:cNvSpPr>
          <p:nvPr>
            <p:ph type="body" sz="quarter" idx="16"/>
          </p:nvPr>
        </p:nvSpPr>
        <p:spPr>
          <a:xfrm>
            <a:off x="358776" y="978012"/>
            <a:ext cx="3343325"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p:txBody>
      </p:sp>
      <p:sp>
        <p:nvSpPr>
          <p:cNvPr id="22" name="Title 1"/>
          <p:cNvSpPr>
            <a:spLocks noGrp="1"/>
          </p:cNvSpPr>
          <p:nvPr>
            <p:ph type="ctrTitle" hasCustomPrompt="1"/>
          </p:nvPr>
        </p:nvSpPr>
        <p:spPr>
          <a:xfrm>
            <a:off x="358775" y="128000"/>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125958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MASTER SLIDED Content Slide 5">
    <p:spTree>
      <p:nvGrpSpPr>
        <p:cNvPr id="1" name=""/>
        <p:cNvGrpSpPr/>
        <p:nvPr/>
      </p:nvGrpSpPr>
      <p:grpSpPr>
        <a:xfrm>
          <a:off x="0" y="0"/>
          <a:ext cx="0" cy="0"/>
          <a:chOff x="0" y="0"/>
          <a:chExt cx="0" cy="0"/>
        </a:xfrm>
      </p:grpSpPr>
      <p:sp>
        <p:nvSpPr>
          <p:cNvPr id="12" name="Rectangle 11"/>
          <p:cNvSpPr/>
          <p:nvPr userDrawn="1"/>
        </p:nvSpPr>
        <p:spPr>
          <a:xfrm>
            <a:off x="-799" y="1"/>
            <a:ext cx="9143998"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baseline="-25000" dirty="0">
              <a:ln>
                <a:solidFill>
                  <a:srgbClr val="363636"/>
                </a:solidFill>
              </a:ln>
              <a:solidFill>
                <a:prstClr val="black"/>
              </a:solidFill>
            </a:endParaRP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defTabSz="457200"/>
            <a:endParaRPr lang="en-US" sz="900" dirty="0">
              <a:solidFill>
                <a:srgbClr val="C5192D"/>
              </a:solidFill>
            </a:endParaRPr>
          </a:p>
        </p:txBody>
      </p:sp>
      <p:sp>
        <p:nvSpPr>
          <p:cNvPr id="8" name="Picture Placeholder 7"/>
          <p:cNvSpPr>
            <a:spLocks noGrp="1"/>
          </p:cNvSpPr>
          <p:nvPr>
            <p:ph type="pic" sz="quarter" idx="19" hasCustomPrompt="1"/>
          </p:nvPr>
        </p:nvSpPr>
        <p:spPr>
          <a:xfrm>
            <a:off x="358777" y="1071158"/>
            <a:ext cx="4038295"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9" name="Picture Placeholder 7"/>
          <p:cNvSpPr>
            <a:spLocks noGrp="1"/>
          </p:cNvSpPr>
          <p:nvPr>
            <p:ph type="pic" sz="quarter" idx="20" hasCustomPrompt="1"/>
          </p:nvPr>
        </p:nvSpPr>
        <p:spPr>
          <a:xfrm>
            <a:off x="358775" y="3588460"/>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0" name="Picture Placeholder 7"/>
          <p:cNvSpPr>
            <a:spLocks noGrp="1"/>
          </p:cNvSpPr>
          <p:nvPr>
            <p:ph type="pic" sz="quarter" idx="22" hasCustomPrompt="1"/>
          </p:nvPr>
        </p:nvSpPr>
        <p:spPr>
          <a:xfrm>
            <a:off x="4663636" y="3588460"/>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1" name="Picture Placeholder 7"/>
          <p:cNvSpPr>
            <a:spLocks noGrp="1"/>
          </p:cNvSpPr>
          <p:nvPr>
            <p:ph type="pic" sz="quarter" idx="23" hasCustomPrompt="1"/>
          </p:nvPr>
        </p:nvSpPr>
        <p:spPr>
          <a:xfrm>
            <a:off x="4663636" y="1071158"/>
            <a:ext cx="4038296"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8" name="Title 1"/>
          <p:cNvSpPr>
            <a:spLocks noGrp="1"/>
          </p:cNvSpPr>
          <p:nvPr>
            <p:ph type="ctrTitle" hasCustomPrompt="1"/>
          </p:nvPr>
        </p:nvSpPr>
        <p:spPr>
          <a:xfrm>
            <a:off x="358775" y="128000"/>
            <a:ext cx="8343156"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4076240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24868"/>
            <a:ext cx="9144000" cy="538185"/>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0" name="Text Placeholder 30"/>
          <p:cNvSpPr txBox="1">
            <a:spLocks/>
          </p:cNvSpPr>
          <p:nvPr userDrawn="1"/>
        </p:nvSpPr>
        <p:spPr>
          <a:xfrm>
            <a:off x="3786070" y="6413268"/>
            <a:ext cx="2361149" cy="393700"/>
          </a:xfrm>
          <a:prstGeom prst="rect">
            <a:avLst/>
          </a:prstGeom>
        </p:spPr>
        <p:txBody>
          <a:bodyPr/>
          <a:lstStyle>
            <a:lvl1pPr marL="0" indent="0" algn="l" defTabSz="457200" rtl="0" eaLnBrk="1" latinLnBrk="0" hangingPunct="1">
              <a:spcBef>
                <a:spcPct val="20000"/>
              </a:spcBef>
              <a:buFont typeface="Arial"/>
              <a:buNone/>
              <a:defRPr sz="20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0077D4"/>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solidFill>
                <a:srgbClr val="EEF3FA"/>
              </a:solidFill>
            </a:endParaRPr>
          </a:p>
        </p:txBody>
      </p:sp>
      <p:sp>
        <p:nvSpPr>
          <p:cNvPr id="12" name="Text Placeholder 22"/>
          <p:cNvSpPr txBox="1">
            <a:spLocks/>
          </p:cNvSpPr>
          <p:nvPr userDrawn="1"/>
        </p:nvSpPr>
        <p:spPr>
          <a:xfrm>
            <a:off x="832837" y="6402546"/>
            <a:ext cx="1399508" cy="354245"/>
          </a:xfrm>
          <a:prstGeom prst="rect">
            <a:avLst/>
          </a:prstGeom>
          <a:noFill/>
        </p:spPr>
        <p:txBody>
          <a:bodyPr/>
          <a:lstStyle>
            <a:lvl1pPr marL="0" indent="0" algn="ctr" defTabSz="457200" rtl="0" eaLnBrk="1" latinLnBrk="0" hangingPunct="1">
              <a:spcBef>
                <a:spcPct val="20000"/>
              </a:spcBef>
              <a:buFont typeface="Arial"/>
              <a:buNone/>
              <a:defRPr sz="1400" b="1" kern="120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0" dirty="0">
                <a:solidFill>
                  <a:prstClr val="white"/>
                </a:solidFill>
                <a:latin typeface="Arial" panose="020B0604020202020204" pitchFamily="34" charset="0"/>
                <a:cs typeface="Arial" panose="020B0604020202020204" pitchFamily="34" charset="0"/>
              </a:rPr>
              <a:t>UNESCO</a:t>
            </a:r>
            <a:endParaRPr lang="fr-FR" sz="2000" b="0" dirty="0">
              <a:solidFill>
                <a:prstClr val="white"/>
              </a:solidFill>
              <a:latin typeface="Arial" panose="020B0604020202020204" pitchFamily="34" charset="0"/>
              <a:cs typeface="Arial" panose="020B0604020202020204" pitchFamily="34" charset="0"/>
            </a:endParaRPr>
          </a:p>
        </p:txBody>
      </p:sp>
      <p:sp>
        <p:nvSpPr>
          <p:cNvPr id="13" name="Text Placeholder 22"/>
          <p:cNvSpPr txBox="1">
            <a:spLocks/>
          </p:cNvSpPr>
          <p:nvPr userDrawn="1"/>
        </p:nvSpPr>
        <p:spPr>
          <a:xfrm>
            <a:off x="3009021" y="6484482"/>
            <a:ext cx="3166372" cy="331788"/>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b="0" dirty="0">
                <a:solidFill>
                  <a:prstClr val="white"/>
                </a:solidFill>
              </a:rPr>
              <a:t>Dr Nazar M. Hassan, ©2024 All Rights Reserved</a:t>
            </a:r>
            <a:endParaRPr lang="fr-FR" sz="900" b="0" dirty="0">
              <a:solidFill>
                <a:prstClr val="white"/>
              </a:solidFill>
            </a:endParaRPr>
          </a:p>
        </p:txBody>
      </p:sp>
      <p:cxnSp>
        <p:nvCxnSpPr>
          <p:cNvPr id="14" name="Straight Connector 13"/>
          <p:cNvCxnSpPr/>
          <p:nvPr userDrawn="1"/>
        </p:nvCxnSpPr>
        <p:spPr>
          <a:xfrm>
            <a:off x="7340690" y="6313176"/>
            <a:ext cx="0" cy="531975"/>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296103" y="6331078"/>
            <a:ext cx="0" cy="53197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402619" y="6409744"/>
            <a:ext cx="430218" cy="331788"/>
          </a:xfrm>
          <a:prstGeom prst="rect">
            <a:avLst/>
          </a:prstGeom>
        </p:spPr>
      </p:pic>
      <p:pic>
        <p:nvPicPr>
          <p:cNvPr id="11" name="Image 4"/>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flipH="1">
            <a:off x="845750" y="6412597"/>
            <a:ext cx="152943" cy="475558"/>
          </a:xfrm>
          <a:prstGeom prst="rect">
            <a:avLst/>
          </a:prstGeom>
        </p:spPr>
      </p:pic>
    </p:spTree>
    <p:extLst>
      <p:ext uri="{BB962C8B-B14F-4D97-AF65-F5344CB8AC3E}">
        <p14:creationId xmlns:p14="http://schemas.microsoft.com/office/powerpoint/2010/main" val="2461946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6"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mailto:n.hassan@unesco.org"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13899" y="6340946"/>
            <a:ext cx="656469" cy="517054"/>
          </a:xfrm>
          <a:prstGeom prst="rect">
            <a:avLst/>
          </a:prstGeom>
        </p:spPr>
      </p:pic>
      <p:sp>
        <p:nvSpPr>
          <p:cNvPr id="5" name="TextBox 4"/>
          <p:cNvSpPr txBox="1"/>
          <p:nvPr/>
        </p:nvSpPr>
        <p:spPr>
          <a:xfrm>
            <a:off x="1126435" y="240055"/>
            <a:ext cx="7116417" cy="769441"/>
          </a:xfrm>
          <a:prstGeom prst="rect">
            <a:avLst/>
          </a:prstGeom>
          <a:noFill/>
        </p:spPr>
        <p:txBody>
          <a:bodyPr wrap="square" rtlCol="0">
            <a:spAutoFit/>
          </a:bodyPr>
          <a:lstStyle/>
          <a:p>
            <a:pPr algn="ctr"/>
            <a:r>
              <a:rPr lang="en-US" sz="2200" b="1" dirty="0"/>
              <a:t>Facilitating the Practical &amp; Accelerated Implementation</a:t>
            </a:r>
            <a:br>
              <a:rPr lang="en-US" sz="2200" b="1" dirty="0"/>
            </a:br>
            <a:r>
              <a:rPr lang="en-US" sz="2200" b="1" dirty="0"/>
              <a:t> of the 2030 SD Agenda in Developing Countries</a:t>
            </a:r>
          </a:p>
        </p:txBody>
      </p:sp>
      <p:sp>
        <p:nvSpPr>
          <p:cNvPr id="6" name="Title 1"/>
          <p:cNvSpPr>
            <a:spLocks noGrp="1"/>
          </p:cNvSpPr>
          <p:nvPr>
            <p:ph type="title"/>
          </p:nvPr>
        </p:nvSpPr>
        <p:spPr>
          <a:xfrm>
            <a:off x="0" y="1416267"/>
            <a:ext cx="9144000" cy="916932"/>
          </a:xfrm>
        </p:spPr>
        <p:txBody>
          <a:bodyPr/>
          <a:lstStyle/>
          <a:p>
            <a:r>
              <a:rPr lang="en-US" sz="3200" b="1" dirty="0"/>
              <a:t>Utilizing the IDSSD as an Effective Vehicle Towards Accelerated Sustainable Development in DCs</a:t>
            </a:r>
          </a:p>
        </p:txBody>
      </p:sp>
      <p:sp>
        <p:nvSpPr>
          <p:cNvPr id="2" name="TextBox 1"/>
          <p:cNvSpPr txBox="1"/>
          <p:nvPr/>
        </p:nvSpPr>
        <p:spPr>
          <a:xfrm>
            <a:off x="-112582" y="5338730"/>
            <a:ext cx="9144000" cy="923330"/>
          </a:xfrm>
          <a:prstGeom prst="rect">
            <a:avLst/>
          </a:prstGeom>
          <a:noFill/>
        </p:spPr>
        <p:txBody>
          <a:bodyPr wrap="square" rtlCol="0">
            <a:spAutoFit/>
          </a:bodyPr>
          <a:lstStyle/>
          <a:p>
            <a:pPr algn="ctr"/>
            <a:r>
              <a:rPr lang="en-US" sz="1800" b="1" dirty="0"/>
              <a:t>Nazar M. Hassan, PhD. IEOR</a:t>
            </a:r>
            <a:br>
              <a:rPr lang="en-US" sz="1800" b="1" dirty="0"/>
            </a:br>
            <a:r>
              <a:rPr lang="en-US" sz="1800" b="1" dirty="0"/>
              <a:t>Head of the Natural Sciences Section – UNESCO Beirut Office</a:t>
            </a:r>
            <a:endParaRPr lang="en-US" b="1" dirty="0">
              <a:solidFill>
                <a:srgbClr val="FF0000"/>
              </a:solidFill>
            </a:endParaRPr>
          </a:p>
          <a:p>
            <a:pPr algn="ctr"/>
            <a:r>
              <a:rPr lang="en-US" b="1" dirty="0">
                <a:solidFill>
                  <a:srgbClr val="FF0000"/>
                </a:solidFill>
              </a:rPr>
              <a:t>The information presented herein does not necessarily represent the opinion of UNESCO</a:t>
            </a:r>
          </a:p>
        </p:txBody>
      </p:sp>
      <p:pic>
        <p:nvPicPr>
          <p:cNvPr id="3" name="Picture 2">
            <a:extLst>
              <a:ext uri="{FF2B5EF4-FFF2-40B4-BE49-F238E27FC236}">
                <a16:creationId xmlns:a16="http://schemas.microsoft.com/office/drawing/2014/main" id="{4260A913-3C54-2111-43A4-8F7B94C69556}"/>
              </a:ext>
            </a:extLst>
          </p:cNvPr>
          <p:cNvPicPr>
            <a:picLocks noChangeAspect="1"/>
          </p:cNvPicPr>
          <p:nvPr/>
        </p:nvPicPr>
        <p:blipFill>
          <a:blip r:embed="rId4"/>
          <a:stretch>
            <a:fillRect/>
          </a:stretch>
        </p:blipFill>
        <p:spPr>
          <a:xfrm>
            <a:off x="633218" y="2331724"/>
            <a:ext cx="7652400" cy="3108976"/>
          </a:xfrm>
          <a:prstGeom prst="rect">
            <a:avLst/>
          </a:prstGeom>
        </p:spPr>
      </p:pic>
    </p:spTree>
    <p:extLst>
      <p:ext uri="{BB962C8B-B14F-4D97-AF65-F5344CB8AC3E}">
        <p14:creationId xmlns:p14="http://schemas.microsoft.com/office/powerpoint/2010/main" val="1805906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800" b="1" dirty="0">
                <a:effectLst>
                  <a:outerShdw blurRad="38100" dist="38100" dir="2700000" algn="tl">
                    <a:srgbClr val="C0C0C0"/>
                  </a:outerShdw>
                </a:effectLst>
              </a:rPr>
              <a:t>Actionable Scientific Knowledge &amp; Technologies Required</a:t>
            </a:r>
            <a:endParaRPr lang="en-US" altLang="en-US" sz="28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10</a:t>
            </a:fld>
            <a:endParaRPr lang="en-US" altLang="en-US"/>
          </a:p>
        </p:txBody>
      </p:sp>
      <p:sp>
        <p:nvSpPr>
          <p:cNvPr id="20" name="Text Box 13"/>
          <p:cNvSpPr txBox="1">
            <a:spLocks noChangeArrowheads="1"/>
          </p:cNvSpPr>
          <p:nvPr/>
        </p:nvSpPr>
        <p:spPr bwMode="auto">
          <a:xfrm>
            <a:off x="0" y="686602"/>
            <a:ext cx="9144000" cy="555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justLow">
              <a:lnSpc>
                <a:spcPct val="115000"/>
              </a:lnSpc>
              <a:spcBef>
                <a:spcPts val="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M</a:t>
            </a:r>
            <a:r>
              <a:rPr lang="en-US" sz="1800" dirty="0">
                <a:effectLst/>
                <a:latin typeface="Calibri" panose="020F0502020204030204" pitchFamily="34" charset="0"/>
                <a:ea typeface="Calibri" panose="020F0502020204030204" pitchFamily="34" charset="0"/>
                <a:cs typeface="Calibri" panose="020F0502020204030204" pitchFamily="34" charset="0"/>
              </a:rPr>
              <a:t>ain </a:t>
            </a:r>
            <a:r>
              <a:rPr lang="en-US" sz="1800" b="1" dirty="0">
                <a:effectLst/>
                <a:latin typeface="Calibri" panose="020F0502020204030204" pitchFamily="34" charset="0"/>
                <a:ea typeface="Calibri" panose="020F0502020204030204" pitchFamily="34" charset="0"/>
                <a:cs typeface="Calibri" panose="020F0502020204030204" pitchFamily="34" charset="0"/>
              </a:rPr>
              <a:t>specifications and technological provisions </a:t>
            </a:r>
            <a:r>
              <a:rPr lang="en-US" sz="1800" dirty="0">
                <a:effectLst/>
                <a:latin typeface="Calibri" panose="020F0502020204030204" pitchFamily="34" charset="0"/>
                <a:ea typeface="Calibri" panose="020F0502020204030204" pitchFamily="34" charset="0"/>
                <a:cs typeface="Calibri" panose="020F0502020204030204" pitchFamily="34" charset="0"/>
              </a:rPr>
              <a:t>towards the sought accelerated SCP patterns: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a:lnSpc>
                <a:spcPct val="115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Selection of a set of pre-selected innovative but well-proven green technologies as technological standards for replication in the targeted regions to ensure the development of a strong sub-regional supply chain and industrial base. This aims towards the creation of the required demand for the production of these technological applications in a modality that would promote regional and/or sub-regional integration;</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a:lnSpc>
                <a:spcPct val="115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Utilization of the concept of Value Engineering to seek schemes that mandate both efficient designs i.e. optimal resources allocation, reduced waste, land and space management, renewable energy utilization, and cost effectiveness as well as shorter construction lead time when compared to conventional systems and alternatives;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a:lnSpc>
                <a:spcPct val="115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Utilization of the concept of Value chain to support the promotion of local manufacturing and production for the majority of the spare parts of the newly proposed engineering systems. This aims to create new markets and SMEs for the selected new products and their associated services in these targeted regions;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a:lnSpc>
                <a:spcPct val="115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Mandates that any natural resource you do not have you do not use, unless its use is critical and there is no other innovative substitution for it;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955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800" b="1" dirty="0">
                <a:effectLst>
                  <a:outerShdw blurRad="38100" dist="38100" dir="2700000" algn="tl">
                    <a:srgbClr val="C0C0C0"/>
                  </a:outerShdw>
                </a:effectLst>
              </a:rPr>
              <a:t>Actionable Scientific Knowledge &amp; Technologies Required</a:t>
            </a:r>
            <a:endParaRPr lang="en-US" altLang="en-US" sz="28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11</a:t>
            </a:fld>
            <a:endParaRPr lang="en-US" altLang="en-US"/>
          </a:p>
        </p:txBody>
      </p:sp>
      <p:sp>
        <p:nvSpPr>
          <p:cNvPr id="20" name="Text Box 13"/>
          <p:cNvSpPr txBox="1">
            <a:spLocks noChangeArrowheads="1"/>
          </p:cNvSpPr>
          <p:nvPr/>
        </p:nvSpPr>
        <p:spPr bwMode="auto">
          <a:xfrm>
            <a:off x="0" y="686602"/>
            <a:ext cx="9144000" cy="565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justLow">
              <a:lnSpc>
                <a:spcPct val="115000"/>
              </a:lnSpc>
              <a:spcBef>
                <a:spcPts val="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M</a:t>
            </a:r>
            <a:r>
              <a:rPr lang="en-US" sz="1800" dirty="0">
                <a:effectLst/>
                <a:latin typeface="Calibri" panose="020F0502020204030204" pitchFamily="34" charset="0"/>
                <a:ea typeface="Calibri" panose="020F0502020204030204" pitchFamily="34" charset="0"/>
                <a:cs typeface="Calibri" panose="020F0502020204030204" pitchFamily="34" charset="0"/>
              </a:rPr>
              <a:t>ain </a:t>
            </a:r>
            <a:r>
              <a:rPr lang="en-US" sz="1800" b="1" dirty="0">
                <a:effectLst/>
                <a:latin typeface="Calibri" panose="020F0502020204030204" pitchFamily="34" charset="0"/>
                <a:ea typeface="Calibri" panose="020F0502020204030204" pitchFamily="34" charset="0"/>
                <a:cs typeface="Calibri" panose="020F0502020204030204" pitchFamily="34" charset="0"/>
              </a:rPr>
              <a:t>specifications and technological provisions </a:t>
            </a:r>
            <a:r>
              <a:rPr lang="en-US" sz="1800" dirty="0">
                <a:effectLst/>
                <a:latin typeface="Calibri" panose="020F0502020204030204" pitchFamily="34" charset="0"/>
                <a:ea typeface="Calibri" panose="020F0502020204030204" pitchFamily="34" charset="0"/>
                <a:cs typeface="Calibri" panose="020F0502020204030204" pitchFamily="34" charset="0"/>
              </a:rPr>
              <a:t>towards the sought accelerated SCP patterns: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a:lnSpc>
                <a:spcPct val="115000"/>
              </a:lnSpc>
              <a:spcBef>
                <a:spcPts val="0"/>
              </a:spcBef>
              <a:spcAft>
                <a:spcPts val="800"/>
              </a:spcAft>
              <a:buFont typeface="+mj-lt"/>
              <a:buAutoNum type="arabicPeriod" startAt="5"/>
            </a:pPr>
            <a:r>
              <a:rPr lang="en-US" sz="1800" b="1" dirty="0">
                <a:effectLst/>
                <a:latin typeface="Calibri" panose="020F0502020204030204" pitchFamily="34" charset="0"/>
                <a:ea typeface="Calibri" panose="020F0502020204030204" pitchFamily="34" charset="0"/>
                <a:cs typeface="Calibri" panose="020F0502020204030204" pitchFamily="34" charset="0"/>
              </a:rPr>
              <a:t>Mandates that all new and innovative systems are to be designed or re-designed using the Integrated Whole System Design (IWSD) Approach, with the required level of cost effectiveness through minimal resources utilization and optimal waste management;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a:lnSpc>
                <a:spcPct val="115000"/>
              </a:lnSpc>
              <a:spcBef>
                <a:spcPts val="0"/>
              </a:spcBef>
              <a:spcAft>
                <a:spcPts val="800"/>
              </a:spcAft>
              <a:buFont typeface="+mj-lt"/>
              <a:buAutoNum type="arabicPeriod" startAt="5"/>
            </a:pPr>
            <a:r>
              <a:rPr lang="en-US" sz="1800" b="1" dirty="0">
                <a:effectLst/>
                <a:latin typeface="Calibri" panose="020F0502020204030204" pitchFamily="34" charset="0"/>
                <a:ea typeface="Calibri" panose="020F0502020204030204" pitchFamily="34" charset="0"/>
                <a:cs typeface="Calibri" panose="020F0502020204030204" pitchFamily="34" charset="0"/>
              </a:rPr>
              <a:t>Mandates that all newly built rural urban centers including the agricultural-based Technopolis (</a:t>
            </a:r>
            <a:r>
              <a:rPr lang="en-US" sz="1800" b="1" dirty="0" err="1">
                <a:effectLst/>
                <a:latin typeface="Calibri" panose="020F0502020204030204" pitchFamily="34" charset="0"/>
                <a:ea typeface="Calibri" panose="020F0502020204030204" pitchFamily="34" charset="0"/>
                <a:cs typeface="Calibri" panose="020F0502020204030204" pitchFamily="34" charset="0"/>
              </a:rPr>
              <a:t>AgbT</a:t>
            </a:r>
            <a:r>
              <a:rPr lang="en-US" sz="1800" b="1" dirty="0">
                <a:effectLst/>
                <a:latin typeface="Calibri" panose="020F0502020204030204" pitchFamily="34" charset="0"/>
                <a:ea typeface="Calibri" panose="020F0502020204030204" pitchFamily="34" charset="0"/>
                <a:cs typeface="Calibri" panose="020F0502020204030204" pitchFamily="34" charset="0"/>
              </a:rPr>
              <a:t>) and/or the industrial-based Technopolis (</a:t>
            </a:r>
            <a:r>
              <a:rPr lang="en-US" sz="1800" b="1" dirty="0" err="1">
                <a:effectLst/>
                <a:latin typeface="Calibri" panose="020F0502020204030204" pitchFamily="34" charset="0"/>
                <a:ea typeface="Calibri" panose="020F0502020204030204" pitchFamily="34" charset="0"/>
                <a:cs typeface="Calibri" panose="020F0502020204030204" pitchFamily="34" charset="0"/>
              </a:rPr>
              <a:t>IndbT</a:t>
            </a:r>
            <a:r>
              <a:rPr lang="en-US" sz="1800" b="1" dirty="0">
                <a:effectLst/>
                <a:latin typeface="Calibri" panose="020F0502020204030204" pitchFamily="34" charset="0"/>
                <a:ea typeface="Calibri" panose="020F0502020204030204" pitchFamily="34" charset="0"/>
                <a:cs typeface="Calibri" panose="020F0502020204030204" pitchFamily="34" charset="0"/>
              </a:rPr>
              <a:t>) will refrain from utilizing fossil fuel products for all forms of energy consumption;</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a:lnSpc>
                <a:spcPct val="115000"/>
              </a:lnSpc>
              <a:spcBef>
                <a:spcPts val="0"/>
              </a:spcBef>
              <a:spcAft>
                <a:spcPts val="800"/>
              </a:spcAft>
              <a:buFont typeface="+mj-lt"/>
              <a:buAutoNum type="arabicPeriod" startAt="5"/>
            </a:pPr>
            <a:r>
              <a:rPr lang="en-US" sz="1800" b="1" dirty="0">
                <a:effectLst/>
                <a:latin typeface="Calibri" panose="020F0502020204030204" pitchFamily="34" charset="0"/>
                <a:ea typeface="Calibri" panose="020F0502020204030204" pitchFamily="34" charset="0"/>
                <a:cs typeface="Calibri" panose="020F0502020204030204" pitchFamily="34" charset="0"/>
              </a:rPr>
              <a:t>Mandates that all newly built rural urban centers including the </a:t>
            </a:r>
            <a:r>
              <a:rPr lang="en-US" sz="1800" b="1" dirty="0" err="1">
                <a:effectLst/>
                <a:latin typeface="Calibri" panose="020F0502020204030204" pitchFamily="34" charset="0"/>
                <a:ea typeface="Calibri" panose="020F0502020204030204" pitchFamily="34" charset="0"/>
                <a:cs typeface="Calibri" panose="020F0502020204030204" pitchFamily="34" charset="0"/>
              </a:rPr>
              <a:t>AgbTs</a:t>
            </a:r>
            <a:r>
              <a:rPr lang="en-US" sz="1800" b="1" dirty="0">
                <a:effectLst/>
                <a:latin typeface="Calibri" panose="020F0502020204030204" pitchFamily="34" charset="0"/>
                <a:ea typeface="Calibri" panose="020F0502020204030204" pitchFamily="34" charset="0"/>
                <a:cs typeface="Calibri" panose="020F0502020204030204" pitchFamily="34" charset="0"/>
              </a:rPr>
              <a:t> and/or the </a:t>
            </a:r>
            <a:r>
              <a:rPr lang="en-US" sz="1800" b="1" dirty="0" err="1">
                <a:effectLst/>
                <a:latin typeface="Calibri" panose="020F0502020204030204" pitchFamily="34" charset="0"/>
                <a:ea typeface="Calibri" panose="020F0502020204030204" pitchFamily="34" charset="0"/>
                <a:cs typeface="Calibri" panose="020F0502020204030204" pitchFamily="34" charset="0"/>
              </a:rPr>
              <a:t>IndbTs</a:t>
            </a:r>
            <a:r>
              <a:rPr lang="en-US" sz="1800" b="1" dirty="0">
                <a:effectLst/>
                <a:latin typeface="Calibri" panose="020F0502020204030204" pitchFamily="34" charset="0"/>
                <a:ea typeface="Calibri" panose="020F0502020204030204" pitchFamily="34" charset="0"/>
                <a:cs typeface="Calibri" panose="020F0502020204030204" pitchFamily="34" charset="0"/>
              </a:rPr>
              <a:t> will refrain from utilizing products of energy-intensive production nature such as Ammonia, Paper and Fertilizers, etc. Cement and steel can only be used and only allowed in construction;</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a:lnSpc>
                <a:spcPct val="115000"/>
              </a:lnSpc>
              <a:spcBef>
                <a:spcPts val="0"/>
              </a:spcBef>
              <a:spcAft>
                <a:spcPts val="800"/>
              </a:spcAft>
              <a:buFont typeface="+mj-lt"/>
              <a:buAutoNum type="arabicPeriod" startAt="5"/>
            </a:pPr>
            <a:r>
              <a:rPr lang="en-US" sz="1800" b="1" dirty="0">
                <a:effectLst/>
                <a:latin typeface="Calibri" panose="020F0502020204030204" pitchFamily="34" charset="0"/>
                <a:ea typeface="Calibri" panose="020F0502020204030204" pitchFamily="34" charset="0"/>
                <a:cs typeface="Calibri" panose="020F0502020204030204" pitchFamily="34" charset="0"/>
              </a:rPr>
              <a:t>Mandates that all newly built rural urban centers including the </a:t>
            </a:r>
            <a:r>
              <a:rPr lang="en-US" sz="1800" b="1" dirty="0" err="1">
                <a:effectLst/>
                <a:latin typeface="Calibri" panose="020F0502020204030204" pitchFamily="34" charset="0"/>
                <a:ea typeface="Calibri" panose="020F0502020204030204" pitchFamily="34" charset="0"/>
                <a:cs typeface="Calibri" panose="020F0502020204030204" pitchFamily="34" charset="0"/>
              </a:rPr>
              <a:t>AgbTs</a:t>
            </a:r>
            <a:r>
              <a:rPr lang="en-US" sz="1800" b="1" dirty="0">
                <a:effectLst/>
                <a:latin typeface="Calibri" panose="020F0502020204030204" pitchFamily="34" charset="0"/>
                <a:ea typeface="Calibri" panose="020F0502020204030204" pitchFamily="34" charset="0"/>
                <a:cs typeface="Calibri" panose="020F0502020204030204" pitchFamily="34" charset="0"/>
              </a:rPr>
              <a:t> will refrain from using material that negatively affects biodiversity such as wood for furniture.  Instead, the use of granite stone and cast concrete/bricks </a:t>
            </a:r>
            <a:r>
              <a:rPr lang="en-US" b="1" dirty="0">
                <a:latin typeface="Calibri" panose="020F0502020204030204" pitchFamily="34" charset="0"/>
                <a:ea typeface="Calibri" panose="020F0502020204030204" pitchFamily="34" charset="0"/>
                <a:cs typeface="Calibri" panose="020F0502020204030204" pitchFamily="34" charset="0"/>
              </a:rPr>
              <a:t>to be </a:t>
            </a:r>
            <a:r>
              <a:rPr lang="en-US" sz="1800" b="1" dirty="0">
                <a:effectLst/>
                <a:latin typeface="Calibri" panose="020F0502020204030204" pitchFamily="34" charset="0"/>
                <a:ea typeface="Calibri" panose="020F0502020204030204" pitchFamily="34" charset="0"/>
                <a:cs typeface="Calibri" panose="020F0502020204030204" pitchFamily="34" charset="0"/>
              </a:rPr>
              <a:t>promoted for furniture manufacturing;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Low">
              <a:lnSpc>
                <a:spcPct val="115000"/>
              </a:lnSpc>
              <a:spcBef>
                <a:spcPts val="0"/>
              </a:spcBef>
              <a:spcAft>
                <a:spcPts val="800"/>
              </a:spcAft>
              <a:buFont typeface="+mj-lt"/>
              <a:buAutoNum type="arabicPeriod" startAt="5"/>
            </a:pPr>
            <a:r>
              <a:rPr lang="en-US" sz="1800" b="1" dirty="0">
                <a:effectLst/>
                <a:latin typeface="Calibri" panose="020F0502020204030204" pitchFamily="34" charset="0"/>
                <a:ea typeface="Calibri" panose="020F0502020204030204" pitchFamily="34" charset="0"/>
                <a:cs typeface="Calibri" panose="020F0502020204030204" pitchFamily="34" charset="0"/>
              </a:rPr>
              <a:t>Mandates the design and/or re-design of any system with fewer moving elements, where most of the wear and tear take place.</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438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800" b="1" dirty="0">
                <a:effectLst>
                  <a:outerShdw blurRad="38100" dist="38100" dir="2700000" algn="tl">
                    <a:srgbClr val="C0C0C0"/>
                  </a:outerShdw>
                </a:effectLst>
              </a:rPr>
              <a:t>Actionable Scientific Knowledge &amp; Technology Required</a:t>
            </a:r>
            <a:endParaRPr lang="en-US" altLang="en-US" sz="28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12</a:t>
            </a:fld>
            <a:endParaRPr lang="en-US" altLang="en-US"/>
          </a:p>
        </p:txBody>
      </p:sp>
      <p:sp>
        <p:nvSpPr>
          <p:cNvPr id="20" name="Text Box 13"/>
          <p:cNvSpPr txBox="1">
            <a:spLocks noChangeArrowheads="1"/>
          </p:cNvSpPr>
          <p:nvPr/>
        </p:nvSpPr>
        <p:spPr bwMode="auto">
          <a:xfrm>
            <a:off x="0" y="713899"/>
            <a:ext cx="9144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20000"/>
              </a:spcBef>
              <a:buClr>
                <a:schemeClr val="accent2"/>
              </a:buClr>
            </a:pPr>
            <a:r>
              <a:rPr lang="en-US" altLang="en-US" sz="2400" b="1" dirty="0">
                <a:effectLst>
                  <a:outerShdw blurRad="38100" dist="38100" dir="2700000" algn="tl">
                    <a:srgbClr val="C0C0C0"/>
                  </a:outerShdw>
                </a:effectLst>
              </a:rPr>
              <a:t>The suggested sought actionable knowledge and technologies are envisioned as:</a:t>
            </a:r>
          </a:p>
          <a:p>
            <a:pPr marL="342900" indent="-342900" algn="justLow">
              <a:lnSpc>
                <a:spcPct val="90000"/>
              </a:lnSpc>
              <a:spcBef>
                <a:spcPct val="20000"/>
              </a:spcBef>
              <a:buClr>
                <a:schemeClr val="accent2"/>
              </a:buClr>
              <a:buFont typeface="Wingdings" panose="05000000000000000000" pitchFamily="2" charset="2"/>
              <a:buChar char="Ø"/>
            </a:pPr>
            <a:r>
              <a:rPr lang="en-US" altLang="en-US" sz="2400" b="1" dirty="0">
                <a:effectLst>
                  <a:outerShdw blurRad="38100" dist="38100" dir="2700000" algn="tl">
                    <a:srgbClr val="C0C0C0"/>
                  </a:outerShdw>
                </a:effectLst>
              </a:rPr>
              <a:t>a database containing a set of </a:t>
            </a:r>
            <a:r>
              <a:rPr lang="en-US" altLang="en-US" sz="2400" b="1" dirty="0">
                <a:solidFill>
                  <a:srgbClr val="FF0000"/>
                </a:solidFill>
                <a:effectLst>
                  <a:outerShdw blurRad="38100" dist="38100" dir="2700000" algn="tl">
                    <a:srgbClr val="C0C0C0"/>
                  </a:outerShdw>
                </a:effectLst>
              </a:rPr>
              <a:t>pre-selected technologies and technology applications of the infrastructure standard </a:t>
            </a:r>
            <a:r>
              <a:rPr lang="en-US" altLang="en-US" sz="2400" b="1" dirty="0">
                <a:effectLst>
                  <a:outerShdw blurRad="38100" dist="38100" dir="2700000" algn="tl">
                    <a:srgbClr val="C0C0C0"/>
                  </a:outerShdw>
                </a:effectLst>
              </a:rPr>
              <a:t>that when implemented would transform the marginalized rural areas into a </a:t>
            </a:r>
            <a:r>
              <a:rPr lang="en-US" altLang="en-US" sz="2400" b="1" dirty="0">
                <a:solidFill>
                  <a:srgbClr val="FF0000"/>
                </a:solidFill>
                <a:effectLst>
                  <a:outerShdw blurRad="38100" dist="38100" dir="2700000" algn="tl">
                    <a:srgbClr val="C0C0C0"/>
                  </a:outerShdw>
                </a:effectLst>
              </a:rPr>
              <a:t>fully green economy </a:t>
            </a:r>
            <a:r>
              <a:rPr lang="en-US" altLang="en-US" sz="2400" b="1" dirty="0">
                <a:effectLst>
                  <a:outerShdw blurRad="38100" dist="38100" dir="2700000" algn="tl">
                    <a:srgbClr val="C0C0C0"/>
                  </a:outerShdw>
                </a:effectLst>
              </a:rPr>
              <a:t>detached from </a:t>
            </a:r>
            <a:r>
              <a:rPr lang="en-US" altLang="en-US" sz="2400" b="1" dirty="0">
                <a:solidFill>
                  <a:srgbClr val="FF0000"/>
                </a:solidFill>
                <a:effectLst>
                  <a:outerShdw blurRad="38100" dist="38100" dir="2700000" algn="tl">
                    <a:srgbClr val="C0C0C0"/>
                  </a:outerShdw>
                </a:effectLst>
              </a:rPr>
              <a:t>environmental degradation</a:t>
            </a:r>
            <a:r>
              <a:rPr lang="en-US" altLang="en-US" sz="2400" b="1" dirty="0">
                <a:effectLst>
                  <a:outerShdw blurRad="38100" dist="38100" dir="2700000" algn="tl">
                    <a:srgbClr val="C0C0C0"/>
                  </a:outerShdw>
                </a:effectLst>
              </a:rPr>
              <a:t>.</a:t>
            </a:r>
          </a:p>
          <a:p>
            <a:pPr marL="342900" indent="-342900" algn="justLow">
              <a:lnSpc>
                <a:spcPct val="90000"/>
              </a:lnSpc>
              <a:spcBef>
                <a:spcPct val="20000"/>
              </a:spcBef>
              <a:buClr>
                <a:schemeClr val="accent2"/>
              </a:buClr>
              <a:buFont typeface="Wingdings" panose="05000000000000000000" pitchFamily="2" charset="2"/>
              <a:buChar char="Ø"/>
            </a:pPr>
            <a:endParaRPr lang="en-US" altLang="en-US" sz="2400" b="1" dirty="0">
              <a:effectLst>
                <a:outerShdw blurRad="38100" dist="38100" dir="2700000" algn="tl">
                  <a:srgbClr val="C0C0C0"/>
                </a:outerShdw>
              </a:effectLst>
            </a:endParaRPr>
          </a:p>
          <a:p>
            <a:pPr marL="342900" indent="-342900" algn="justLow">
              <a:lnSpc>
                <a:spcPct val="90000"/>
              </a:lnSpc>
              <a:spcBef>
                <a:spcPct val="20000"/>
              </a:spcBef>
              <a:buClr>
                <a:schemeClr val="accent2"/>
              </a:buClr>
              <a:buFont typeface="Wingdings" panose="05000000000000000000" pitchFamily="2" charset="2"/>
              <a:buChar char="Ø"/>
            </a:pPr>
            <a:r>
              <a:rPr lang="en-US" altLang="en-US" sz="2400" b="1" dirty="0">
                <a:effectLst>
                  <a:outerShdw blurRad="38100" dist="38100" dir="2700000" algn="tl">
                    <a:srgbClr val="C0C0C0"/>
                  </a:outerShdw>
                </a:effectLst>
              </a:rPr>
              <a:t>The database is essentially a </a:t>
            </a:r>
            <a:r>
              <a:rPr lang="en-US" altLang="en-US" sz="2400" b="1" dirty="0">
                <a:solidFill>
                  <a:srgbClr val="FF0000"/>
                </a:solidFill>
                <a:effectLst>
                  <a:outerShdw blurRad="38100" dist="38100" dir="2700000" algn="tl">
                    <a:srgbClr val="C0C0C0"/>
                  </a:outerShdw>
                </a:effectLst>
              </a:rPr>
              <a:t>Green Technologies Utilization and Procurement (GTUP) e-guide </a:t>
            </a:r>
            <a:r>
              <a:rPr lang="en-US" altLang="en-US" sz="2400" b="1" dirty="0">
                <a:effectLst>
                  <a:outerShdw blurRad="38100" dist="38100" dir="2700000" algn="tl">
                    <a:srgbClr val="C0C0C0"/>
                  </a:outerShdw>
                </a:effectLst>
              </a:rPr>
              <a:t>that teaches the required </a:t>
            </a:r>
            <a:r>
              <a:rPr lang="en-US" altLang="en-US" sz="2400" b="1" dirty="0">
                <a:solidFill>
                  <a:srgbClr val="FF0000"/>
                </a:solidFill>
                <a:effectLst>
                  <a:outerShdw blurRad="38100" dist="38100" dir="2700000" algn="tl">
                    <a:srgbClr val="C0C0C0"/>
                  </a:outerShdw>
                </a:effectLst>
              </a:rPr>
              <a:t>technical know-how (TVET) </a:t>
            </a:r>
            <a:r>
              <a:rPr lang="en-US" altLang="en-US" sz="2400" b="1" dirty="0">
                <a:effectLst>
                  <a:outerShdw blurRad="38100" dist="38100" dir="2700000" algn="tl">
                    <a:srgbClr val="C0C0C0"/>
                  </a:outerShdw>
                </a:effectLst>
              </a:rPr>
              <a:t>in providing all technological applications to make available </a:t>
            </a:r>
            <a:r>
              <a:rPr lang="en-US" altLang="en-US" sz="2400" b="1" dirty="0">
                <a:solidFill>
                  <a:srgbClr val="FF0000"/>
                </a:solidFill>
                <a:effectLst>
                  <a:outerShdw blurRad="38100" dist="38100" dir="2700000" algn="tl">
                    <a:srgbClr val="C0C0C0"/>
                  </a:outerShdw>
                </a:effectLst>
              </a:rPr>
              <a:t>all the basic services </a:t>
            </a:r>
            <a:r>
              <a:rPr lang="en-US" altLang="en-US" sz="2400" b="1" dirty="0">
                <a:effectLst>
                  <a:outerShdw blurRad="38100" dist="38100" dir="2700000" algn="tl">
                    <a:srgbClr val="C0C0C0"/>
                  </a:outerShdw>
                </a:effectLst>
              </a:rPr>
              <a:t>including resilient green housing, safe drinking water, brackish water desalination, water efficient gadgets, RE energy generation, affordable and reliable transportation and  designed compact wastewater and sanitation facilities in every </a:t>
            </a:r>
            <a:r>
              <a:rPr lang="en-US" altLang="en-US" sz="2400" b="1" dirty="0">
                <a:solidFill>
                  <a:srgbClr val="FF0000"/>
                </a:solidFill>
                <a:effectLst>
                  <a:outerShdw blurRad="38100" dist="38100" dir="2700000" algn="tl">
                    <a:srgbClr val="C0C0C0"/>
                  </a:outerShdw>
                </a:effectLst>
              </a:rPr>
              <a:t>rural semi-urban center/residential complex </a:t>
            </a:r>
            <a:r>
              <a:rPr lang="en-US" altLang="en-US" sz="2400" b="1" dirty="0">
                <a:effectLst>
                  <a:outerShdw blurRad="38100" dist="38100" dir="2700000" algn="tl">
                    <a:srgbClr val="C0C0C0"/>
                  </a:outerShdw>
                </a:effectLst>
              </a:rPr>
              <a:t>that is replacing the poor villages.</a:t>
            </a:r>
          </a:p>
        </p:txBody>
      </p:sp>
    </p:spTree>
    <p:extLst>
      <p:ext uri="{BB962C8B-B14F-4D97-AF65-F5344CB8AC3E}">
        <p14:creationId xmlns:p14="http://schemas.microsoft.com/office/powerpoint/2010/main" val="369151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800" b="1" dirty="0">
                <a:effectLst>
                  <a:outerShdw blurRad="38100" dist="38100" dir="2700000" algn="tl">
                    <a:srgbClr val="C0C0C0"/>
                  </a:outerShdw>
                </a:effectLst>
              </a:rPr>
              <a:t>Actionable Scientific Knowledge &amp; Technology Required</a:t>
            </a:r>
            <a:endParaRPr lang="en-US" altLang="en-US" sz="28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13</a:t>
            </a:fld>
            <a:endParaRPr lang="en-US" altLang="en-US"/>
          </a:p>
        </p:txBody>
      </p:sp>
      <p:sp>
        <p:nvSpPr>
          <p:cNvPr id="20" name="Text Box 13"/>
          <p:cNvSpPr txBox="1">
            <a:spLocks noChangeArrowheads="1"/>
          </p:cNvSpPr>
          <p:nvPr/>
        </p:nvSpPr>
        <p:spPr bwMode="auto">
          <a:xfrm>
            <a:off x="0" y="713899"/>
            <a:ext cx="9144000" cy="555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a:lnSpc>
                <a:spcPct val="90000"/>
              </a:lnSpc>
              <a:spcBef>
                <a:spcPct val="20000"/>
              </a:spcBef>
              <a:buClr>
                <a:schemeClr val="accent2"/>
              </a:buClr>
            </a:pPr>
            <a:r>
              <a:rPr lang="en-US" altLang="en-US" sz="2400" b="1" dirty="0">
                <a:effectLst>
                  <a:outerShdw blurRad="38100" dist="38100" dir="2700000" algn="tl">
                    <a:srgbClr val="C0C0C0"/>
                  </a:outerShdw>
                </a:effectLst>
              </a:rPr>
              <a:t>A series of regional </a:t>
            </a:r>
            <a:r>
              <a:rPr lang="en-US" altLang="en-US" sz="2400" b="1" dirty="0">
                <a:solidFill>
                  <a:srgbClr val="FF0000"/>
                </a:solidFill>
                <a:effectLst>
                  <a:outerShdw blurRad="38100" dist="38100" dir="2700000" algn="tl">
                    <a:srgbClr val="C0C0C0"/>
                  </a:outerShdw>
                </a:effectLst>
              </a:rPr>
              <a:t>Sustainable Development Green Technologies Education and Utilization (SDG-TEU) hubs/centers of excellence </a:t>
            </a:r>
            <a:r>
              <a:rPr lang="en-US" altLang="en-US" sz="2400" b="1" dirty="0">
                <a:effectLst>
                  <a:outerShdw blurRad="38100" dist="38100" dir="2700000" algn="tl">
                    <a:srgbClr val="C0C0C0"/>
                  </a:outerShdw>
                </a:effectLst>
              </a:rPr>
              <a:t>are developed to mainly focus on building a regional online platform to develop and implement </a:t>
            </a:r>
            <a:r>
              <a:rPr lang="en-US" altLang="en-US" sz="2400" b="1" dirty="0">
                <a:solidFill>
                  <a:srgbClr val="FF0000"/>
                </a:solidFill>
                <a:effectLst>
                  <a:outerShdw blurRad="38100" dist="38100" dir="2700000" algn="tl">
                    <a:srgbClr val="C0C0C0"/>
                  </a:outerShdw>
                </a:effectLst>
              </a:rPr>
              <a:t>Training of Trainers (</a:t>
            </a:r>
            <a:r>
              <a:rPr lang="en-US" altLang="en-US" sz="2400" b="1" dirty="0" err="1">
                <a:solidFill>
                  <a:srgbClr val="FF0000"/>
                </a:solidFill>
                <a:effectLst>
                  <a:outerShdw blurRad="38100" dist="38100" dir="2700000" algn="tl">
                    <a:srgbClr val="C0C0C0"/>
                  </a:outerShdw>
                </a:effectLst>
              </a:rPr>
              <a:t>ToTs</a:t>
            </a:r>
            <a:r>
              <a:rPr lang="en-US" altLang="en-US" sz="2400" b="1" dirty="0">
                <a:solidFill>
                  <a:srgbClr val="FF0000"/>
                </a:solidFill>
                <a:effectLst>
                  <a:outerShdw blurRad="38100" dist="38100" dir="2700000" algn="tl">
                    <a:srgbClr val="C0C0C0"/>
                  </a:outerShdw>
                </a:effectLst>
              </a:rPr>
              <a:t>) </a:t>
            </a:r>
            <a:r>
              <a:rPr lang="en-US" altLang="en-US" sz="2400" b="1" dirty="0">
                <a:effectLst>
                  <a:outerShdw blurRad="38100" dist="38100" dir="2700000" algn="tl">
                    <a:srgbClr val="C0C0C0"/>
                  </a:outerShdw>
                </a:effectLst>
              </a:rPr>
              <a:t>in developing countries in many important educational areas such as:</a:t>
            </a:r>
          </a:p>
          <a:p>
            <a:pPr marL="342900" indent="-342900" algn="justLow">
              <a:lnSpc>
                <a:spcPct val="90000"/>
              </a:lnSpc>
              <a:spcBef>
                <a:spcPct val="20000"/>
              </a:spcBef>
              <a:buClr>
                <a:schemeClr val="accent2"/>
              </a:buClr>
              <a:buFont typeface="Wingdings" panose="05000000000000000000" pitchFamily="2" charset="2"/>
              <a:buChar char="Ø"/>
            </a:pPr>
            <a:r>
              <a:rPr lang="en-US" altLang="en-US" sz="2400" b="1" dirty="0">
                <a:solidFill>
                  <a:srgbClr val="FF0000"/>
                </a:solidFill>
                <a:effectLst>
                  <a:outerShdw blurRad="38100" dist="38100" dir="2700000" algn="tl">
                    <a:srgbClr val="C0C0C0"/>
                  </a:outerShdw>
                </a:effectLst>
              </a:rPr>
              <a:t>a) Functional and digital literacy skills:</a:t>
            </a:r>
            <a:r>
              <a:rPr lang="en-US" altLang="en-US" sz="2400" b="1" dirty="0">
                <a:effectLst>
                  <a:outerShdw blurRad="38100" dist="38100" dir="2700000" algn="tl">
                    <a:srgbClr val="C0C0C0"/>
                  </a:outerShdw>
                </a:effectLst>
              </a:rPr>
              <a:t> Functional literacy refers to the capacity of a person to engage in all those activities in which literacy is required for effective function of one’s group and community and also for enabling him or her to continue to use reading, writing and calculation for his or her own as well as the community’s development. </a:t>
            </a:r>
          </a:p>
          <a:p>
            <a:pPr marL="342900" indent="-342900" algn="justLow">
              <a:lnSpc>
                <a:spcPct val="90000"/>
              </a:lnSpc>
              <a:spcBef>
                <a:spcPct val="20000"/>
              </a:spcBef>
              <a:buClr>
                <a:schemeClr val="accent2"/>
              </a:buClr>
              <a:buFont typeface="Wingdings" panose="05000000000000000000" pitchFamily="2" charset="2"/>
              <a:buChar char="Ø"/>
            </a:pPr>
            <a:r>
              <a:rPr lang="en-US" altLang="en-US" sz="2400" b="1" dirty="0">
                <a:solidFill>
                  <a:srgbClr val="FF0000"/>
                </a:solidFill>
                <a:effectLst>
                  <a:outerShdw blurRad="38100" dist="38100" dir="2700000" algn="tl">
                    <a:srgbClr val="C0C0C0"/>
                  </a:outerShdw>
                </a:effectLst>
              </a:rPr>
              <a:t>b) Entrepreneurship: </a:t>
            </a:r>
            <a:r>
              <a:rPr lang="en-US" altLang="en-US" sz="2400" b="1" dirty="0">
                <a:effectLst>
                  <a:outerShdw blurRad="38100" dist="38100" dir="2700000" algn="tl">
                    <a:srgbClr val="C0C0C0"/>
                  </a:outerShdw>
                </a:effectLst>
              </a:rPr>
              <a:t>Entrepreneurship education has been defined as “a collection of formalized teachings that informs, trains, and educates anyone interested in participating in socioeconomic development through a project to promote entrepreneurship awareness, business creation, or small business development”. </a:t>
            </a:r>
          </a:p>
        </p:txBody>
      </p:sp>
    </p:spTree>
    <p:extLst>
      <p:ext uri="{BB962C8B-B14F-4D97-AF65-F5344CB8AC3E}">
        <p14:creationId xmlns:p14="http://schemas.microsoft.com/office/powerpoint/2010/main" val="248268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800" b="1" dirty="0">
                <a:effectLst>
                  <a:outerShdw blurRad="38100" dist="38100" dir="2700000" algn="tl">
                    <a:srgbClr val="C0C0C0"/>
                  </a:outerShdw>
                </a:effectLst>
              </a:rPr>
              <a:t>Actionable Scientific Knowledge &amp; Technology Required</a:t>
            </a:r>
            <a:endParaRPr lang="en-US" altLang="en-US" sz="28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14</a:t>
            </a:fld>
            <a:endParaRPr lang="en-US" altLang="en-US"/>
          </a:p>
        </p:txBody>
      </p:sp>
      <p:sp>
        <p:nvSpPr>
          <p:cNvPr id="20" name="Text Box 13"/>
          <p:cNvSpPr txBox="1">
            <a:spLocks noChangeArrowheads="1"/>
          </p:cNvSpPr>
          <p:nvPr/>
        </p:nvSpPr>
        <p:spPr bwMode="auto">
          <a:xfrm>
            <a:off x="0" y="713899"/>
            <a:ext cx="9144000" cy="555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90000"/>
              </a:lnSpc>
              <a:spcBef>
                <a:spcPct val="20000"/>
              </a:spcBef>
              <a:buClr>
                <a:schemeClr val="accent2"/>
              </a:buClr>
              <a:buFont typeface="Wingdings" panose="05000000000000000000" pitchFamily="2" charset="2"/>
              <a:buChar char="Ø"/>
            </a:pPr>
            <a:r>
              <a:rPr lang="en-US" altLang="en-US" sz="2400" b="1" dirty="0">
                <a:solidFill>
                  <a:srgbClr val="FF0000"/>
                </a:solidFill>
                <a:effectLst>
                  <a:outerShdw blurRad="38100" dist="38100" dir="2700000" algn="tl">
                    <a:srgbClr val="C0C0C0"/>
                  </a:outerShdw>
                </a:effectLst>
              </a:rPr>
              <a:t>c) Global citizenship Education: </a:t>
            </a:r>
            <a:r>
              <a:rPr lang="en-US" altLang="en-US" sz="2400" b="1" dirty="0">
                <a:effectLst>
                  <a:outerShdw blurRad="38100" dist="38100" dir="2700000" algn="tl">
                    <a:srgbClr val="C0C0C0"/>
                  </a:outerShdw>
                </a:effectLst>
              </a:rPr>
              <a:t>aiming to empower learners of all ages to assume active roles, both locally and globally, in building more peaceful, tolerant, inclusive and secure societies. </a:t>
            </a:r>
          </a:p>
          <a:p>
            <a:pPr marL="342900" indent="-342900">
              <a:lnSpc>
                <a:spcPct val="90000"/>
              </a:lnSpc>
              <a:spcBef>
                <a:spcPct val="20000"/>
              </a:spcBef>
              <a:buClr>
                <a:schemeClr val="accent2"/>
              </a:buClr>
              <a:buFont typeface="Wingdings" panose="05000000000000000000" pitchFamily="2" charset="2"/>
              <a:buChar char="Ø"/>
            </a:pPr>
            <a:r>
              <a:rPr lang="en-US" altLang="en-US" sz="2400" b="1" dirty="0">
                <a:solidFill>
                  <a:srgbClr val="FF0000"/>
                </a:solidFill>
                <a:effectLst>
                  <a:outerShdw blurRad="38100" dist="38100" dir="2700000" algn="tl">
                    <a:srgbClr val="C0C0C0"/>
                  </a:outerShdw>
                </a:effectLst>
              </a:rPr>
              <a:t>d) Technical and vocational education and training (TVET) </a:t>
            </a:r>
            <a:r>
              <a:rPr lang="en-US" altLang="en-US" sz="2400" b="1" dirty="0">
                <a:effectLst>
                  <a:outerShdw blurRad="38100" dist="38100" dir="2700000" algn="tl">
                    <a:srgbClr val="C0C0C0"/>
                  </a:outerShdw>
                </a:effectLst>
              </a:rPr>
              <a:t>TVET, is referred to here to includes </a:t>
            </a:r>
            <a:r>
              <a:rPr lang="en-US" altLang="en-US" sz="2400" b="1" dirty="0">
                <a:solidFill>
                  <a:srgbClr val="FF0000"/>
                </a:solidFill>
                <a:effectLst>
                  <a:outerShdw blurRad="38100" dist="38100" dir="2700000" algn="tl">
                    <a:srgbClr val="C0C0C0"/>
                  </a:outerShdw>
                </a:effectLst>
              </a:rPr>
              <a:t>work-based learning and continued training and professional development</a:t>
            </a:r>
            <a:r>
              <a:rPr lang="en-US" altLang="en-US" sz="2400" b="1" dirty="0">
                <a:effectLst>
                  <a:outerShdw blurRad="38100" dist="38100" dir="2700000" algn="tl">
                    <a:srgbClr val="C0C0C0"/>
                  </a:outerShdw>
                </a:effectLst>
              </a:rPr>
              <a:t>. Our module in TVET shall target most of the required technical education and knowledge for sustainable development in </a:t>
            </a:r>
            <a:r>
              <a:rPr lang="en-US" altLang="en-US" sz="2400" b="1" dirty="0">
                <a:solidFill>
                  <a:srgbClr val="FF0000"/>
                </a:solidFill>
                <a:effectLst>
                  <a:outerShdw blurRad="38100" dist="38100" dir="2700000" algn="tl">
                    <a:srgbClr val="C0C0C0"/>
                  </a:outerShdw>
                </a:effectLst>
              </a:rPr>
              <a:t>all economic sectors </a:t>
            </a:r>
            <a:r>
              <a:rPr lang="en-US" altLang="en-US" sz="2400" b="1" dirty="0">
                <a:effectLst>
                  <a:outerShdw blurRad="38100" dist="38100" dir="2700000" algn="tl">
                    <a:srgbClr val="C0C0C0"/>
                  </a:outerShdw>
                </a:effectLst>
              </a:rPr>
              <a:t>including resilient housing construction, water desalination, renewable energy systems, sanitation, sustainable transportation, environmentally green small and medium industries, sustainable agriculture, nutritious foods production, etc. </a:t>
            </a:r>
          </a:p>
          <a:p>
            <a:pPr marL="342900" indent="-342900">
              <a:lnSpc>
                <a:spcPct val="90000"/>
              </a:lnSpc>
              <a:spcBef>
                <a:spcPct val="20000"/>
              </a:spcBef>
              <a:buClr>
                <a:schemeClr val="accent2"/>
              </a:buClr>
              <a:buFont typeface="Wingdings" panose="05000000000000000000" pitchFamily="2" charset="2"/>
              <a:buChar char="Ø"/>
            </a:pPr>
            <a:r>
              <a:rPr lang="en-US" altLang="en-US" sz="2400" b="1" dirty="0">
                <a:effectLst>
                  <a:outerShdw blurRad="38100" dist="38100" dir="2700000" algn="tl">
                    <a:srgbClr val="C0C0C0"/>
                  </a:outerShdw>
                </a:effectLst>
              </a:rPr>
              <a:t>These will be intimately related to the </a:t>
            </a:r>
            <a:r>
              <a:rPr lang="en-US" altLang="en-US" sz="2400" b="1" dirty="0">
                <a:solidFill>
                  <a:srgbClr val="FF0000"/>
                </a:solidFill>
                <a:effectLst>
                  <a:outerShdw blurRad="38100" dist="38100" dir="2700000" algn="tl">
                    <a:srgbClr val="C0C0C0"/>
                  </a:outerShdw>
                </a:effectLst>
              </a:rPr>
              <a:t>technologies and services identified in the Green Technologies Utilization and Procurement (GTUP) e-guide</a:t>
            </a:r>
            <a:r>
              <a:rPr lang="en-US" altLang="en-US" sz="2400" b="1" dirty="0">
                <a:effectLst>
                  <a:outerShdw blurRad="38100" dist="38100" dir="2700000" algn="tl">
                    <a:srgbClr val="C0C0C0"/>
                  </a:outerShdw>
                </a:effectLst>
              </a:rPr>
              <a:t> facilitating </a:t>
            </a:r>
            <a:r>
              <a:rPr lang="en-US" altLang="en-US" sz="2400" b="1" dirty="0">
                <a:solidFill>
                  <a:srgbClr val="FF0000"/>
                </a:solidFill>
                <a:effectLst>
                  <a:outerShdw blurRad="38100" dist="38100" dir="2700000" algn="tl">
                    <a:srgbClr val="C0C0C0"/>
                  </a:outerShdw>
                </a:effectLst>
              </a:rPr>
              <a:t>all the basic services </a:t>
            </a:r>
            <a:r>
              <a:rPr lang="en-US" altLang="en-US" sz="2400" b="1" dirty="0">
                <a:effectLst>
                  <a:outerShdw blurRad="38100" dist="38100" dir="2700000" algn="tl">
                    <a:srgbClr val="C0C0C0"/>
                  </a:outerShdw>
                </a:effectLst>
              </a:rPr>
              <a:t>preselected for the development of the proposed rural semi-urban communities;</a:t>
            </a:r>
          </a:p>
        </p:txBody>
      </p:sp>
    </p:spTree>
    <p:extLst>
      <p:ext uri="{BB962C8B-B14F-4D97-AF65-F5344CB8AC3E}">
        <p14:creationId xmlns:p14="http://schemas.microsoft.com/office/powerpoint/2010/main" val="310283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800" b="1" dirty="0">
                <a:effectLst>
                  <a:outerShdw blurRad="38100" dist="38100" dir="2700000" algn="tl">
                    <a:srgbClr val="C0C0C0"/>
                  </a:outerShdw>
                </a:effectLst>
              </a:rPr>
              <a:t>Actionable Scientific Knowledge &amp; Technology Required</a:t>
            </a:r>
            <a:endParaRPr lang="en-US" altLang="en-US" sz="28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15</a:t>
            </a:fld>
            <a:endParaRPr lang="en-US" altLang="en-US"/>
          </a:p>
        </p:txBody>
      </p:sp>
      <p:sp>
        <p:nvSpPr>
          <p:cNvPr id="20" name="Text Box 13"/>
          <p:cNvSpPr txBox="1">
            <a:spLocks noChangeArrowheads="1"/>
          </p:cNvSpPr>
          <p:nvPr/>
        </p:nvSpPr>
        <p:spPr bwMode="auto">
          <a:xfrm>
            <a:off x="0" y="713899"/>
            <a:ext cx="9144000"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Low">
              <a:lnSpc>
                <a:spcPct val="90000"/>
              </a:lnSpc>
              <a:spcBef>
                <a:spcPct val="20000"/>
              </a:spcBef>
              <a:buClr>
                <a:schemeClr val="accent2"/>
              </a:buClr>
              <a:buFont typeface="Wingdings" panose="05000000000000000000" pitchFamily="2" charset="2"/>
              <a:buChar char="Ø"/>
            </a:pPr>
            <a:r>
              <a:rPr lang="en-US" altLang="en-US" sz="3000" b="1" dirty="0">
                <a:effectLst>
                  <a:outerShdw blurRad="38100" dist="38100" dir="2700000" algn="tl">
                    <a:srgbClr val="C0C0C0"/>
                  </a:outerShdw>
                </a:effectLst>
              </a:rPr>
              <a:t>The set of Trained Trainers shall be part of </a:t>
            </a:r>
            <a:r>
              <a:rPr lang="en-US" altLang="en-US" sz="3000" b="1" dirty="0">
                <a:solidFill>
                  <a:srgbClr val="FF0000"/>
                </a:solidFill>
                <a:effectLst>
                  <a:outerShdw blurRad="38100" dist="38100" dir="2700000" algn="tl">
                    <a:srgbClr val="C0C0C0"/>
                  </a:outerShdw>
                </a:effectLst>
              </a:rPr>
              <a:t>a robust nationwide training programs </a:t>
            </a:r>
            <a:r>
              <a:rPr lang="en-US" altLang="en-US" sz="3000" b="1" dirty="0">
                <a:effectLst>
                  <a:outerShdw blurRad="38100" dist="38100" dir="2700000" algn="tl">
                    <a:srgbClr val="C0C0C0"/>
                  </a:outerShdw>
                </a:effectLst>
              </a:rPr>
              <a:t>that are intended to propagate their knowledge further at the national level to </a:t>
            </a:r>
            <a:r>
              <a:rPr lang="en-US" altLang="en-US" sz="3000" b="1" dirty="0">
                <a:solidFill>
                  <a:srgbClr val="FF0000"/>
                </a:solidFill>
                <a:effectLst>
                  <a:outerShdw blurRad="38100" dist="38100" dir="2700000" algn="tl">
                    <a:srgbClr val="C0C0C0"/>
                  </a:outerShdw>
                </a:effectLst>
              </a:rPr>
              <a:t>train the critical mass of technical force and practitioners </a:t>
            </a:r>
            <a:r>
              <a:rPr lang="en-US" altLang="en-US" sz="3000" b="1" dirty="0">
                <a:effectLst>
                  <a:outerShdw blurRad="38100" dist="38100" dir="2700000" algn="tl">
                    <a:srgbClr val="C0C0C0"/>
                  </a:outerShdw>
                </a:effectLst>
              </a:rPr>
              <a:t>that are required to support achieving the SDGs in these communities. </a:t>
            </a:r>
          </a:p>
          <a:p>
            <a:pPr marL="342900" indent="-342900" algn="justLow">
              <a:lnSpc>
                <a:spcPct val="90000"/>
              </a:lnSpc>
              <a:spcBef>
                <a:spcPct val="20000"/>
              </a:spcBef>
              <a:buClr>
                <a:schemeClr val="accent2"/>
              </a:buClr>
              <a:buFont typeface="Wingdings" panose="05000000000000000000" pitchFamily="2" charset="2"/>
              <a:buChar char="Ø"/>
            </a:pPr>
            <a:r>
              <a:rPr lang="en-US" altLang="en-US" sz="3000" b="1" dirty="0">
                <a:effectLst>
                  <a:outerShdw blurRad="38100" dist="38100" dir="2700000" algn="tl">
                    <a:srgbClr val="C0C0C0"/>
                  </a:outerShdw>
                </a:effectLst>
              </a:rPr>
              <a:t>The </a:t>
            </a:r>
            <a:r>
              <a:rPr lang="en-US" altLang="en-US" sz="3000" b="1" dirty="0">
                <a:solidFill>
                  <a:srgbClr val="FF0000"/>
                </a:solidFill>
                <a:effectLst>
                  <a:outerShdw blurRad="38100" dist="38100" dir="2700000" algn="tl">
                    <a:srgbClr val="C0C0C0"/>
                  </a:outerShdw>
                </a:effectLst>
              </a:rPr>
              <a:t>technology universities and academies of Sciences </a:t>
            </a:r>
            <a:r>
              <a:rPr lang="en-US" altLang="en-US" sz="3000" b="1" dirty="0">
                <a:effectLst>
                  <a:outerShdw blurRad="38100" dist="38100" dir="2700000" algn="tl">
                    <a:srgbClr val="C0C0C0"/>
                  </a:outerShdw>
                </a:effectLst>
              </a:rPr>
              <a:t>around the world and some technology manufacturers shall also be called upon to support the development of the different digital TVET modules. Some of e-modules could even be gathered from existing sources such as the “…</a:t>
            </a:r>
            <a:r>
              <a:rPr lang="en-US" altLang="en-US" sz="3000" b="1" dirty="0">
                <a:solidFill>
                  <a:srgbClr val="FF0000"/>
                </a:solidFill>
                <a:effectLst>
                  <a:outerShdw blurRad="38100" dist="38100" dir="2700000" algn="tl">
                    <a:srgbClr val="C0C0C0"/>
                  </a:outerShdw>
                </a:effectLst>
              </a:rPr>
              <a:t>101 for dummies</a:t>
            </a:r>
            <a:r>
              <a:rPr lang="en-US" altLang="en-US" sz="3000" b="1" dirty="0">
                <a:effectLst>
                  <a:outerShdw blurRad="38100" dist="38100" dir="2700000" algn="tl">
                    <a:srgbClr val="C0C0C0"/>
                  </a:outerShdw>
                </a:effectLst>
              </a:rPr>
              <a:t>” and the “</a:t>
            </a:r>
            <a:r>
              <a:rPr lang="en-US" altLang="en-US" sz="3000" b="1" dirty="0">
                <a:solidFill>
                  <a:srgbClr val="FF0000"/>
                </a:solidFill>
                <a:effectLst>
                  <a:outerShdw blurRad="38100" dist="38100" dir="2700000" algn="tl">
                    <a:srgbClr val="C0C0C0"/>
                  </a:outerShdw>
                </a:effectLst>
              </a:rPr>
              <a:t>Do It Yourself</a:t>
            </a:r>
            <a:r>
              <a:rPr lang="en-US" altLang="en-US" sz="3000" b="1" dirty="0">
                <a:effectLst>
                  <a:outerShdw blurRad="38100" dist="38100" dir="2700000" algn="tl">
                    <a:srgbClr val="C0C0C0"/>
                  </a:outerShdw>
                </a:effectLst>
              </a:rPr>
              <a:t>” series.</a:t>
            </a:r>
          </a:p>
        </p:txBody>
      </p:sp>
    </p:spTree>
    <p:extLst>
      <p:ext uri="{BB962C8B-B14F-4D97-AF65-F5344CB8AC3E}">
        <p14:creationId xmlns:p14="http://schemas.microsoft.com/office/powerpoint/2010/main" val="83331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316" y="843796"/>
            <a:ext cx="8970676" cy="5386090"/>
          </a:xfrm>
          <a:prstGeom prst="rect">
            <a:avLst/>
          </a:prstGeom>
          <a:noFill/>
        </p:spPr>
        <p:txBody>
          <a:bodyPr wrap="square" rtlCol="0">
            <a:spAutoFit/>
          </a:bodyPr>
          <a:lstStyle/>
          <a:p>
            <a:endParaRPr lang="en-US" sz="800" dirty="0"/>
          </a:p>
          <a:p>
            <a:r>
              <a:rPr lang="en-US" sz="2400" b="1" dirty="0">
                <a:highlight>
                  <a:srgbClr val="FFFF00"/>
                </a:highlight>
                <a:latin typeface="Algerian" panose="04020705040A02060702" pitchFamily="82" charset="0"/>
              </a:rPr>
              <a:t>Standard rural semi-urban complex: </a:t>
            </a:r>
            <a:r>
              <a:rPr lang="en-US" sz="2400" b="1" dirty="0">
                <a:highlight>
                  <a:srgbClr val="FFFF00"/>
                </a:highlight>
              </a:rPr>
              <a:t>(</a:t>
            </a:r>
            <a:r>
              <a:rPr lang="en-US" sz="2400" dirty="0">
                <a:solidFill>
                  <a:srgbClr val="FF0000"/>
                </a:solidFill>
                <a:highlight>
                  <a:srgbClr val="FFFF00"/>
                </a:highlight>
              </a:rPr>
              <a:t>Observe for the possible industrial facilities to develop through the application of the pre-design requirements</a:t>
            </a:r>
            <a:r>
              <a:rPr lang="en-US" sz="2400" b="1" dirty="0">
                <a:highlight>
                  <a:srgbClr val="FFFF00"/>
                </a:highlight>
              </a:rPr>
              <a:t>)</a:t>
            </a:r>
          </a:p>
          <a:p>
            <a:r>
              <a:rPr lang="en-US" sz="2400" b="1" dirty="0"/>
              <a:t>Each residential unit (3 buildings of 1000 </a:t>
            </a:r>
            <a:r>
              <a:rPr lang="en-US" sz="2400" b="1" dirty="0" err="1"/>
              <a:t>sq.m</a:t>
            </a:r>
            <a:r>
              <a:rPr lang="en-US" sz="2400" b="1" dirty="0"/>
              <a:t>. and 75 floors each) can take up to 1000 families (4500 persons) hence supplying a whole village or a # of merged villages with all their basic needs in </a:t>
            </a:r>
            <a:r>
              <a:rPr lang="en-US" sz="2400" b="1" dirty="0">
                <a:solidFill>
                  <a:srgbClr val="FF0000"/>
                </a:solidFill>
              </a:rPr>
              <a:t>ONE STEP (10-12+ SDGs achieved</a:t>
            </a:r>
            <a:r>
              <a:rPr lang="en-US" sz="2400" b="1" dirty="0"/>
              <a:t>)! With the following characteristics:</a:t>
            </a:r>
          </a:p>
          <a:p>
            <a:r>
              <a:rPr lang="en-US" sz="2400" dirty="0"/>
              <a:t>- Ability to </a:t>
            </a:r>
            <a:r>
              <a:rPr lang="en-US" sz="2400" b="1" dirty="0">
                <a:solidFill>
                  <a:srgbClr val="FF0000"/>
                </a:solidFill>
              </a:rPr>
              <a:t>produce 250 – 300kW of electricity either through large vertical wind turbines installed before the roof floor or using the concept of a solar chimney as illustrated</a:t>
            </a:r>
            <a:r>
              <a:rPr lang="en-US" sz="2400" dirty="0"/>
              <a:t>; </a:t>
            </a:r>
          </a:p>
          <a:p>
            <a:r>
              <a:rPr lang="en-US" sz="2400" dirty="0"/>
              <a:t>- Ability to produce </a:t>
            </a:r>
            <a:r>
              <a:rPr lang="en-US" sz="2400" b="1" dirty="0">
                <a:solidFill>
                  <a:srgbClr val="FF0000"/>
                </a:solidFill>
              </a:rPr>
              <a:t>sufficient drinking water to tenants </a:t>
            </a:r>
            <a:r>
              <a:rPr lang="en-US" sz="2400" dirty="0"/>
              <a:t>through Brackish Water desalination processes; </a:t>
            </a:r>
          </a:p>
          <a:p>
            <a:r>
              <a:rPr lang="en-US" sz="2400" dirty="0"/>
              <a:t>- Uses an </a:t>
            </a:r>
            <a:r>
              <a:rPr lang="en-US" sz="2400" b="1" dirty="0">
                <a:solidFill>
                  <a:srgbClr val="FF0000"/>
                </a:solidFill>
              </a:rPr>
              <a:t>aqua phonic system </a:t>
            </a:r>
            <a:r>
              <a:rPr lang="en-US" sz="2400" dirty="0"/>
              <a:t>on the tower roof to produce </a:t>
            </a:r>
            <a:r>
              <a:rPr lang="en-US" sz="2400" b="1" dirty="0">
                <a:solidFill>
                  <a:srgbClr val="FF0000"/>
                </a:solidFill>
              </a:rPr>
              <a:t>nutritious food </a:t>
            </a:r>
            <a:r>
              <a:rPr lang="en-US" sz="2400" dirty="0"/>
              <a:t>for tenants including fish, poultry and fresh vegetables; </a:t>
            </a:r>
          </a:p>
        </p:txBody>
      </p:sp>
      <p:sp>
        <p:nvSpPr>
          <p:cNvPr id="8" name="Title 2"/>
          <p:cNvSpPr>
            <a:spLocks noGrp="1"/>
          </p:cNvSpPr>
          <p:nvPr>
            <p:ph type="ctrTitle"/>
          </p:nvPr>
        </p:nvSpPr>
        <p:spPr>
          <a:xfrm>
            <a:off x="0" y="128000"/>
            <a:ext cx="9079992" cy="425733"/>
          </a:xfrm>
        </p:spPr>
        <p:txBody>
          <a:bodyPr/>
          <a:lstStyle/>
          <a:p>
            <a:pPr algn="ctr"/>
            <a:r>
              <a:rPr lang="en-US" altLang="en-US" sz="2500" b="1" dirty="0">
                <a:effectLst>
                  <a:outerShdw blurRad="38100" dist="38100" dir="2700000" algn="tl">
                    <a:srgbClr val="C0C0C0"/>
                  </a:outerShdw>
                </a:effectLst>
              </a:rPr>
              <a:t>Examples for Actional Knowledge and Technological Applications</a:t>
            </a:r>
            <a:endParaRPr lang="en-US" sz="2500" dirty="0"/>
          </a:p>
        </p:txBody>
      </p:sp>
    </p:spTree>
    <p:extLst>
      <p:ext uri="{BB962C8B-B14F-4D97-AF65-F5344CB8AC3E}">
        <p14:creationId xmlns:p14="http://schemas.microsoft.com/office/powerpoint/2010/main" val="3945365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684" y="1149274"/>
            <a:ext cx="9144000" cy="5143500"/>
          </a:xfrm>
          <a:prstGeom prst="rect">
            <a:avLst/>
          </a:prstGeom>
        </p:spPr>
      </p:pic>
      <p:sp>
        <p:nvSpPr>
          <p:cNvPr id="8" name="Title 2"/>
          <p:cNvSpPr>
            <a:spLocks noGrp="1"/>
          </p:cNvSpPr>
          <p:nvPr>
            <p:ph type="ctrTitle"/>
          </p:nvPr>
        </p:nvSpPr>
        <p:spPr>
          <a:xfrm>
            <a:off x="0" y="128000"/>
            <a:ext cx="9079992" cy="425733"/>
          </a:xfrm>
        </p:spPr>
        <p:txBody>
          <a:bodyPr/>
          <a:lstStyle/>
          <a:p>
            <a:pPr algn="ctr"/>
            <a:r>
              <a:rPr lang="en-US" altLang="en-US" sz="2400" b="1" dirty="0">
                <a:effectLst>
                  <a:outerShdw blurRad="38100" dist="38100" dir="2700000" algn="tl">
                    <a:srgbClr val="C0C0C0"/>
                  </a:outerShdw>
                </a:effectLst>
              </a:rPr>
              <a:t>(a) Semi-Urban Rural Housing Projects (Poor Villages Transformed)</a:t>
            </a:r>
            <a:endParaRPr lang="en-US" sz="2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5622" y="1149274"/>
            <a:ext cx="3028472" cy="441548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149274"/>
            <a:ext cx="3043532" cy="2717292"/>
          </a:xfrm>
          <a:prstGeom prst="rect">
            <a:avLst/>
          </a:prstGeom>
        </p:spPr>
      </p:pic>
    </p:spTree>
    <p:extLst>
      <p:ext uri="{BB962C8B-B14F-4D97-AF65-F5344CB8AC3E}">
        <p14:creationId xmlns:p14="http://schemas.microsoft.com/office/powerpoint/2010/main" val="175065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112" y="632780"/>
            <a:ext cx="9144000" cy="5816977"/>
          </a:xfrm>
          <a:prstGeom prst="rect">
            <a:avLst/>
          </a:prstGeom>
          <a:noFill/>
        </p:spPr>
        <p:txBody>
          <a:bodyPr wrap="square" rtlCol="0">
            <a:spAutoFit/>
          </a:bodyPr>
          <a:lstStyle/>
          <a:p>
            <a:endParaRPr lang="en-US" sz="800" dirty="0"/>
          </a:p>
          <a:p>
            <a:r>
              <a:rPr lang="en-US" sz="2800" dirty="0"/>
              <a:t>- All </a:t>
            </a:r>
            <a:r>
              <a:rPr lang="en-US" sz="2800" b="1" dirty="0">
                <a:solidFill>
                  <a:srgbClr val="FF0000"/>
                </a:solidFill>
              </a:rPr>
              <a:t>furniture</a:t>
            </a:r>
            <a:r>
              <a:rPr lang="en-US" sz="2800" dirty="0"/>
              <a:t> for the living </a:t>
            </a:r>
            <a:r>
              <a:rPr lang="en-US" sz="2800" dirty="0" err="1"/>
              <a:t>Qtrs</a:t>
            </a:r>
            <a:r>
              <a:rPr lang="en-US" sz="2800" dirty="0"/>
              <a:t> are made of </a:t>
            </a:r>
            <a:r>
              <a:rPr lang="en-US" sz="2800" b="1" dirty="0">
                <a:solidFill>
                  <a:srgbClr val="FF0000"/>
                </a:solidFill>
              </a:rPr>
              <a:t>granite stone, PVC or cement pre-cast</a:t>
            </a:r>
            <a:r>
              <a:rPr lang="en-US" sz="2800" dirty="0"/>
              <a:t>; (possibly locally manufactured!!!)</a:t>
            </a:r>
          </a:p>
          <a:p>
            <a:r>
              <a:rPr lang="en-US" sz="2800" dirty="0"/>
              <a:t>- All </a:t>
            </a:r>
            <a:r>
              <a:rPr lang="en-US" sz="2800" b="1" dirty="0">
                <a:solidFill>
                  <a:srgbClr val="FF0000"/>
                </a:solidFill>
              </a:rPr>
              <a:t>doors and windows are made of PVC</a:t>
            </a:r>
            <a:r>
              <a:rPr lang="en-US" sz="2800" dirty="0"/>
              <a:t>; All plumbing parts are made of </a:t>
            </a:r>
            <a:r>
              <a:rPr lang="en-US" sz="2800" b="1" dirty="0">
                <a:solidFill>
                  <a:srgbClr val="FF0000"/>
                </a:solidFill>
              </a:rPr>
              <a:t>PVC</a:t>
            </a:r>
            <a:r>
              <a:rPr lang="en-US" sz="2800" dirty="0"/>
              <a:t>; (possibly locally manufactured!!!)</a:t>
            </a:r>
          </a:p>
          <a:p>
            <a:r>
              <a:rPr lang="en-US" sz="2800" dirty="0"/>
              <a:t>- Buildings are fitted with </a:t>
            </a:r>
            <a:r>
              <a:rPr lang="en-US" sz="2800" b="1" dirty="0">
                <a:solidFill>
                  <a:srgbClr val="FF0000"/>
                </a:solidFill>
              </a:rPr>
              <a:t>water efficient gadgets</a:t>
            </a:r>
            <a:r>
              <a:rPr lang="en-US" sz="2800" dirty="0"/>
              <a:t>; </a:t>
            </a:r>
          </a:p>
          <a:p>
            <a:r>
              <a:rPr lang="en-US" sz="2800" dirty="0"/>
              <a:t>- Buildings are equipped with </a:t>
            </a:r>
            <a:r>
              <a:rPr lang="en-US" sz="2800" b="1" dirty="0">
                <a:solidFill>
                  <a:srgbClr val="FF0000"/>
                </a:solidFill>
              </a:rPr>
              <a:t>sanitation and compact wastewater treatment systems </a:t>
            </a:r>
            <a:r>
              <a:rPr lang="en-US" sz="2800" b="1" dirty="0"/>
              <a:t>underneath each tower</a:t>
            </a:r>
            <a:r>
              <a:rPr lang="en-US" sz="2800" dirty="0"/>
              <a:t>; </a:t>
            </a:r>
          </a:p>
          <a:p>
            <a:r>
              <a:rPr lang="en-US" sz="2800" dirty="0"/>
              <a:t>- Buildings use </a:t>
            </a:r>
            <a:r>
              <a:rPr lang="en-US" sz="2800" b="1" dirty="0">
                <a:solidFill>
                  <a:srgbClr val="FF0000"/>
                </a:solidFill>
              </a:rPr>
              <a:t>LED savings lamps</a:t>
            </a:r>
            <a:r>
              <a:rPr lang="en-US" sz="2800" dirty="0"/>
              <a:t>; (locally manufactured!!!)</a:t>
            </a:r>
          </a:p>
          <a:p>
            <a:r>
              <a:rPr lang="en-US" sz="2800" dirty="0"/>
              <a:t>- </a:t>
            </a:r>
            <a:r>
              <a:rPr lang="en-US" sz="2800" b="1" dirty="0">
                <a:solidFill>
                  <a:srgbClr val="FF0000"/>
                </a:solidFill>
              </a:rPr>
              <a:t>New innovated specially-designed super efficient central ventilation and AC system</a:t>
            </a:r>
            <a:r>
              <a:rPr lang="en-US" sz="2800" dirty="0"/>
              <a:t>;</a:t>
            </a:r>
          </a:p>
          <a:p>
            <a:r>
              <a:rPr lang="en-US" sz="2800" b="1" dirty="0"/>
              <a:t>- All tenants will therefore have clearly marked and identified </a:t>
            </a:r>
            <a:r>
              <a:rPr lang="en-US" sz="2800" b="1" dirty="0">
                <a:solidFill>
                  <a:srgbClr val="FF0000"/>
                </a:solidFill>
              </a:rPr>
              <a:t>fixed addresses</a:t>
            </a:r>
            <a:r>
              <a:rPr lang="en-US" sz="2800" b="1" dirty="0"/>
              <a:t>, a requirement to </a:t>
            </a:r>
            <a:r>
              <a:rPr lang="en-US" sz="2800" b="1" dirty="0">
                <a:solidFill>
                  <a:srgbClr val="FF0000"/>
                </a:solidFill>
              </a:rPr>
              <a:t>secure bank loans and other financial services</a:t>
            </a:r>
            <a:r>
              <a:rPr lang="en-US" sz="2800" b="1" dirty="0"/>
              <a:t>.</a:t>
            </a:r>
            <a:r>
              <a:rPr lang="en-US" sz="2800" dirty="0"/>
              <a:t>	</a:t>
            </a:r>
          </a:p>
        </p:txBody>
      </p:sp>
      <p:sp>
        <p:nvSpPr>
          <p:cNvPr id="8" name="Title 2"/>
          <p:cNvSpPr>
            <a:spLocks noGrp="1"/>
          </p:cNvSpPr>
          <p:nvPr>
            <p:ph type="ctrTitle"/>
          </p:nvPr>
        </p:nvSpPr>
        <p:spPr>
          <a:xfrm>
            <a:off x="0" y="128000"/>
            <a:ext cx="9079992" cy="425733"/>
          </a:xfrm>
        </p:spPr>
        <p:txBody>
          <a:bodyPr/>
          <a:lstStyle/>
          <a:p>
            <a:pPr algn="ctr"/>
            <a:r>
              <a:rPr lang="en-US" altLang="en-US" sz="2500" b="1" dirty="0">
                <a:effectLst>
                  <a:outerShdw blurRad="38100" dist="38100" dir="2700000" algn="tl">
                    <a:srgbClr val="C0C0C0"/>
                  </a:outerShdw>
                </a:effectLst>
              </a:rPr>
              <a:t>Examples for Actional Knowledge and Technological Applications</a:t>
            </a:r>
            <a:endParaRPr lang="en-US" sz="2500" dirty="0"/>
          </a:p>
        </p:txBody>
      </p:sp>
    </p:spTree>
    <p:extLst>
      <p:ext uri="{BB962C8B-B14F-4D97-AF65-F5344CB8AC3E}">
        <p14:creationId xmlns:p14="http://schemas.microsoft.com/office/powerpoint/2010/main" val="232686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1141" y="4900763"/>
            <a:ext cx="1356741" cy="1356741"/>
          </a:xfrm>
          <a:prstGeom prst="rect">
            <a:avLst/>
          </a:prstGeom>
        </p:spPr>
      </p:pic>
      <p:sp>
        <p:nvSpPr>
          <p:cNvPr id="8" name="Title 2"/>
          <p:cNvSpPr>
            <a:spLocks noGrp="1"/>
          </p:cNvSpPr>
          <p:nvPr>
            <p:ph type="ctrTitle"/>
          </p:nvPr>
        </p:nvSpPr>
        <p:spPr>
          <a:xfrm>
            <a:off x="0" y="128000"/>
            <a:ext cx="9079992" cy="425733"/>
          </a:xfrm>
        </p:spPr>
        <p:txBody>
          <a:bodyPr/>
          <a:lstStyle/>
          <a:p>
            <a:pPr algn="ctr"/>
            <a:r>
              <a:rPr lang="en-US" altLang="en-US" sz="2800" b="1" dirty="0">
                <a:effectLst>
                  <a:outerShdw blurRad="38100" dist="38100" dir="2700000" algn="tl">
                    <a:srgbClr val="C0C0C0"/>
                  </a:outerShdw>
                </a:effectLst>
              </a:rPr>
              <a:t>Fully furnished via local Environmentally Green Material </a:t>
            </a:r>
            <a:r>
              <a:rPr lang="en-US" altLang="en-US" sz="2800" b="1" dirty="0">
                <a:solidFill>
                  <a:schemeClr val="tx1"/>
                </a:solidFill>
                <a:effectLst>
                  <a:outerShdw blurRad="38100" dist="38100" dir="2700000" algn="tl">
                    <a:srgbClr val="C0C0C0"/>
                  </a:outerShdw>
                </a:effectLst>
              </a:rPr>
              <a:t>(EGM) Granite, PVC or fabricated cast concrete (if need be)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9274"/>
            <a:ext cx="3267456" cy="155692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06203"/>
            <a:ext cx="3223260" cy="231689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3260" y="1149274"/>
            <a:ext cx="2633472" cy="219456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6732" y="1181587"/>
            <a:ext cx="2487168" cy="149230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01309" y="2673888"/>
            <a:ext cx="3178683" cy="2114884"/>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023095"/>
            <a:ext cx="1824319" cy="1250656"/>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10306" y="3376147"/>
            <a:ext cx="2703576" cy="2331345"/>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09886" y="4719452"/>
            <a:ext cx="2272139" cy="1602015"/>
          </a:xfrm>
          <a:prstGeom prst="rect">
            <a:avLst/>
          </a:prstGeom>
        </p:spPr>
      </p:pic>
    </p:spTree>
    <p:extLst>
      <p:ext uri="{BB962C8B-B14F-4D97-AF65-F5344CB8AC3E}">
        <p14:creationId xmlns:p14="http://schemas.microsoft.com/office/powerpoint/2010/main" val="165013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800" b="1" dirty="0">
                <a:effectLst>
                  <a:outerShdw blurRad="38100" dist="38100" dir="2700000" algn="tl">
                    <a:srgbClr val="C0C0C0"/>
                  </a:outerShdw>
                </a:effectLst>
              </a:rPr>
              <a:t>Problem Environment (Developing Countries)</a:t>
            </a:r>
            <a:endParaRPr lang="en-US" altLang="en-US" sz="28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2</a:t>
            </a:fld>
            <a:endParaRPr lang="en-US" altLang="en-US"/>
          </a:p>
        </p:txBody>
      </p:sp>
      <p:sp>
        <p:nvSpPr>
          <p:cNvPr id="20" name="Text Box 13"/>
          <p:cNvSpPr txBox="1">
            <a:spLocks noChangeArrowheads="1"/>
          </p:cNvSpPr>
          <p:nvPr/>
        </p:nvSpPr>
        <p:spPr bwMode="auto">
          <a:xfrm>
            <a:off x="0" y="844141"/>
            <a:ext cx="9144000" cy="554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90000"/>
              </a:lnSpc>
              <a:spcBef>
                <a:spcPct val="20000"/>
              </a:spcBef>
              <a:buClr>
                <a:schemeClr val="accent2"/>
              </a:buClr>
              <a:buFont typeface="Wingdings" panose="05000000000000000000" pitchFamily="2" charset="2"/>
              <a:buChar char="Ø"/>
            </a:pPr>
            <a:r>
              <a:rPr lang="en-US" altLang="en-US" sz="2200" b="1" dirty="0">
                <a:solidFill>
                  <a:srgbClr val="FF0000"/>
                </a:solidFill>
                <a:effectLst>
                  <a:outerShdw blurRad="38100" dist="38100" dir="2700000" algn="tl">
                    <a:srgbClr val="C0C0C0"/>
                  </a:outerShdw>
                </a:effectLst>
              </a:rPr>
              <a:t>Climate disruption </a:t>
            </a:r>
            <a:r>
              <a:rPr lang="en-US" altLang="en-US" sz="2200" b="1" dirty="0">
                <a:effectLst>
                  <a:outerShdw blurRad="38100" dist="38100" dir="2700000" algn="tl">
                    <a:srgbClr val="C0C0C0"/>
                  </a:outerShdw>
                </a:effectLst>
              </a:rPr>
              <a:t>is growing, as droughts, floods, storms and other weather-related hazards become more frequent and more severe. </a:t>
            </a:r>
          </a:p>
          <a:p>
            <a:pPr marL="342900" indent="-342900">
              <a:lnSpc>
                <a:spcPct val="90000"/>
              </a:lnSpc>
              <a:spcBef>
                <a:spcPct val="20000"/>
              </a:spcBef>
              <a:buClr>
                <a:schemeClr val="accent2"/>
              </a:buClr>
              <a:buFont typeface="Wingdings" panose="05000000000000000000" pitchFamily="2" charset="2"/>
              <a:buChar char="Ø"/>
            </a:pPr>
            <a:endParaRPr lang="en-US" altLang="en-US" sz="2200" b="1" dirty="0">
              <a:effectLst>
                <a:outerShdw blurRad="38100" dist="38100" dir="2700000" algn="tl">
                  <a:srgbClr val="C0C0C0"/>
                </a:outerShdw>
              </a:effectLst>
            </a:endParaRPr>
          </a:p>
          <a:p>
            <a:pPr marL="342900" indent="-342900">
              <a:lnSpc>
                <a:spcPct val="90000"/>
              </a:lnSpc>
              <a:spcBef>
                <a:spcPct val="20000"/>
              </a:spcBef>
              <a:buClr>
                <a:schemeClr val="accent2"/>
              </a:buClr>
              <a:buFont typeface="Wingdings" panose="05000000000000000000" pitchFamily="2" charset="2"/>
              <a:buChar char="Ø"/>
            </a:pPr>
            <a:r>
              <a:rPr lang="en-US" altLang="en-US" sz="2200" b="1" dirty="0">
                <a:effectLst>
                  <a:outerShdw blurRad="38100" dist="38100" dir="2700000" algn="tl">
                    <a:srgbClr val="C0C0C0"/>
                  </a:outerShdw>
                </a:effectLst>
              </a:rPr>
              <a:t>More generally, </a:t>
            </a:r>
            <a:r>
              <a:rPr lang="en-US" altLang="en-US" sz="2200" b="1" dirty="0">
                <a:solidFill>
                  <a:srgbClr val="FF0000"/>
                </a:solidFill>
                <a:effectLst>
                  <a:outerShdw blurRad="38100" dist="38100" dir="2700000" algn="tl">
                    <a:srgbClr val="C0C0C0"/>
                  </a:outerShdw>
                </a:effectLst>
              </a:rPr>
              <a:t>production and consumption models </a:t>
            </a:r>
            <a:r>
              <a:rPr lang="en-US" altLang="en-US" sz="2200" b="1" dirty="0">
                <a:effectLst>
                  <a:outerShdw blurRad="38100" dist="38100" dir="2700000" algn="tl">
                    <a:srgbClr val="C0C0C0"/>
                  </a:outerShdw>
                </a:effectLst>
              </a:rPr>
              <a:t>are unsustainable. </a:t>
            </a:r>
          </a:p>
          <a:p>
            <a:pPr marL="342900" indent="-342900">
              <a:lnSpc>
                <a:spcPct val="90000"/>
              </a:lnSpc>
              <a:spcBef>
                <a:spcPct val="20000"/>
              </a:spcBef>
              <a:buClr>
                <a:schemeClr val="accent2"/>
              </a:buClr>
              <a:buFont typeface="Wingdings" panose="05000000000000000000" pitchFamily="2" charset="2"/>
              <a:buChar char="Ø"/>
            </a:pPr>
            <a:endParaRPr lang="en-US" altLang="en-US" sz="2200" b="1" dirty="0">
              <a:effectLst>
                <a:outerShdw blurRad="38100" dist="38100" dir="2700000" algn="tl">
                  <a:srgbClr val="C0C0C0"/>
                </a:outerShdw>
              </a:effectLst>
            </a:endParaRPr>
          </a:p>
          <a:p>
            <a:pPr marL="342900" indent="-342900">
              <a:lnSpc>
                <a:spcPct val="90000"/>
              </a:lnSpc>
              <a:spcBef>
                <a:spcPct val="20000"/>
              </a:spcBef>
              <a:buClr>
                <a:schemeClr val="accent2"/>
              </a:buClr>
              <a:buFont typeface="Wingdings" panose="05000000000000000000" pitchFamily="2" charset="2"/>
              <a:buChar char="Ø"/>
            </a:pPr>
            <a:r>
              <a:rPr lang="en-US" altLang="en-US" sz="2200" b="1" dirty="0">
                <a:effectLst>
                  <a:outerShdw blurRad="38100" dist="38100" dir="2700000" algn="tl">
                    <a:srgbClr val="C0C0C0"/>
                  </a:outerShdw>
                </a:effectLst>
              </a:rPr>
              <a:t>Chemical, synthetic and electronic </a:t>
            </a:r>
            <a:r>
              <a:rPr lang="en-US" altLang="en-US" sz="2200" b="1" dirty="0">
                <a:solidFill>
                  <a:srgbClr val="FF0000"/>
                </a:solidFill>
                <a:effectLst>
                  <a:outerShdw blurRad="38100" dist="38100" dir="2700000" algn="tl">
                    <a:srgbClr val="C0C0C0"/>
                  </a:outerShdw>
                </a:effectLst>
              </a:rPr>
              <a:t>waste</a:t>
            </a:r>
            <a:r>
              <a:rPr lang="en-US" altLang="en-US" sz="2200" b="1" dirty="0">
                <a:effectLst>
                  <a:outerShdw blurRad="38100" dist="38100" dir="2700000" algn="tl">
                    <a:srgbClr val="C0C0C0"/>
                  </a:outerShdw>
                </a:effectLst>
              </a:rPr>
              <a:t> are globally in abundance.</a:t>
            </a:r>
          </a:p>
          <a:p>
            <a:pPr marL="342900" indent="-342900">
              <a:lnSpc>
                <a:spcPct val="90000"/>
              </a:lnSpc>
              <a:spcBef>
                <a:spcPct val="20000"/>
              </a:spcBef>
              <a:buClr>
                <a:schemeClr val="accent2"/>
              </a:buClr>
              <a:buFont typeface="Wingdings" panose="05000000000000000000" pitchFamily="2" charset="2"/>
              <a:buChar char="Ø"/>
            </a:pPr>
            <a:endParaRPr lang="en-US" altLang="en-US" sz="2200" b="1" dirty="0">
              <a:effectLst>
                <a:outerShdw blurRad="38100" dist="38100" dir="2700000" algn="tl">
                  <a:srgbClr val="C0C0C0"/>
                </a:outerShdw>
              </a:effectLst>
            </a:endParaRPr>
          </a:p>
          <a:p>
            <a:pPr marL="342900" indent="-342900">
              <a:lnSpc>
                <a:spcPct val="90000"/>
              </a:lnSpc>
              <a:spcBef>
                <a:spcPct val="20000"/>
              </a:spcBef>
              <a:buClr>
                <a:schemeClr val="accent2"/>
              </a:buClr>
              <a:buFont typeface="Wingdings" panose="05000000000000000000" pitchFamily="2" charset="2"/>
              <a:buChar char="Ø"/>
            </a:pPr>
            <a:r>
              <a:rPr lang="en-US" altLang="en-US" sz="2200" b="1" dirty="0">
                <a:effectLst>
                  <a:outerShdw blurRad="38100" dist="38100" dir="2700000" algn="tl">
                    <a:srgbClr val="C0C0C0"/>
                  </a:outerShdw>
                </a:effectLst>
              </a:rPr>
              <a:t>The masses of </a:t>
            </a:r>
            <a:r>
              <a:rPr lang="en-US" altLang="en-US" sz="2200" b="1" dirty="0">
                <a:solidFill>
                  <a:srgbClr val="FF0000"/>
                </a:solidFill>
                <a:effectLst>
                  <a:outerShdw blurRad="38100" dist="38100" dir="2700000" algn="tl">
                    <a:srgbClr val="C0C0C0"/>
                  </a:outerShdw>
                </a:effectLst>
              </a:rPr>
              <a:t>unemployed college graduates </a:t>
            </a:r>
            <a:r>
              <a:rPr lang="en-US" altLang="en-US" sz="2200" b="1" dirty="0">
                <a:effectLst>
                  <a:outerShdw blurRad="38100" dist="38100" dir="2700000" algn="tl">
                    <a:srgbClr val="C0C0C0"/>
                  </a:outerShdw>
                </a:effectLst>
              </a:rPr>
              <a:t>should be part of a nation-wide program for achieving sustainable development in the impoverished rural areas.</a:t>
            </a:r>
          </a:p>
          <a:p>
            <a:pPr marL="342900" indent="-342900">
              <a:lnSpc>
                <a:spcPct val="90000"/>
              </a:lnSpc>
              <a:spcBef>
                <a:spcPct val="20000"/>
              </a:spcBef>
              <a:buClr>
                <a:schemeClr val="accent2"/>
              </a:buClr>
              <a:buFont typeface="Wingdings" panose="05000000000000000000" pitchFamily="2" charset="2"/>
              <a:buChar char="Ø"/>
            </a:pPr>
            <a:endParaRPr lang="en-US" altLang="en-US" sz="2200" b="1" dirty="0">
              <a:solidFill>
                <a:srgbClr val="FF0000"/>
              </a:solidFill>
              <a:effectLst>
                <a:outerShdw blurRad="38100" dist="38100" dir="2700000" algn="tl">
                  <a:srgbClr val="C0C0C0"/>
                </a:outerShdw>
              </a:effectLst>
            </a:endParaRPr>
          </a:p>
          <a:p>
            <a:pPr marL="342900" indent="-342900">
              <a:lnSpc>
                <a:spcPct val="90000"/>
              </a:lnSpc>
              <a:spcBef>
                <a:spcPct val="20000"/>
              </a:spcBef>
              <a:buClr>
                <a:schemeClr val="accent2"/>
              </a:buClr>
              <a:buFont typeface="Wingdings" panose="05000000000000000000" pitchFamily="2" charset="2"/>
              <a:buChar char="Ø"/>
            </a:pPr>
            <a:r>
              <a:rPr lang="en-US" altLang="en-US" sz="2200" b="1" dirty="0">
                <a:effectLst>
                  <a:outerShdw blurRad="38100" dist="38100" dir="2700000" algn="tl">
                    <a:srgbClr val="C0C0C0"/>
                  </a:outerShdw>
                </a:effectLst>
              </a:rPr>
              <a:t>Recent reports indicated that continuing population growth and urbanization globally are projected to add another </a:t>
            </a:r>
            <a:r>
              <a:rPr lang="en-US" altLang="en-US" sz="2200" b="1" dirty="0">
                <a:solidFill>
                  <a:srgbClr val="FF0000"/>
                </a:solidFill>
                <a:effectLst>
                  <a:outerShdw blurRad="38100" dist="38100" dir="2700000" algn="tl">
                    <a:srgbClr val="C0C0C0"/>
                  </a:outerShdw>
                </a:effectLst>
              </a:rPr>
              <a:t>2.5 billion people </a:t>
            </a:r>
            <a:r>
              <a:rPr lang="en-US" altLang="en-US" sz="2200" b="1" dirty="0">
                <a:effectLst>
                  <a:outerShdw blurRad="38100" dist="38100" dir="2700000" algn="tl">
                    <a:srgbClr val="C0C0C0"/>
                  </a:outerShdw>
                </a:effectLst>
              </a:rPr>
              <a:t>to the world's urban population by 2050, with nearly </a:t>
            </a:r>
            <a:r>
              <a:rPr lang="en-US" altLang="en-US" sz="2200" b="1" dirty="0">
                <a:solidFill>
                  <a:srgbClr val="FF0000"/>
                </a:solidFill>
                <a:effectLst>
                  <a:outerShdw blurRad="38100" dist="38100" dir="2700000" algn="tl">
                    <a:srgbClr val="C0C0C0"/>
                  </a:outerShdw>
                </a:effectLst>
              </a:rPr>
              <a:t>90% of the increase expected in Asia and Africa</a:t>
            </a:r>
            <a:r>
              <a:rPr lang="en-US" altLang="en-US" sz="2000" b="1" dirty="0">
                <a:solidFill>
                  <a:srgbClr val="FF0000"/>
                </a:solidFill>
                <a:effectLst>
                  <a:outerShdw blurRad="38100" dist="38100" dir="2700000" algn="tl">
                    <a:srgbClr val="C0C0C0"/>
                  </a:outerShdw>
                </a:effectLst>
              </a:rPr>
              <a:t>.</a:t>
            </a:r>
          </a:p>
          <a:p>
            <a:pPr marL="342900" indent="-342900">
              <a:lnSpc>
                <a:spcPct val="90000"/>
              </a:lnSpc>
              <a:spcBef>
                <a:spcPct val="20000"/>
              </a:spcBef>
              <a:buClr>
                <a:schemeClr val="accent2"/>
              </a:buClr>
              <a:buFont typeface="Wingdings" panose="05000000000000000000" pitchFamily="2" charset="2"/>
              <a:buChar char="Ø"/>
            </a:pPr>
            <a:endParaRPr lang="en-US" altLang="en-US" sz="2000" b="1" dirty="0">
              <a:effectLst>
                <a:outerShdw blurRad="38100" dist="38100" dir="2700000" algn="tl">
                  <a:srgbClr val="C0C0C0"/>
                </a:outerShdw>
              </a:effectLst>
            </a:endParaRPr>
          </a:p>
        </p:txBody>
      </p:sp>
    </p:spTree>
    <p:extLst>
      <p:ext uri="{BB962C8B-B14F-4D97-AF65-F5344CB8AC3E}">
        <p14:creationId xmlns:p14="http://schemas.microsoft.com/office/powerpoint/2010/main" val="3585990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079992" cy="425733"/>
          </a:xfrm>
        </p:spPr>
        <p:txBody>
          <a:bodyPr/>
          <a:lstStyle/>
          <a:p>
            <a:pPr algn="ctr"/>
            <a:r>
              <a:rPr lang="en-US" altLang="en-US" sz="2400" b="1" dirty="0">
                <a:effectLst>
                  <a:outerShdw blurRad="38100" dist="38100" dir="2700000" algn="tl">
                    <a:srgbClr val="C0C0C0"/>
                  </a:outerShdw>
                </a:effectLst>
              </a:rPr>
              <a:t>Examples for Actional Knowledge and Technological Applications</a:t>
            </a:r>
            <a:endParaRPr lang="en-US" sz="2600" dirty="0"/>
          </a:p>
        </p:txBody>
      </p:sp>
      <p:sp>
        <p:nvSpPr>
          <p:cNvPr id="10" name="TextBox 9"/>
          <p:cNvSpPr txBox="1"/>
          <p:nvPr/>
        </p:nvSpPr>
        <p:spPr>
          <a:xfrm>
            <a:off x="0" y="783712"/>
            <a:ext cx="9154040" cy="5863144"/>
          </a:xfrm>
          <a:prstGeom prst="rect">
            <a:avLst/>
          </a:prstGeom>
          <a:noFill/>
        </p:spPr>
        <p:txBody>
          <a:bodyPr wrap="square" rtlCol="0">
            <a:spAutoFit/>
          </a:bodyPr>
          <a:lstStyle/>
          <a:p>
            <a:pPr marL="285750" indent="-285750">
              <a:buFont typeface="Wingdings" panose="05000000000000000000" pitchFamily="2" charset="2"/>
              <a:buChar char="ü"/>
            </a:pPr>
            <a:r>
              <a:rPr lang="en-US" sz="2100" dirty="0"/>
              <a:t>Buildings constructed using </a:t>
            </a:r>
            <a:r>
              <a:rPr lang="en-US" sz="2100" b="1" dirty="0">
                <a:highlight>
                  <a:srgbClr val="FFFF00"/>
                </a:highlight>
              </a:rPr>
              <a:t>Prefabricated Prefinished Volumetric Construction (PPVC), which </a:t>
            </a:r>
            <a:r>
              <a:rPr lang="en-US" sz="2100" b="1" dirty="0">
                <a:solidFill>
                  <a:srgbClr val="FF0000"/>
                </a:solidFill>
                <a:highlight>
                  <a:srgbClr val="FFFF00"/>
                </a:highlight>
              </a:rPr>
              <a:t>reduces wastage both on-site and off-site with better control of the production processes and improve construction productivity by up to 40 per cent in terms of manpower and time savings</a:t>
            </a:r>
            <a:r>
              <a:rPr lang="en-US" sz="2100" b="1" dirty="0"/>
              <a:t> </a:t>
            </a:r>
            <a:endParaRPr lang="en-US" sz="2100" dirty="0">
              <a:highlight>
                <a:srgbClr val="FFFF00"/>
              </a:highlight>
            </a:endParaRPr>
          </a:p>
          <a:p>
            <a:pPr marL="285750" indent="-285750">
              <a:buFont typeface="Wingdings" panose="05000000000000000000" pitchFamily="2" charset="2"/>
              <a:buChar char="ü"/>
            </a:pPr>
            <a:r>
              <a:rPr lang="en-US" sz="2100" dirty="0"/>
              <a:t>Around </a:t>
            </a:r>
            <a:r>
              <a:rPr lang="en-US" sz="2100" b="1" dirty="0"/>
              <a:t>80 per cent of each housing module will be built off-site, with </a:t>
            </a:r>
            <a:r>
              <a:rPr lang="en-US" sz="2100" b="1" dirty="0">
                <a:solidFill>
                  <a:srgbClr val="FF0000"/>
                </a:solidFill>
                <a:highlight>
                  <a:srgbClr val="FFFF00"/>
                </a:highlight>
              </a:rPr>
              <a:t>waterproofing, tiling, painting, glazing, cabinetry, plumbing and electrics completed </a:t>
            </a:r>
            <a:r>
              <a:rPr lang="en-US" sz="2100" dirty="0"/>
              <a:t>before being delivered to be "stacked and joined together on-site".</a:t>
            </a:r>
          </a:p>
          <a:p>
            <a:pPr marL="285750" indent="-285750">
              <a:buFont typeface="Wingdings" panose="05000000000000000000" pitchFamily="2" charset="2"/>
              <a:buChar char="ü"/>
            </a:pPr>
            <a:r>
              <a:rPr lang="en-US" sz="2100" dirty="0"/>
              <a:t>"To raise construction productivity, the industry is encouraged to embrace the </a:t>
            </a:r>
            <a:r>
              <a:rPr lang="en-US" sz="2100" b="1" dirty="0">
                <a:solidFill>
                  <a:srgbClr val="FF0000"/>
                </a:solidFill>
                <a:highlight>
                  <a:srgbClr val="FFFF00"/>
                </a:highlight>
              </a:rPr>
              <a:t>concept of Design for Manufacturing and Assembly (</a:t>
            </a:r>
            <a:r>
              <a:rPr lang="en-US" sz="2100" b="1" dirty="0" err="1">
                <a:solidFill>
                  <a:srgbClr val="FF0000"/>
                </a:solidFill>
                <a:highlight>
                  <a:srgbClr val="FFFF00"/>
                </a:highlight>
              </a:rPr>
              <a:t>DfMA</a:t>
            </a:r>
            <a:r>
              <a:rPr lang="en-US" sz="2100" b="1" dirty="0">
                <a:solidFill>
                  <a:srgbClr val="FF0000"/>
                </a:solidFill>
                <a:highlight>
                  <a:srgbClr val="FFFF00"/>
                </a:highlight>
              </a:rPr>
              <a:t>)</a:t>
            </a:r>
            <a:r>
              <a:rPr lang="en-US" sz="2100" dirty="0">
                <a:solidFill>
                  <a:srgbClr val="FF0000"/>
                </a:solidFill>
                <a:highlight>
                  <a:srgbClr val="FFFF00"/>
                </a:highlight>
              </a:rPr>
              <a:t>, </a:t>
            </a:r>
            <a:r>
              <a:rPr lang="en-US" sz="2100" dirty="0"/>
              <a:t>where construction is designed and detailed for a substantial portion of work to be done off-site in a controlled manufacturing environment,".</a:t>
            </a:r>
          </a:p>
          <a:p>
            <a:pPr marL="285750" indent="-285750">
              <a:buFont typeface="Wingdings" panose="05000000000000000000" pitchFamily="2" charset="2"/>
              <a:buChar char="ü"/>
            </a:pPr>
            <a:r>
              <a:rPr lang="en-US" sz="2100" dirty="0"/>
              <a:t>Chinese infrastructure company </a:t>
            </a:r>
            <a:r>
              <a:rPr lang="en-US" sz="2100" b="1" dirty="0">
                <a:solidFill>
                  <a:srgbClr val="FF0000"/>
                </a:solidFill>
              </a:rPr>
              <a:t>BROAD Group </a:t>
            </a:r>
            <a:r>
              <a:rPr lang="en-US" sz="2100" dirty="0"/>
              <a:t>managed to build a 10-storey apartment building in just 28 hours and 45 minutes. (can you imagine!!!)</a:t>
            </a:r>
          </a:p>
          <a:p>
            <a:pPr marL="285750" indent="-285750">
              <a:buFont typeface="Wingdings" panose="05000000000000000000" pitchFamily="2" charset="2"/>
              <a:buChar char="ü"/>
            </a:pPr>
            <a:r>
              <a:rPr lang="en-US" sz="2100" dirty="0"/>
              <a:t>According to the company, the special steel plates it has developed for the structural support of the units have a much lower production cost than those used traditionally. In addition, it is </a:t>
            </a:r>
            <a:r>
              <a:rPr lang="en-US" sz="2100" b="1" dirty="0">
                <a:solidFill>
                  <a:srgbClr val="FF0000"/>
                </a:solidFill>
              </a:rPr>
              <a:t>10 times lighter and 100 times stronger</a:t>
            </a:r>
            <a:r>
              <a:rPr lang="en-US" sz="2100" dirty="0"/>
              <a:t>, so it can withstand earthquakes and hurricanes.</a:t>
            </a:r>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1123432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834326"/>
            <a:ext cx="5632175" cy="5632311"/>
          </a:xfrm>
          <a:prstGeom prst="rect">
            <a:avLst/>
          </a:prstGeom>
          <a:noFill/>
        </p:spPr>
        <p:txBody>
          <a:bodyPr wrap="square" rtlCol="0">
            <a:spAutoFit/>
          </a:bodyPr>
          <a:lstStyle/>
          <a:p>
            <a:r>
              <a:rPr lang="en-US" dirty="0"/>
              <a:t>(b) Development of </a:t>
            </a:r>
            <a:r>
              <a:rPr lang="en-US" b="1" dirty="0" err="1"/>
              <a:t>AbT</a:t>
            </a:r>
            <a:r>
              <a:rPr lang="en-US" b="1" dirty="0"/>
              <a:t> </a:t>
            </a:r>
            <a:r>
              <a:rPr lang="en-US" dirty="0"/>
              <a:t>and/or </a:t>
            </a:r>
            <a:r>
              <a:rPr lang="en-US" b="1" dirty="0" err="1"/>
              <a:t>InbT</a:t>
            </a:r>
            <a:r>
              <a:rPr lang="en-US" dirty="0"/>
              <a:t> </a:t>
            </a:r>
            <a:r>
              <a:rPr lang="en-US" b="1" dirty="0">
                <a:solidFill>
                  <a:srgbClr val="FF0000"/>
                </a:solidFill>
              </a:rPr>
              <a:t>efficient and cost-effective </a:t>
            </a:r>
            <a:r>
              <a:rPr lang="en-US" b="1" dirty="0"/>
              <a:t>transportation system </a:t>
            </a:r>
          </a:p>
          <a:p>
            <a:r>
              <a:rPr lang="en-US" b="1" dirty="0"/>
              <a:t>Description </a:t>
            </a:r>
            <a:r>
              <a:rPr lang="en-US" dirty="0"/>
              <a:t>		</a:t>
            </a:r>
          </a:p>
          <a:p>
            <a:r>
              <a:rPr lang="en-US" dirty="0"/>
              <a:t>Transportation within the network of the </a:t>
            </a:r>
            <a:r>
              <a:rPr lang="en-US" dirty="0" err="1"/>
              <a:t>AbTs</a:t>
            </a:r>
            <a:r>
              <a:rPr lang="en-US" dirty="0"/>
              <a:t> and InbTs will be </a:t>
            </a:r>
            <a:r>
              <a:rPr lang="en-US" b="1" dirty="0"/>
              <a:t>Relatively </a:t>
            </a:r>
            <a:r>
              <a:rPr lang="en-US" dirty="0">
                <a:solidFill>
                  <a:srgbClr val="FF0000"/>
                </a:solidFill>
              </a:rPr>
              <a:t>cheap railways of concrete infrastructure </a:t>
            </a:r>
            <a:r>
              <a:rPr lang="en-US" b="1" dirty="0"/>
              <a:t>with no steel rails or rail wheels; </a:t>
            </a:r>
          </a:p>
          <a:p>
            <a:endParaRPr lang="en-US" sz="900" dirty="0"/>
          </a:p>
          <a:p>
            <a:r>
              <a:rPr lang="en-US" dirty="0"/>
              <a:t>Historic 1960s </a:t>
            </a:r>
            <a:r>
              <a:rPr lang="en-US" b="1" dirty="0">
                <a:solidFill>
                  <a:srgbClr val="FF0000"/>
                </a:solidFill>
                <a:highlight>
                  <a:srgbClr val="FFFF00"/>
                </a:highlight>
              </a:rPr>
              <a:t>aero-trains are</a:t>
            </a:r>
            <a:r>
              <a:rPr lang="en-US" b="1" dirty="0">
                <a:solidFill>
                  <a:srgbClr val="FF0000"/>
                </a:solidFill>
              </a:rPr>
              <a:t> been recommended where there is no need for steel  railways or steel wheels infrastructure. It easily glides over an air cushion </a:t>
            </a:r>
            <a:r>
              <a:rPr lang="en-US" dirty="0"/>
              <a:t>like </a:t>
            </a:r>
            <a:r>
              <a:rPr lang="en-US" b="1" dirty="0">
                <a:solidFill>
                  <a:srgbClr val="C00000"/>
                </a:solidFill>
              </a:rPr>
              <a:t>a guided hovercraft</a:t>
            </a:r>
            <a:r>
              <a:rPr lang="en-US" dirty="0"/>
              <a:t>. Early in the 1960s, the aero-train has been proven to attain speeds up to 400+ mph operated by an electric motor, and hence This will </a:t>
            </a:r>
            <a:r>
              <a:rPr lang="en-US" b="1" dirty="0">
                <a:solidFill>
                  <a:srgbClr val="FF0000"/>
                </a:solidFill>
              </a:rPr>
              <a:t>reduce both energy consumption and travel time between the different semi urban centers</a:t>
            </a:r>
            <a:r>
              <a:rPr lang="en-US" dirty="0"/>
              <a:t>; (</a:t>
            </a:r>
            <a:r>
              <a:rPr lang="en-US" b="1" dirty="0"/>
              <a:t>best situated for countries with poor long distances road or rail transportation networks</a:t>
            </a:r>
            <a:r>
              <a:rPr lang="en-US" dirty="0"/>
              <a:t>)</a:t>
            </a:r>
          </a:p>
          <a:p>
            <a:endParaRPr lang="en-US" sz="900" dirty="0"/>
          </a:p>
          <a:p>
            <a:r>
              <a:rPr lang="en-US" dirty="0"/>
              <a:t>Applying the </a:t>
            </a:r>
            <a:r>
              <a:rPr lang="en-US" b="1" dirty="0"/>
              <a:t>proposed Standard has also led</a:t>
            </a:r>
            <a:r>
              <a:rPr lang="en-US" dirty="0"/>
              <a:t> to:</a:t>
            </a:r>
          </a:p>
          <a:p>
            <a:r>
              <a:rPr lang="en-US" dirty="0"/>
              <a:t>- Higher train speeds with </a:t>
            </a:r>
            <a:r>
              <a:rPr lang="en-US" b="1" dirty="0">
                <a:solidFill>
                  <a:srgbClr val="FF0000"/>
                </a:solidFill>
              </a:rPr>
              <a:t>low propulsion power</a:t>
            </a:r>
            <a:r>
              <a:rPr lang="en-US" dirty="0"/>
              <a:t>; </a:t>
            </a:r>
          </a:p>
          <a:p>
            <a:r>
              <a:rPr lang="en-US" dirty="0"/>
              <a:t>- </a:t>
            </a:r>
            <a:r>
              <a:rPr lang="en-US" b="1" dirty="0">
                <a:solidFill>
                  <a:srgbClr val="FF0000"/>
                </a:solidFill>
                <a:highlight>
                  <a:srgbClr val="FFFF00"/>
                </a:highlight>
              </a:rPr>
              <a:t>PV powered segways and motorbikes (new designs)</a:t>
            </a:r>
            <a:r>
              <a:rPr lang="en-US" dirty="0">
                <a:highlight>
                  <a:srgbClr val="FFFF00"/>
                </a:highlight>
              </a:rPr>
              <a:t>;</a:t>
            </a:r>
            <a:r>
              <a:rPr lang="en-US" dirty="0"/>
              <a:t> </a:t>
            </a:r>
          </a:p>
          <a:p>
            <a:r>
              <a:rPr lang="en-US" dirty="0"/>
              <a:t>	</a:t>
            </a:r>
          </a:p>
        </p:txBody>
      </p:sp>
      <p:sp>
        <p:nvSpPr>
          <p:cNvPr id="8" name="Title 2"/>
          <p:cNvSpPr>
            <a:spLocks noGrp="1"/>
          </p:cNvSpPr>
          <p:nvPr>
            <p:ph type="ctrTitle"/>
          </p:nvPr>
        </p:nvSpPr>
        <p:spPr>
          <a:xfrm>
            <a:off x="0" y="128000"/>
            <a:ext cx="9079992" cy="425733"/>
          </a:xfrm>
        </p:spPr>
        <p:txBody>
          <a:bodyPr/>
          <a:lstStyle/>
          <a:p>
            <a:pPr algn="ctr"/>
            <a:r>
              <a:rPr lang="en-US" b="1" dirty="0">
                <a:effectLst>
                  <a:outerShdw blurRad="38100" dist="38100" dir="2700000" algn="tl">
                    <a:srgbClr val="C0C0C0"/>
                  </a:outerShdw>
                </a:effectLst>
              </a:rPr>
              <a:t>(b) Agro-based Technopolis (</a:t>
            </a:r>
            <a:r>
              <a:rPr lang="en-US" b="1" dirty="0" err="1">
                <a:effectLst>
                  <a:outerShdw blurRad="38100" dist="38100" dir="2700000" algn="tl">
                    <a:srgbClr val="C0C0C0"/>
                  </a:outerShdw>
                </a:effectLst>
              </a:rPr>
              <a:t>AbT</a:t>
            </a:r>
            <a:r>
              <a:rPr lang="en-US" b="1" dirty="0">
                <a:effectLst>
                  <a:outerShdw blurRad="38100" dist="38100" dir="2700000" algn="tl">
                    <a:srgbClr val="C0C0C0"/>
                  </a:outerShdw>
                </a:effectLst>
              </a:rPr>
              <a:t>) aero-train systems</a:t>
            </a:r>
          </a:p>
        </p:txBody>
      </p:sp>
      <p:grpSp>
        <p:nvGrpSpPr>
          <p:cNvPr id="5" name="Group 4">
            <a:extLst>
              <a:ext uri="{FF2B5EF4-FFF2-40B4-BE49-F238E27FC236}">
                <a16:creationId xmlns:a16="http://schemas.microsoft.com/office/drawing/2014/main" id="{F28186F5-CDB4-DC12-DD51-4DD9B8C92E4A}"/>
              </a:ext>
            </a:extLst>
          </p:cNvPr>
          <p:cNvGrpSpPr/>
          <p:nvPr/>
        </p:nvGrpSpPr>
        <p:grpSpPr>
          <a:xfrm>
            <a:off x="5632174" y="999726"/>
            <a:ext cx="3511826" cy="5086624"/>
            <a:chOff x="5632174" y="999726"/>
            <a:chExt cx="3511826" cy="5086624"/>
          </a:xfrm>
        </p:grpSpPr>
        <p:pic>
          <p:nvPicPr>
            <p:cNvPr id="2" name="Picture 1"/>
            <p:cNvPicPr>
              <a:picLocks noChangeAspect="1"/>
            </p:cNvPicPr>
            <p:nvPr/>
          </p:nvPicPr>
          <p:blipFill>
            <a:blip r:embed="rId3"/>
            <a:stretch>
              <a:fillRect/>
            </a:stretch>
          </p:blipFill>
          <p:spPr>
            <a:xfrm>
              <a:off x="5632174" y="999726"/>
              <a:ext cx="3511826" cy="2429274"/>
            </a:xfrm>
            <a:prstGeom prst="rect">
              <a:avLst/>
            </a:prstGeom>
          </p:spPr>
        </p:pic>
        <p:pic>
          <p:nvPicPr>
            <p:cNvPr id="3" name="Picture 2"/>
            <p:cNvPicPr>
              <a:picLocks noChangeAspect="1"/>
            </p:cNvPicPr>
            <p:nvPr/>
          </p:nvPicPr>
          <p:blipFill>
            <a:blip r:embed="rId4"/>
            <a:stretch>
              <a:fillRect/>
            </a:stretch>
          </p:blipFill>
          <p:spPr>
            <a:xfrm>
              <a:off x="5632174" y="3429000"/>
              <a:ext cx="3511826" cy="2657350"/>
            </a:xfrm>
            <a:prstGeom prst="rect">
              <a:avLst/>
            </a:prstGeom>
          </p:spPr>
        </p:pic>
      </p:grpSp>
    </p:spTree>
    <p:extLst>
      <p:ext uri="{BB962C8B-B14F-4D97-AF65-F5344CB8AC3E}">
        <p14:creationId xmlns:p14="http://schemas.microsoft.com/office/powerpoint/2010/main" val="1695578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800" b="1" dirty="0">
                <a:effectLst>
                  <a:outerShdw blurRad="38100" dist="38100" dir="2700000" algn="tl">
                    <a:srgbClr val="C0C0C0"/>
                  </a:outerShdw>
                </a:effectLst>
              </a:rPr>
              <a:t>Proposed Plan of Action to Implement IDSSD Outcome 2</a:t>
            </a:r>
            <a:endParaRPr lang="en-US" altLang="en-US" sz="28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22</a:t>
            </a:fld>
            <a:endParaRPr lang="en-US" altLang="en-US"/>
          </a:p>
        </p:txBody>
      </p:sp>
      <p:sp>
        <p:nvSpPr>
          <p:cNvPr id="20" name="Text Box 13"/>
          <p:cNvSpPr txBox="1">
            <a:spLocks noChangeArrowheads="1"/>
          </p:cNvSpPr>
          <p:nvPr/>
        </p:nvSpPr>
        <p:spPr bwMode="auto">
          <a:xfrm>
            <a:off x="0" y="798305"/>
            <a:ext cx="9144000" cy="557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a:lnSpc>
                <a:spcPct val="90000"/>
              </a:lnSpc>
              <a:spcBef>
                <a:spcPct val="20000"/>
              </a:spcBef>
              <a:buClr>
                <a:schemeClr val="accent2"/>
              </a:buClr>
            </a:pPr>
            <a:r>
              <a:rPr lang="en-US" altLang="en-US" sz="2600" b="1" dirty="0">
                <a:solidFill>
                  <a:srgbClr val="FF0000"/>
                </a:solidFill>
                <a:effectLst>
                  <a:outerShdw blurRad="38100" dist="38100" dir="2700000" algn="tl">
                    <a:srgbClr val="C0C0C0"/>
                  </a:outerShdw>
                </a:effectLst>
              </a:rPr>
              <a:t>Main Objective: </a:t>
            </a:r>
            <a:r>
              <a:rPr lang="en-US" altLang="en-US" sz="2600" b="1" dirty="0">
                <a:effectLst>
                  <a:outerShdw blurRad="38100" dist="38100" dir="2700000" algn="tl">
                    <a:srgbClr val="C0C0C0"/>
                  </a:outerShdw>
                </a:effectLst>
              </a:rPr>
              <a:t>To Provide the different population groups in developing countries with readily applicable scientific knowledge and technologies to address the complex challenges associated with the achievement of the 17 Sustainable Development Goals (SDGs), and in alignment with the Universal Declaration on Human Rights.</a:t>
            </a:r>
          </a:p>
          <a:p>
            <a:pPr marL="457200" indent="-457200" algn="justLow">
              <a:lnSpc>
                <a:spcPct val="90000"/>
              </a:lnSpc>
              <a:spcBef>
                <a:spcPct val="20000"/>
              </a:spcBef>
              <a:buClr>
                <a:schemeClr val="accent2"/>
              </a:buClr>
              <a:buFont typeface="+mj-lt"/>
              <a:buAutoNum type="arabicPeriod"/>
            </a:pPr>
            <a:r>
              <a:rPr lang="en-US" altLang="en-US" sz="2600" b="1" dirty="0">
                <a:effectLst>
                  <a:outerShdw blurRad="38100" dist="38100" dir="2700000" algn="tl">
                    <a:srgbClr val="C0C0C0"/>
                  </a:outerShdw>
                </a:effectLst>
              </a:rPr>
              <a:t>To raise awareness of developing countries that they should seize the rapid urbanization movement that is globally creating significant opportunities for social and economic development and more sustainable living, and foster semi-urban communities in their rural areas, using a well-defined cost effective and optimal resources management fashion.  Of course, urban sustainability is to be guided by an evidence-based and inclusive planning process that balances economic, social and environmental resource consideration;</a:t>
            </a:r>
          </a:p>
        </p:txBody>
      </p:sp>
    </p:spTree>
    <p:extLst>
      <p:ext uri="{BB962C8B-B14F-4D97-AF65-F5344CB8AC3E}">
        <p14:creationId xmlns:p14="http://schemas.microsoft.com/office/powerpoint/2010/main" val="3479562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800" b="1" dirty="0">
                <a:effectLst>
                  <a:outerShdw blurRad="38100" dist="38100" dir="2700000" algn="tl">
                    <a:srgbClr val="C0C0C0"/>
                  </a:outerShdw>
                </a:effectLst>
              </a:rPr>
              <a:t>Proposed Plan of Action to Implement IDSSD Outcome 2</a:t>
            </a:r>
            <a:endParaRPr lang="en-US" altLang="en-US" sz="28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23</a:t>
            </a:fld>
            <a:endParaRPr lang="en-US" altLang="en-US"/>
          </a:p>
        </p:txBody>
      </p:sp>
      <p:sp>
        <p:nvSpPr>
          <p:cNvPr id="20" name="Text Box 13"/>
          <p:cNvSpPr txBox="1">
            <a:spLocks noChangeArrowheads="1"/>
          </p:cNvSpPr>
          <p:nvPr/>
        </p:nvSpPr>
        <p:spPr bwMode="auto">
          <a:xfrm>
            <a:off x="0" y="798305"/>
            <a:ext cx="9144000"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lgn="justLow">
              <a:lnSpc>
                <a:spcPct val="90000"/>
              </a:lnSpc>
              <a:spcBef>
                <a:spcPct val="20000"/>
              </a:spcBef>
              <a:buClr>
                <a:schemeClr val="accent2"/>
              </a:buClr>
              <a:buFont typeface="+mj-lt"/>
              <a:buAutoNum type="arabicPeriod" startAt="2"/>
            </a:pPr>
            <a:r>
              <a:rPr lang="en-US" altLang="en-US" sz="2600" b="1" dirty="0">
                <a:effectLst>
                  <a:outerShdw blurRad="38100" dist="38100" dir="2700000" algn="tl">
                    <a:srgbClr val="C0C0C0"/>
                  </a:outerShdw>
                </a:effectLst>
              </a:rPr>
              <a:t>To set up </a:t>
            </a:r>
            <a:r>
              <a:rPr lang="en-US" altLang="en-US" sz="2600" b="1" dirty="0">
                <a:solidFill>
                  <a:srgbClr val="FF0000"/>
                </a:solidFill>
                <a:effectLst>
                  <a:outerShdw blurRad="38100" dist="38100" dir="2700000" algn="tl">
                    <a:srgbClr val="C0C0C0"/>
                  </a:outerShdw>
                </a:effectLst>
              </a:rPr>
              <a:t>a possible standard for semi-urban rural development to ensure reaping the benefits of sustainable resilience </a:t>
            </a:r>
            <a:r>
              <a:rPr lang="en-US" altLang="en-US" sz="2600" b="1" dirty="0">
                <a:effectLst>
                  <a:outerShdw blurRad="38100" dist="38100" dir="2700000" algn="tl">
                    <a:srgbClr val="C0C0C0"/>
                  </a:outerShdw>
                </a:effectLst>
              </a:rPr>
              <a:t>in these targeted countries. Sustainable resilience is a proactive, holistic approach that </a:t>
            </a:r>
            <a:r>
              <a:rPr lang="en-US" altLang="en-US" sz="2600" b="1" dirty="0">
                <a:solidFill>
                  <a:srgbClr val="FF0000"/>
                </a:solidFill>
                <a:effectLst>
                  <a:outerShdw blurRad="38100" dist="38100" dir="2700000" algn="tl">
                    <a:srgbClr val="C0C0C0"/>
                  </a:outerShdw>
                </a:effectLst>
              </a:rPr>
              <a:t>creates a work culture of excellence sustained by a wide range of systemic factors such as well-developed standards</a:t>
            </a:r>
            <a:r>
              <a:rPr lang="en-US" altLang="en-US" sz="2600" b="1" dirty="0">
                <a:effectLst>
                  <a:outerShdw blurRad="38100" dist="38100" dir="2700000" algn="tl">
                    <a:srgbClr val="C0C0C0"/>
                  </a:outerShdw>
                </a:effectLst>
              </a:rPr>
              <a:t>.  Standard-setting allows for the development of a rational framework of rules, norms, values, and accepted measures of compliance, such as LEED in the case of rural semi urban development.  It is also worth noting that standard-setting transcends government and includes regulatory requirements for both public agencies and private corporations and investors.  More importantly, </a:t>
            </a:r>
            <a:r>
              <a:rPr lang="en-US" altLang="en-US" sz="2600" b="1" dirty="0">
                <a:solidFill>
                  <a:srgbClr val="FF0000"/>
                </a:solidFill>
                <a:effectLst>
                  <a:outerShdw blurRad="38100" dist="38100" dir="2700000" algn="tl">
                    <a:srgbClr val="C0C0C0"/>
                  </a:outerShdw>
                </a:effectLst>
              </a:rPr>
              <a:t>standard-setting transcends policy and advocacy as it combines public acceptance, expectation, compliance, and legal enforcement—all in a single, powerful strategy.</a:t>
            </a:r>
          </a:p>
        </p:txBody>
      </p:sp>
    </p:spTree>
    <p:extLst>
      <p:ext uri="{BB962C8B-B14F-4D97-AF65-F5344CB8AC3E}">
        <p14:creationId xmlns:p14="http://schemas.microsoft.com/office/powerpoint/2010/main" val="1889061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800" b="1" dirty="0">
                <a:effectLst>
                  <a:outerShdw blurRad="38100" dist="38100" dir="2700000" algn="tl">
                    <a:srgbClr val="C0C0C0"/>
                  </a:outerShdw>
                </a:effectLst>
              </a:rPr>
              <a:t>Proposed Plan of Action to Implement IDSSD Outcome 2</a:t>
            </a:r>
            <a:endParaRPr lang="en-US" altLang="en-US" sz="28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24</a:t>
            </a:fld>
            <a:endParaRPr lang="en-US" altLang="en-US"/>
          </a:p>
        </p:txBody>
      </p:sp>
      <p:sp>
        <p:nvSpPr>
          <p:cNvPr id="20" name="Text Box 13"/>
          <p:cNvSpPr txBox="1">
            <a:spLocks noChangeArrowheads="1"/>
          </p:cNvSpPr>
          <p:nvPr/>
        </p:nvSpPr>
        <p:spPr bwMode="auto">
          <a:xfrm>
            <a:off x="0" y="651686"/>
            <a:ext cx="9144000" cy="620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lgn="justLow">
              <a:lnSpc>
                <a:spcPct val="90000"/>
              </a:lnSpc>
              <a:spcBef>
                <a:spcPct val="20000"/>
              </a:spcBef>
              <a:buClr>
                <a:schemeClr val="accent2"/>
              </a:buClr>
              <a:buFont typeface="+mj-lt"/>
              <a:buAutoNum type="arabicPeriod" startAt="3"/>
            </a:pPr>
            <a:r>
              <a:rPr lang="en-US" altLang="en-US" sz="2600" b="1" dirty="0">
                <a:effectLst>
                  <a:outerShdw blurRad="38100" dist="38100" dir="2700000" algn="tl">
                    <a:srgbClr val="C0C0C0"/>
                  </a:outerShdw>
                </a:effectLst>
              </a:rPr>
              <a:t>Once the standard for rural infrastructure development is created, the project will aim to develop </a:t>
            </a:r>
            <a:r>
              <a:rPr lang="en-US" altLang="en-US" sz="2600" b="1" dirty="0">
                <a:solidFill>
                  <a:srgbClr val="FF0000"/>
                </a:solidFill>
                <a:effectLst>
                  <a:outerShdw blurRad="38100" dist="38100" dir="2700000" algn="tl">
                    <a:srgbClr val="C0C0C0"/>
                  </a:outerShdw>
                </a:effectLst>
              </a:rPr>
              <a:t>an online platform with an interactive database containing a set of mandatory courses signifying all pre-selected technologies and technology applications of the infrastructure development standard and/or practice</a:t>
            </a:r>
            <a:r>
              <a:rPr lang="en-US" altLang="en-US" sz="2600" b="1" dirty="0">
                <a:effectLst>
                  <a:outerShdw blurRad="38100" dist="38100" dir="2700000" algn="tl">
                    <a:srgbClr val="C0C0C0"/>
                  </a:outerShdw>
                </a:effectLst>
              </a:rPr>
              <a:t>, which when implemented would transform the marginalized rural areas into fully green economies detached from environmental degradation.</a:t>
            </a:r>
          </a:p>
          <a:p>
            <a:pPr lvl="1" algn="justLow">
              <a:lnSpc>
                <a:spcPct val="90000"/>
              </a:lnSpc>
              <a:spcBef>
                <a:spcPct val="20000"/>
              </a:spcBef>
              <a:buClr>
                <a:schemeClr val="accent2"/>
              </a:buClr>
            </a:pPr>
            <a:r>
              <a:rPr lang="en-US" altLang="en-US" sz="1100" b="1" dirty="0">
                <a:solidFill>
                  <a:srgbClr val="FF0000"/>
                </a:solidFill>
                <a:effectLst>
                  <a:outerShdw blurRad="38100" dist="38100" dir="2700000" algn="tl">
                    <a:srgbClr val="C0C0C0"/>
                  </a:outerShdw>
                </a:effectLst>
              </a:rPr>
              <a:t>1)	Intrinsic skills development in the construction field;</a:t>
            </a:r>
            <a:endParaRPr lang="en-US" altLang="en-US" sz="1100" b="1" dirty="0">
              <a:effectLst>
                <a:outerShdw blurRad="38100" dist="38100" dir="2700000" algn="tl">
                  <a:srgbClr val="C0C0C0"/>
                </a:outerShdw>
              </a:effectLst>
            </a:endParaRPr>
          </a:p>
          <a:p>
            <a:pPr lvl="1" algn="justLow">
              <a:lnSpc>
                <a:spcPct val="90000"/>
              </a:lnSpc>
              <a:spcBef>
                <a:spcPct val="20000"/>
              </a:spcBef>
              <a:buClr>
                <a:schemeClr val="accent2"/>
              </a:buClr>
            </a:pPr>
            <a:r>
              <a:rPr lang="en-US" altLang="en-US" sz="1100" b="1" dirty="0">
                <a:effectLst>
                  <a:outerShdw blurRad="38100" dist="38100" dir="2700000" algn="tl">
                    <a:srgbClr val="C0C0C0"/>
                  </a:outerShdw>
                </a:effectLst>
              </a:rPr>
              <a:t>2)	Modern Techniques in towers construction using SMART Prefabricated Prefinished Volumetric Construction (PPVC);</a:t>
            </a:r>
          </a:p>
          <a:p>
            <a:pPr lvl="1" algn="justLow">
              <a:lnSpc>
                <a:spcPct val="90000"/>
              </a:lnSpc>
              <a:spcBef>
                <a:spcPct val="20000"/>
              </a:spcBef>
              <a:buClr>
                <a:schemeClr val="accent2"/>
              </a:buClr>
            </a:pPr>
            <a:r>
              <a:rPr lang="en-US" altLang="en-US" sz="1100" b="1" dirty="0">
                <a:solidFill>
                  <a:srgbClr val="FF0000"/>
                </a:solidFill>
                <a:effectLst>
                  <a:outerShdw blurRad="38100" dist="38100" dir="2700000" algn="tl">
                    <a:srgbClr val="C0C0C0"/>
                  </a:outerShdw>
                </a:effectLst>
              </a:rPr>
              <a:t>3)	Modern Techniques in towers construction utilizing the concept of Design for Manufacturing and Assembly (</a:t>
            </a:r>
            <a:r>
              <a:rPr lang="en-US" altLang="en-US" sz="1100" b="1" dirty="0" err="1">
                <a:solidFill>
                  <a:srgbClr val="FF0000"/>
                </a:solidFill>
                <a:effectLst>
                  <a:outerShdw blurRad="38100" dist="38100" dir="2700000" algn="tl">
                    <a:srgbClr val="C0C0C0"/>
                  </a:outerShdw>
                </a:effectLst>
              </a:rPr>
              <a:t>DfMA</a:t>
            </a:r>
            <a:r>
              <a:rPr lang="en-US" altLang="en-US" sz="1100" b="1" dirty="0">
                <a:solidFill>
                  <a:srgbClr val="FF0000"/>
                </a:solidFill>
                <a:effectLst>
                  <a:outerShdw blurRad="38100" dist="38100" dir="2700000" algn="tl">
                    <a:srgbClr val="C0C0C0"/>
                  </a:outerShdw>
                </a:effectLst>
              </a:rPr>
              <a:t>);</a:t>
            </a:r>
          </a:p>
          <a:p>
            <a:pPr lvl="1" algn="justLow">
              <a:lnSpc>
                <a:spcPct val="90000"/>
              </a:lnSpc>
              <a:spcBef>
                <a:spcPct val="20000"/>
              </a:spcBef>
              <a:buClr>
                <a:schemeClr val="accent2"/>
              </a:buClr>
            </a:pPr>
            <a:r>
              <a:rPr lang="en-US" altLang="en-US" sz="1100" b="1" dirty="0">
                <a:effectLst>
                  <a:outerShdw blurRad="38100" dist="38100" dir="2700000" algn="tl">
                    <a:srgbClr val="C0C0C0"/>
                  </a:outerShdw>
                </a:effectLst>
              </a:rPr>
              <a:t>4)	Newly designed special steel plates for the structural support of the towers for better earthquakes and hurricanes overloads;</a:t>
            </a:r>
          </a:p>
          <a:p>
            <a:pPr lvl="1" algn="justLow">
              <a:lnSpc>
                <a:spcPct val="90000"/>
              </a:lnSpc>
              <a:spcBef>
                <a:spcPct val="20000"/>
              </a:spcBef>
              <a:buClr>
                <a:schemeClr val="accent2"/>
              </a:buClr>
            </a:pPr>
            <a:r>
              <a:rPr lang="en-US" altLang="en-US" sz="1100" b="1" dirty="0">
                <a:solidFill>
                  <a:srgbClr val="FF0000"/>
                </a:solidFill>
                <a:effectLst>
                  <a:outerShdw blurRad="38100" dist="38100" dir="2700000" algn="tl">
                    <a:srgbClr val="C0C0C0"/>
                  </a:outerShdw>
                </a:effectLst>
              </a:rPr>
              <a:t>5)	Modern Giant Machinery for efficient construction of high towers;</a:t>
            </a:r>
          </a:p>
          <a:p>
            <a:pPr lvl="1" algn="justLow">
              <a:lnSpc>
                <a:spcPct val="90000"/>
              </a:lnSpc>
              <a:spcBef>
                <a:spcPct val="20000"/>
              </a:spcBef>
              <a:buClr>
                <a:schemeClr val="accent2"/>
              </a:buClr>
            </a:pPr>
            <a:r>
              <a:rPr lang="en-US" altLang="en-US" sz="1100" b="1" dirty="0">
                <a:effectLst>
                  <a:outerShdw blurRad="38100" dist="38100" dir="2700000" algn="tl">
                    <a:srgbClr val="C0C0C0"/>
                  </a:outerShdw>
                </a:effectLst>
              </a:rPr>
              <a:t>6)	Innovative SMART plumbing techniques in erecting and maintaining towers;</a:t>
            </a:r>
          </a:p>
          <a:p>
            <a:pPr lvl="1" algn="justLow">
              <a:lnSpc>
                <a:spcPct val="90000"/>
              </a:lnSpc>
              <a:spcBef>
                <a:spcPct val="20000"/>
              </a:spcBef>
              <a:buClr>
                <a:schemeClr val="accent2"/>
              </a:buClr>
            </a:pPr>
            <a:r>
              <a:rPr lang="en-US" altLang="en-US" sz="1100" b="1" dirty="0">
                <a:solidFill>
                  <a:srgbClr val="FF0000"/>
                </a:solidFill>
                <a:effectLst>
                  <a:outerShdw blurRad="38100" dist="38100" dir="2700000" algn="tl">
                    <a:srgbClr val="C0C0C0"/>
                  </a:outerShdw>
                </a:effectLst>
              </a:rPr>
              <a:t>7)	Innovative SMART electrification techniques in high towers;</a:t>
            </a:r>
          </a:p>
          <a:p>
            <a:pPr lvl="1" algn="justLow">
              <a:lnSpc>
                <a:spcPct val="90000"/>
              </a:lnSpc>
              <a:spcBef>
                <a:spcPct val="20000"/>
              </a:spcBef>
              <a:buClr>
                <a:schemeClr val="accent2"/>
              </a:buClr>
            </a:pPr>
            <a:r>
              <a:rPr lang="en-US" altLang="en-US" sz="1100" b="1" dirty="0">
                <a:effectLst>
                  <a:outerShdw blurRad="38100" dist="38100" dir="2700000" algn="tl">
                    <a:srgbClr val="C0C0C0"/>
                  </a:outerShdw>
                </a:effectLst>
              </a:rPr>
              <a:t>8)	Vertical Wind turbines in towers: construction and maintenance;</a:t>
            </a:r>
          </a:p>
          <a:p>
            <a:pPr lvl="1" algn="justLow">
              <a:lnSpc>
                <a:spcPct val="90000"/>
              </a:lnSpc>
              <a:spcBef>
                <a:spcPct val="20000"/>
              </a:spcBef>
              <a:buClr>
                <a:schemeClr val="accent2"/>
              </a:buClr>
            </a:pPr>
            <a:r>
              <a:rPr lang="en-US" altLang="en-US" sz="1100" b="1" dirty="0">
                <a:solidFill>
                  <a:srgbClr val="FF0000"/>
                </a:solidFill>
                <a:effectLst>
                  <a:outerShdw blurRad="38100" dist="38100" dir="2700000" algn="tl">
                    <a:srgbClr val="C0C0C0"/>
                  </a:outerShdw>
                </a:effectLst>
              </a:rPr>
              <a:t>9)	Sustainable and efficient transportation for semi-urban rural Technopolis;</a:t>
            </a:r>
          </a:p>
          <a:p>
            <a:pPr lvl="1" algn="justLow">
              <a:lnSpc>
                <a:spcPct val="90000"/>
              </a:lnSpc>
              <a:spcBef>
                <a:spcPct val="20000"/>
              </a:spcBef>
              <a:buClr>
                <a:schemeClr val="accent2"/>
              </a:buClr>
            </a:pPr>
            <a:r>
              <a:rPr lang="en-US" altLang="en-US" sz="1100" b="1" dirty="0">
                <a:effectLst>
                  <a:outerShdw blurRad="38100" dist="38100" dir="2700000" algn="tl">
                    <a:srgbClr val="C0C0C0"/>
                  </a:outerShdw>
                </a:effectLst>
              </a:rPr>
              <a:t>10)	Innovative SMART Brackish water desalination techniques for standalone towers;</a:t>
            </a:r>
          </a:p>
          <a:p>
            <a:pPr lvl="1" algn="justLow">
              <a:lnSpc>
                <a:spcPct val="90000"/>
              </a:lnSpc>
              <a:spcBef>
                <a:spcPct val="20000"/>
              </a:spcBef>
              <a:buClr>
                <a:schemeClr val="accent2"/>
              </a:buClr>
            </a:pPr>
            <a:r>
              <a:rPr lang="en-US" altLang="en-US" sz="1100" b="1" dirty="0">
                <a:solidFill>
                  <a:srgbClr val="FF0000"/>
                </a:solidFill>
                <a:effectLst>
                  <a:outerShdw blurRad="38100" dist="38100" dir="2700000" algn="tl">
                    <a:srgbClr val="C0C0C0"/>
                  </a:outerShdw>
                </a:effectLst>
              </a:rPr>
              <a:t>11)	Environmentally green materials for furniture development for towers;</a:t>
            </a:r>
          </a:p>
          <a:p>
            <a:pPr lvl="1" algn="justLow">
              <a:lnSpc>
                <a:spcPct val="90000"/>
              </a:lnSpc>
              <a:spcBef>
                <a:spcPct val="20000"/>
              </a:spcBef>
              <a:buClr>
                <a:schemeClr val="accent2"/>
              </a:buClr>
            </a:pPr>
            <a:r>
              <a:rPr lang="en-US" altLang="en-US" sz="1100" b="1" dirty="0">
                <a:effectLst>
                  <a:outerShdw blurRad="38100" dist="38100" dir="2700000" algn="tl">
                    <a:srgbClr val="C0C0C0"/>
                  </a:outerShdw>
                </a:effectLst>
              </a:rPr>
              <a:t>12)	Efficient SMART Space management for towers dwellers: wellbeing and livelihoods;</a:t>
            </a:r>
          </a:p>
          <a:p>
            <a:pPr lvl="1" algn="justLow">
              <a:lnSpc>
                <a:spcPct val="90000"/>
              </a:lnSpc>
              <a:spcBef>
                <a:spcPct val="20000"/>
              </a:spcBef>
              <a:buClr>
                <a:schemeClr val="accent2"/>
              </a:buClr>
            </a:pPr>
            <a:r>
              <a:rPr lang="en-US" altLang="en-US" sz="1100" b="1" dirty="0">
                <a:solidFill>
                  <a:srgbClr val="FF0000"/>
                </a:solidFill>
                <a:effectLst>
                  <a:outerShdw blurRad="38100" dist="38100" dir="2700000" algn="tl">
                    <a:srgbClr val="C0C0C0"/>
                  </a:outerShdw>
                </a:effectLst>
              </a:rPr>
              <a:t>13)	Skills for the implementation of SMART e-governance in developing countries; </a:t>
            </a:r>
          </a:p>
          <a:p>
            <a:pPr lvl="1" algn="justLow">
              <a:lnSpc>
                <a:spcPct val="90000"/>
              </a:lnSpc>
              <a:spcBef>
                <a:spcPct val="20000"/>
              </a:spcBef>
              <a:buClr>
                <a:schemeClr val="accent2"/>
              </a:buClr>
            </a:pPr>
            <a:r>
              <a:rPr lang="en-US" altLang="en-US" sz="1100" b="1" dirty="0">
                <a:effectLst>
                  <a:outerShdw blurRad="38100" dist="38100" dir="2700000" algn="tl">
                    <a:srgbClr val="C0C0C0"/>
                  </a:outerShdw>
                </a:effectLst>
              </a:rPr>
              <a:t>14)	Design and maintenance of SMART Aquaponics for sustainable nutrition;</a:t>
            </a:r>
            <a:r>
              <a:rPr lang="en-US" altLang="en-US" sz="1100" b="1" dirty="0">
                <a:solidFill>
                  <a:srgbClr val="FF0000"/>
                </a:solidFill>
                <a:effectLst>
                  <a:outerShdw blurRad="38100" dist="38100" dir="2700000" algn="tl">
                    <a:srgbClr val="C0C0C0"/>
                  </a:outerShdw>
                </a:effectLst>
              </a:rPr>
              <a:t> and</a:t>
            </a:r>
          </a:p>
          <a:p>
            <a:pPr lvl="1" algn="justLow">
              <a:lnSpc>
                <a:spcPct val="90000"/>
              </a:lnSpc>
              <a:spcBef>
                <a:spcPct val="20000"/>
              </a:spcBef>
              <a:buClr>
                <a:schemeClr val="accent2"/>
              </a:buClr>
            </a:pPr>
            <a:r>
              <a:rPr lang="en-US" altLang="en-US" sz="1100" b="1" dirty="0">
                <a:solidFill>
                  <a:srgbClr val="FF0000"/>
                </a:solidFill>
                <a:effectLst>
                  <a:outerShdw blurRad="38100" dist="38100" dir="2700000" algn="tl">
                    <a:srgbClr val="C0C0C0"/>
                  </a:outerShdw>
                </a:effectLst>
              </a:rPr>
              <a:t>15)	SMART techniques in high-rise building management using AI.</a:t>
            </a:r>
          </a:p>
          <a:p>
            <a:pPr algn="justLow">
              <a:lnSpc>
                <a:spcPct val="90000"/>
              </a:lnSpc>
              <a:spcBef>
                <a:spcPct val="20000"/>
              </a:spcBef>
              <a:buClr>
                <a:schemeClr val="accent2"/>
              </a:buClr>
            </a:pPr>
            <a:endParaRPr lang="en-US" altLang="en-US" sz="2600" b="1" dirty="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1486949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800" b="1" dirty="0">
                <a:effectLst>
                  <a:outerShdw blurRad="38100" dist="38100" dir="2700000" algn="tl">
                    <a:srgbClr val="C0C0C0"/>
                  </a:outerShdw>
                </a:effectLst>
              </a:rPr>
              <a:t>Proposed Plan of Action to Implement IDSSD Outcome 2</a:t>
            </a:r>
            <a:endParaRPr lang="en-US" altLang="en-US" sz="28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25</a:t>
            </a:fld>
            <a:endParaRPr lang="en-US" altLang="en-US"/>
          </a:p>
        </p:txBody>
      </p:sp>
      <p:sp>
        <p:nvSpPr>
          <p:cNvPr id="20" name="Text Box 13"/>
          <p:cNvSpPr txBox="1">
            <a:spLocks noChangeArrowheads="1"/>
          </p:cNvSpPr>
          <p:nvPr/>
        </p:nvSpPr>
        <p:spPr bwMode="auto">
          <a:xfrm>
            <a:off x="0" y="651686"/>
            <a:ext cx="9144000" cy="607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a:lnSpc>
                <a:spcPct val="90000"/>
              </a:lnSpc>
              <a:spcBef>
                <a:spcPct val="20000"/>
              </a:spcBef>
              <a:buClr>
                <a:schemeClr val="accent2"/>
              </a:buClr>
            </a:pPr>
            <a:endParaRPr lang="en-US" altLang="en-US" sz="2000" b="1" dirty="0">
              <a:effectLst>
                <a:outerShdw blurRad="38100" dist="38100" dir="2700000" algn="tl">
                  <a:srgbClr val="C0C0C0"/>
                </a:outerShdw>
              </a:effectLst>
            </a:endParaRPr>
          </a:p>
          <a:p>
            <a:pPr algn="justLow">
              <a:lnSpc>
                <a:spcPct val="90000"/>
              </a:lnSpc>
              <a:spcBef>
                <a:spcPct val="20000"/>
              </a:spcBef>
              <a:buClr>
                <a:schemeClr val="accent2"/>
              </a:buClr>
            </a:pPr>
            <a:r>
              <a:rPr lang="en-US" altLang="en-US" sz="2000" b="1" dirty="0">
                <a:effectLst>
                  <a:outerShdw blurRad="38100" dist="38100" dir="2700000" algn="tl">
                    <a:srgbClr val="C0C0C0"/>
                  </a:outerShdw>
                </a:effectLst>
              </a:rPr>
              <a:t>The experts will give their opinions in trying to answer the following questions:</a:t>
            </a:r>
          </a:p>
          <a:p>
            <a:pPr marL="514350" indent="-514350" algn="justLow">
              <a:lnSpc>
                <a:spcPct val="90000"/>
              </a:lnSpc>
              <a:spcBef>
                <a:spcPct val="20000"/>
              </a:spcBef>
              <a:buClr>
                <a:schemeClr val="accent2"/>
              </a:buClr>
              <a:buFont typeface="+mj-lt"/>
              <a:buAutoNum type="arabicPeriod"/>
            </a:pPr>
            <a:r>
              <a:rPr lang="en-US" altLang="en-US" sz="2000" b="1" dirty="0">
                <a:solidFill>
                  <a:srgbClr val="FF0000"/>
                </a:solidFill>
                <a:effectLst>
                  <a:outerShdw blurRad="38100" dist="38100" dir="2700000" algn="tl">
                    <a:srgbClr val="C0C0C0"/>
                  </a:outerShdw>
                </a:effectLst>
              </a:rPr>
              <a:t>Is the proposed solution highly likely to accelerate the achievement of sustainable development in targeted regions?</a:t>
            </a:r>
          </a:p>
          <a:p>
            <a:pPr marL="514350" indent="-514350" algn="justLow">
              <a:lnSpc>
                <a:spcPct val="90000"/>
              </a:lnSpc>
              <a:spcBef>
                <a:spcPct val="20000"/>
              </a:spcBef>
              <a:buClr>
                <a:schemeClr val="accent2"/>
              </a:buClr>
              <a:buFont typeface="+mj-lt"/>
              <a:buAutoNum type="arabicPeriod"/>
            </a:pPr>
            <a:r>
              <a:rPr lang="en-US" altLang="en-US" sz="2000" b="1" dirty="0">
                <a:effectLst>
                  <a:outerShdw blurRad="38100" dist="38100" dir="2700000" algn="tl">
                    <a:srgbClr val="C0C0C0"/>
                  </a:outerShdw>
                </a:effectLst>
              </a:rPr>
              <a:t>What are the pros and cons of the proposed solution?</a:t>
            </a:r>
          </a:p>
          <a:p>
            <a:pPr marL="514350" indent="-514350" algn="justLow">
              <a:lnSpc>
                <a:spcPct val="90000"/>
              </a:lnSpc>
              <a:spcBef>
                <a:spcPct val="20000"/>
              </a:spcBef>
              <a:buClr>
                <a:schemeClr val="accent2"/>
              </a:buClr>
              <a:buFont typeface="+mj-lt"/>
              <a:buAutoNum type="arabicPeriod"/>
            </a:pPr>
            <a:r>
              <a:rPr lang="en-US" altLang="en-US" sz="2000" b="1" dirty="0">
                <a:solidFill>
                  <a:srgbClr val="FF0000"/>
                </a:solidFill>
                <a:effectLst>
                  <a:outerShdw blurRad="38100" dist="38100" dir="2700000" algn="tl">
                    <a:srgbClr val="C0C0C0"/>
                  </a:outerShdw>
                </a:effectLst>
              </a:rPr>
              <a:t>Has the Integrated Whole System Design (IWSD) approach been successfully implemented in the proposed solution? Explain</a:t>
            </a:r>
          </a:p>
          <a:p>
            <a:pPr marL="514350" indent="-514350" algn="justLow">
              <a:lnSpc>
                <a:spcPct val="90000"/>
              </a:lnSpc>
              <a:spcBef>
                <a:spcPct val="20000"/>
              </a:spcBef>
              <a:buClr>
                <a:schemeClr val="accent2"/>
              </a:buClr>
              <a:buFont typeface="+mj-lt"/>
              <a:buAutoNum type="arabicPeriod"/>
            </a:pPr>
            <a:r>
              <a:rPr lang="en-US" altLang="en-US" sz="2000" b="1" dirty="0">
                <a:effectLst>
                  <a:outerShdw blurRad="38100" dist="38100" dir="2700000" algn="tl">
                    <a:srgbClr val="C0C0C0"/>
                  </a:outerShdw>
                </a:effectLst>
              </a:rPr>
              <a:t>Standards are meant to facilitate sustainable resilience, why has not the global community utilized standards to achieve SD in developing countries so far?</a:t>
            </a:r>
          </a:p>
          <a:p>
            <a:pPr marL="514350" indent="-514350" algn="justLow">
              <a:lnSpc>
                <a:spcPct val="90000"/>
              </a:lnSpc>
              <a:spcBef>
                <a:spcPct val="20000"/>
              </a:spcBef>
              <a:buClr>
                <a:schemeClr val="accent2"/>
              </a:buClr>
              <a:buFont typeface="+mj-lt"/>
              <a:buAutoNum type="arabicPeriod"/>
            </a:pPr>
            <a:r>
              <a:rPr lang="en-US" altLang="en-US" sz="2000" b="1" dirty="0">
                <a:solidFill>
                  <a:srgbClr val="FF0000"/>
                </a:solidFill>
                <a:effectLst>
                  <a:outerShdw blurRad="38100" dist="38100" dir="2700000" algn="tl">
                    <a:srgbClr val="C0C0C0"/>
                  </a:outerShdw>
                </a:effectLst>
              </a:rPr>
              <a:t>Does the proposed standard solution meet Leadership in Energy and Environmental Design (LEED) requirements? Explain</a:t>
            </a:r>
          </a:p>
          <a:p>
            <a:pPr marL="514350" indent="-514350" algn="justLow">
              <a:lnSpc>
                <a:spcPct val="90000"/>
              </a:lnSpc>
              <a:spcBef>
                <a:spcPct val="20000"/>
              </a:spcBef>
              <a:buClr>
                <a:schemeClr val="accent2"/>
              </a:buClr>
              <a:buFont typeface="+mj-lt"/>
              <a:buAutoNum type="arabicPeriod"/>
            </a:pPr>
            <a:r>
              <a:rPr lang="en-US" altLang="en-US" sz="2000" b="1" dirty="0">
                <a:effectLst>
                  <a:outerShdw blurRad="38100" dist="38100" dir="2700000" algn="tl">
                    <a:srgbClr val="C0C0C0"/>
                  </a:outerShdw>
                </a:effectLst>
              </a:rPr>
              <a:t>Is the outcome 2 of the IDSSD likely to be implemented using the proposed solution?</a:t>
            </a:r>
          </a:p>
          <a:p>
            <a:pPr marL="514350" indent="-514350" algn="justLow">
              <a:lnSpc>
                <a:spcPct val="90000"/>
              </a:lnSpc>
              <a:spcBef>
                <a:spcPct val="20000"/>
              </a:spcBef>
              <a:buClr>
                <a:schemeClr val="accent2"/>
              </a:buClr>
              <a:buFont typeface="+mj-lt"/>
              <a:buAutoNum type="arabicPeriod"/>
            </a:pPr>
            <a:r>
              <a:rPr lang="en-US" altLang="en-US" sz="2000" b="1" dirty="0">
                <a:solidFill>
                  <a:srgbClr val="FF0000"/>
                </a:solidFill>
                <a:effectLst>
                  <a:outerShdw blurRad="38100" dist="38100" dir="2700000" algn="tl">
                    <a:srgbClr val="C0C0C0"/>
                  </a:outerShdw>
                </a:effectLst>
              </a:rPr>
              <a:t>Will the development of the online platform support the buildup if the scientific tempo in developing countries?</a:t>
            </a:r>
          </a:p>
          <a:p>
            <a:pPr marL="514350" indent="-514350" algn="justLow">
              <a:lnSpc>
                <a:spcPct val="90000"/>
              </a:lnSpc>
              <a:spcBef>
                <a:spcPct val="20000"/>
              </a:spcBef>
              <a:buClr>
                <a:schemeClr val="accent2"/>
              </a:buClr>
              <a:buFont typeface="+mj-lt"/>
              <a:buAutoNum type="arabicPeriod"/>
            </a:pPr>
            <a:r>
              <a:rPr lang="en-US" altLang="en-US" sz="2000" b="1" dirty="0">
                <a:effectLst>
                  <a:outerShdw blurRad="38100" dist="38100" dir="2700000" algn="tl">
                    <a:srgbClr val="C0C0C0"/>
                  </a:outerShdw>
                </a:effectLst>
              </a:rPr>
              <a:t>If financing the proposed solution is the obstacle, how can the global community at least implement a demo for the project and properly evaluate its effectiveness?</a:t>
            </a:r>
          </a:p>
          <a:p>
            <a:pPr algn="justLow">
              <a:lnSpc>
                <a:spcPct val="90000"/>
              </a:lnSpc>
              <a:spcBef>
                <a:spcPct val="20000"/>
              </a:spcBef>
              <a:buClr>
                <a:schemeClr val="accent2"/>
              </a:buClr>
            </a:pPr>
            <a:endParaRPr lang="en-US" altLang="en-US" sz="2600" b="1" dirty="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2832029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574685" y="711577"/>
            <a:ext cx="7934334" cy="899349"/>
          </a:xfrm>
        </p:spPr>
        <p:txBody>
          <a:bodyPr/>
          <a:lstStyle/>
          <a:p>
            <a:pPr algn="ctr"/>
            <a:r>
              <a:rPr lang="en-US" b="1" dirty="0">
                <a:solidFill>
                  <a:srgbClr val="00B050"/>
                </a:solidFill>
              </a:rPr>
              <a:t>ALL QUESTIONS AND/OR COMMENTS ARE WELCOME</a:t>
            </a:r>
          </a:p>
        </p:txBody>
      </p:sp>
      <p:pic>
        <p:nvPicPr>
          <p:cNvPr id="5" name="Picture 4"/>
          <p:cNvPicPr>
            <a:picLocks noChangeAspect="1"/>
          </p:cNvPicPr>
          <p:nvPr/>
        </p:nvPicPr>
        <p:blipFill>
          <a:blip r:embed="rId3"/>
          <a:stretch>
            <a:fillRect/>
          </a:stretch>
        </p:blipFill>
        <p:spPr>
          <a:xfrm>
            <a:off x="574685" y="4176118"/>
            <a:ext cx="8230313" cy="2219136"/>
          </a:xfrm>
          <a:prstGeom prst="rect">
            <a:avLst/>
          </a:prstGeom>
        </p:spPr>
      </p:pic>
      <p:sp>
        <p:nvSpPr>
          <p:cNvPr id="6" name="TextBox 5"/>
          <p:cNvSpPr txBox="1"/>
          <p:nvPr/>
        </p:nvSpPr>
        <p:spPr>
          <a:xfrm>
            <a:off x="2164149" y="2989309"/>
            <a:ext cx="5051383" cy="1323439"/>
          </a:xfrm>
          <a:prstGeom prst="rect">
            <a:avLst/>
          </a:prstGeom>
          <a:noFill/>
        </p:spPr>
        <p:txBody>
          <a:bodyPr wrap="none" rtlCol="0">
            <a:spAutoFit/>
          </a:bodyPr>
          <a:lstStyle/>
          <a:p>
            <a:r>
              <a:rPr lang="ar-EG" sz="8000" b="1" i="1" dirty="0">
                <a:solidFill>
                  <a:srgbClr val="00B050"/>
                </a:solidFill>
                <a:effectLst>
                  <a:outerShdw blurRad="38100" dist="38100" dir="2700000" algn="tl">
                    <a:srgbClr val="000000">
                      <a:alpha val="43137"/>
                    </a:srgbClr>
                  </a:outerShdw>
                </a:effectLst>
              </a:rPr>
              <a:t>شكراً لإصغائكم</a:t>
            </a:r>
            <a:endParaRPr lang="en-US" sz="8000" b="1" i="1" dirty="0">
              <a:solidFill>
                <a:srgbClr val="00B050"/>
              </a:solidFill>
              <a:effectLst>
                <a:outerShdw blurRad="38100" dist="38100" dir="2700000" algn="tl">
                  <a:srgbClr val="000000">
                    <a:alpha val="43137"/>
                  </a:srgbClr>
                </a:outerShdw>
              </a:effectLst>
            </a:endParaRPr>
          </a:p>
        </p:txBody>
      </p:sp>
      <p:sp>
        <p:nvSpPr>
          <p:cNvPr id="2" name="TextBox 1"/>
          <p:cNvSpPr txBox="1"/>
          <p:nvPr/>
        </p:nvSpPr>
        <p:spPr>
          <a:xfrm>
            <a:off x="278666" y="1699953"/>
            <a:ext cx="8526372" cy="1200329"/>
          </a:xfrm>
          <a:prstGeom prst="rect">
            <a:avLst/>
          </a:prstGeom>
          <a:noFill/>
        </p:spPr>
        <p:txBody>
          <a:bodyPr wrap="none" rtlCol="0">
            <a:spAutoFit/>
          </a:bodyPr>
          <a:lstStyle/>
          <a:p>
            <a:pPr algn="ctr"/>
            <a:r>
              <a:rPr lang="en-US" sz="2400" b="1" dirty="0"/>
              <a:t>For collaboration in the implementation of the herewith proposal</a:t>
            </a:r>
          </a:p>
          <a:p>
            <a:pPr algn="ctr"/>
            <a:r>
              <a:rPr lang="en-US" sz="2400" b="1" dirty="0"/>
              <a:t>For comments and questions regarding the research work</a:t>
            </a:r>
            <a:br>
              <a:rPr lang="en-US" sz="2400" b="1" dirty="0"/>
            </a:br>
            <a:r>
              <a:rPr lang="en-US" sz="2400" b="1" dirty="0"/>
              <a:t>please contact the author at </a:t>
            </a:r>
            <a:r>
              <a:rPr lang="en-US" sz="2400" b="1" dirty="0">
                <a:hlinkClick r:id="rId4"/>
              </a:rPr>
              <a:t>n.hassan@unesco.org</a:t>
            </a:r>
            <a:r>
              <a:rPr lang="en-US" sz="2400" b="1" dirty="0"/>
              <a:t> </a:t>
            </a:r>
          </a:p>
        </p:txBody>
      </p:sp>
    </p:spTree>
    <p:extLst>
      <p:ext uri="{BB962C8B-B14F-4D97-AF65-F5344CB8AC3E}">
        <p14:creationId xmlns:p14="http://schemas.microsoft.com/office/powerpoint/2010/main" val="322438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8"/>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ppt_w</p:attrName>
                                        </p:attrNameLst>
                                      </p:cBhvr>
                                      <p:tavLst>
                                        <p:tav tm="0" fmla="#ppt_w*sin(2.5*pi*$)">
                                          <p:val>
                                            <p:fltVal val="0"/>
                                          </p:val>
                                        </p:tav>
                                        <p:tav tm="100000">
                                          <p:val>
                                            <p:fltVal val="1"/>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mph" presetSubtype="0" fill="hold" grpId="2" nodeType="clickEffect">
                                  <p:stCondLst>
                                    <p:cond delay="0"/>
                                  </p:stCondLst>
                                  <p:childTnLst>
                                    <p:anim calcmode="discrete" valueType="str">
                                      <p:cBhvr override="childStyle">
                                        <p:cTn id="17" dur="2000" fill="hold"/>
                                        <p:tgtEl>
                                          <p:spTgt spid="8"/>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3"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8"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079992" cy="425733"/>
          </a:xfrm>
        </p:spPr>
        <p:txBody>
          <a:bodyPr/>
          <a:lstStyle/>
          <a:p>
            <a:pPr algn="ctr" eaLnBrk="0" hangingPunct="0"/>
            <a:r>
              <a:rPr lang="en-US" altLang="en-US" sz="2400" b="1" dirty="0">
                <a:effectLst>
                  <a:outerShdw blurRad="38100" dist="38100" dir="2700000" algn="tl">
                    <a:srgbClr val="C0C0C0"/>
                  </a:outerShdw>
                </a:effectLst>
              </a:rPr>
              <a:t>Strategic Dynamic Fit between the IDSSD and the Efforts of SD in DCs</a:t>
            </a:r>
            <a:endParaRPr lang="en-US" altLang="en-US" sz="2400" dirty="0">
              <a:effectLst>
                <a:outerShdw blurRad="38100" dist="38100" dir="2700000" algn="tl">
                  <a:srgbClr val="C0C0C0"/>
                </a:outerShdw>
              </a:effectLst>
            </a:endParaRPr>
          </a:p>
        </p:txBody>
      </p:sp>
      <p:sp>
        <p:nvSpPr>
          <p:cNvPr id="18" name="Slide Number Placeholder 3"/>
          <p:cNvSpPr txBox="1">
            <a:spLocks/>
          </p:cNvSpPr>
          <p:nvPr/>
        </p:nvSpPr>
        <p:spPr>
          <a:xfrm>
            <a:off x="0" y="2953881"/>
            <a:ext cx="2480389"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3200" dirty="0">
                <a:solidFill>
                  <a:srgbClr val="000000"/>
                </a:solidFill>
              </a:rPr>
              <a:t>Basic Services </a:t>
            </a:r>
            <a:r>
              <a:rPr lang="en-US" altLang="en-US" sz="1200" b="1" dirty="0">
                <a:solidFill>
                  <a:srgbClr val="000000"/>
                </a:solidFill>
              </a:rPr>
              <a:t>(Safe Drinking Water, Nutritious Food, Sanitation, etc.)</a:t>
            </a:r>
          </a:p>
        </p:txBody>
      </p:sp>
      <p:graphicFrame>
        <p:nvGraphicFramePr>
          <p:cNvPr id="19" name="Object 2"/>
          <p:cNvGraphicFramePr>
            <a:graphicFrameLocks noChangeAspect="1"/>
          </p:cNvGraphicFramePr>
          <p:nvPr/>
        </p:nvGraphicFramePr>
        <p:xfrm>
          <a:off x="2212848" y="1200595"/>
          <a:ext cx="4259263" cy="4267200"/>
        </p:xfrm>
        <a:graphic>
          <a:graphicData uri="http://schemas.openxmlformats.org/presentationml/2006/ole">
            <mc:AlternateContent xmlns:mc="http://schemas.openxmlformats.org/markup-compatibility/2006">
              <mc:Choice xmlns:v="urn:schemas-microsoft-com:vml" Requires="v">
                <p:oleObj name="Clip" r:id="rId3" imgW="3452400" imgH="3458520" progId="MS_ClipArt_Gallery.2">
                  <p:embed/>
                </p:oleObj>
              </mc:Choice>
              <mc:Fallback>
                <p:oleObj name="Clip" r:id="rId3" imgW="3452400" imgH="3458520" progId="MS_ClipArt_Gallery.2">
                  <p:embed/>
                  <p:pic>
                    <p:nvPicPr>
                      <p:cNvPr id="1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848" y="1200595"/>
                        <a:ext cx="4259263"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Text Box 3"/>
          <p:cNvSpPr txBox="1">
            <a:spLocks noChangeArrowheads="1"/>
          </p:cNvSpPr>
          <p:nvPr/>
        </p:nvSpPr>
        <p:spPr bwMode="auto">
          <a:xfrm>
            <a:off x="680254" y="1824042"/>
            <a:ext cx="15382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en-US" sz="3200" dirty="0">
                <a:solidFill>
                  <a:srgbClr val="000000"/>
                </a:solidFill>
              </a:rPr>
              <a:t>Food</a:t>
            </a:r>
          </a:p>
          <a:p>
            <a:pPr algn="r" eaLnBrk="0" hangingPunct="0"/>
            <a:r>
              <a:rPr lang="en-US" altLang="en-US" sz="3200" dirty="0">
                <a:solidFill>
                  <a:srgbClr val="000000"/>
                </a:solidFill>
              </a:rPr>
              <a:t>Industry</a:t>
            </a:r>
          </a:p>
        </p:txBody>
      </p:sp>
      <p:sp>
        <p:nvSpPr>
          <p:cNvPr id="21" name="Text Box 4"/>
          <p:cNvSpPr txBox="1">
            <a:spLocks noChangeArrowheads="1"/>
          </p:cNvSpPr>
          <p:nvPr/>
        </p:nvSpPr>
        <p:spPr bwMode="auto">
          <a:xfrm>
            <a:off x="1115092" y="1200595"/>
            <a:ext cx="2057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dirty="0">
                <a:solidFill>
                  <a:srgbClr val="000000"/>
                </a:solidFill>
              </a:rPr>
              <a:t>Agriculture</a:t>
            </a:r>
          </a:p>
        </p:txBody>
      </p:sp>
      <p:sp>
        <p:nvSpPr>
          <p:cNvPr id="22" name="Text Box 5"/>
          <p:cNvSpPr txBox="1">
            <a:spLocks noChangeArrowheads="1"/>
          </p:cNvSpPr>
          <p:nvPr/>
        </p:nvSpPr>
        <p:spPr bwMode="auto">
          <a:xfrm>
            <a:off x="6491161" y="2612326"/>
            <a:ext cx="12684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dirty="0">
                <a:solidFill>
                  <a:srgbClr val="000000"/>
                </a:solidFill>
              </a:rPr>
              <a:t>Health</a:t>
            </a:r>
          </a:p>
          <a:p>
            <a:pPr eaLnBrk="0" hangingPunct="0"/>
            <a:r>
              <a:rPr lang="en-US" altLang="en-US" sz="3200" dirty="0">
                <a:solidFill>
                  <a:srgbClr val="000000"/>
                </a:solidFill>
              </a:rPr>
              <a:t>Care</a:t>
            </a:r>
          </a:p>
        </p:txBody>
      </p:sp>
      <p:sp>
        <p:nvSpPr>
          <p:cNvPr id="23" name="Text Box 6"/>
          <p:cNvSpPr txBox="1">
            <a:spLocks noChangeArrowheads="1"/>
          </p:cNvSpPr>
          <p:nvPr/>
        </p:nvSpPr>
        <p:spPr bwMode="auto">
          <a:xfrm>
            <a:off x="6019255" y="4161152"/>
            <a:ext cx="277069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3200" dirty="0">
                <a:solidFill>
                  <a:srgbClr val="000000"/>
                </a:solidFill>
              </a:rPr>
              <a:t>Resilient &amp; Safe</a:t>
            </a:r>
            <a:br>
              <a:rPr lang="en-US" altLang="en-US" sz="3200" dirty="0">
                <a:solidFill>
                  <a:srgbClr val="000000"/>
                </a:solidFill>
              </a:rPr>
            </a:br>
            <a:r>
              <a:rPr lang="en-US" altLang="en-US" sz="3200" dirty="0">
                <a:solidFill>
                  <a:srgbClr val="000000"/>
                </a:solidFill>
              </a:rPr>
              <a:t>Housing</a:t>
            </a:r>
          </a:p>
        </p:txBody>
      </p:sp>
      <p:sp>
        <p:nvSpPr>
          <p:cNvPr id="24" name="Text Box 7"/>
          <p:cNvSpPr txBox="1">
            <a:spLocks noChangeArrowheads="1"/>
          </p:cNvSpPr>
          <p:nvPr/>
        </p:nvSpPr>
        <p:spPr bwMode="auto">
          <a:xfrm>
            <a:off x="5653549" y="1208915"/>
            <a:ext cx="29622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3200" dirty="0">
                <a:solidFill>
                  <a:srgbClr val="000000"/>
                </a:solidFill>
              </a:rPr>
              <a:t>Communications</a:t>
            </a:r>
          </a:p>
          <a:p>
            <a:pPr algn="ctr" eaLnBrk="0" hangingPunct="0"/>
            <a:r>
              <a:rPr lang="en-US" altLang="en-US" sz="3200" dirty="0">
                <a:solidFill>
                  <a:srgbClr val="000000"/>
                </a:solidFill>
              </a:rPr>
              <a:t>Technologies</a:t>
            </a:r>
          </a:p>
        </p:txBody>
      </p:sp>
      <p:sp>
        <p:nvSpPr>
          <p:cNvPr id="25" name="Text Box 8"/>
          <p:cNvSpPr txBox="1">
            <a:spLocks noChangeArrowheads="1"/>
          </p:cNvSpPr>
          <p:nvPr/>
        </p:nvSpPr>
        <p:spPr bwMode="auto">
          <a:xfrm>
            <a:off x="3278061" y="2572195"/>
            <a:ext cx="21478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3200" b="1">
                <a:solidFill>
                  <a:srgbClr val="000000"/>
                </a:solidFill>
                <a:effectLst>
                  <a:outerShdw blurRad="38100" dist="38100" dir="2700000" algn="tl">
                    <a:srgbClr val="C0C0C0"/>
                  </a:outerShdw>
                </a:effectLst>
              </a:rPr>
              <a:t>Electric</a:t>
            </a:r>
          </a:p>
          <a:p>
            <a:pPr algn="ctr" eaLnBrk="0" hangingPunct="0"/>
            <a:r>
              <a:rPr lang="en-US" altLang="en-US" sz="3200" b="1">
                <a:solidFill>
                  <a:srgbClr val="000000"/>
                </a:solidFill>
                <a:effectLst>
                  <a:outerShdw blurRad="38100" dist="38100" dir="2700000" algn="tl">
                    <a:srgbClr val="C0C0C0"/>
                  </a:outerShdw>
                </a:effectLst>
              </a:rPr>
              <a:t>Power</a:t>
            </a:r>
          </a:p>
          <a:p>
            <a:pPr algn="ctr" eaLnBrk="0" hangingPunct="0"/>
            <a:r>
              <a:rPr lang="en-US" altLang="en-US" sz="3200" b="1">
                <a:solidFill>
                  <a:srgbClr val="000000"/>
                </a:solidFill>
                <a:effectLst>
                  <a:outerShdw blurRad="38100" dist="38100" dir="2700000" algn="tl">
                    <a:srgbClr val="C0C0C0"/>
                  </a:outerShdw>
                </a:effectLst>
              </a:rPr>
              <a:t>Generation</a:t>
            </a:r>
          </a:p>
        </p:txBody>
      </p:sp>
      <p:sp>
        <p:nvSpPr>
          <p:cNvPr id="26" name="Text Box 9"/>
          <p:cNvSpPr txBox="1">
            <a:spLocks noChangeArrowheads="1"/>
          </p:cNvSpPr>
          <p:nvPr/>
        </p:nvSpPr>
        <p:spPr bwMode="auto">
          <a:xfrm>
            <a:off x="3497033" y="790158"/>
            <a:ext cx="18319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dirty="0">
                <a:solidFill>
                  <a:srgbClr val="000000"/>
                </a:solidFill>
              </a:rPr>
              <a:t>Education</a:t>
            </a:r>
          </a:p>
        </p:txBody>
      </p:sp>
      <p:sp>
        <p:nvSpPr>
          <p:cNvPr id="27" name="Text Box 10"/>
          <p:cNvSpPr txBox="1">
            <a:spLocks noChangeArrowheads="1"/>
          </p:cNvSpPr>
          <p:nvPr/>
        </p:nvSpPr>
        <p:spPr bwMode="auto">
          <a:xfrm>
            <a:off x="1592993" y="5269358"/>
            <a:ext cx="28368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dirty="0">
                <a:solidFill>
                  <a:srgbClr val="000000"/>
                </a:solidFill>
              </a:rPr>
              <a:t>Small Industries</a:t>
            </a:r>
          </a:p>
        </p:txBody>
      </p:sp>
      <p:sp>
        <p:nvSpPr>
          <p:cNvPr id="29" name="Text Box 12"/>
          <p:cNvSpPr txBox="1">
            <a:spLocks noChangeArrowheads="1"/>
          </p:cNvSpPr>
          <p:nvPr/>
        </p:nvSpPr>
        <p:spPr bwMode="auto">
          <a:xfrm>
            <a:off x="894826" y="3992615"/>
            <a:ext cx="15382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en-US" sz="3200" dirty="0">
                <a:solidFill>
                  <a:srgbClr val="000000"/>
                </a:solidFill>
              </a:rPr>
              <a:t>Textile</a:t>
            </a:r>
          </a:p>
          <a:p>
            <a:pPr algn="r" eaLnBrk="0" hangingPunct="0"/>
            <a:r>
              <a:rPr lang="en-US" altLang="en-US" sz="3200" dirty="0">
                <a:solidFill>
                  <a:srgbClr val="000000"/>
                </a:solidFill>
              </a:rPr>
              <a:t>Industry</a:t>
            </a:r>
          </a:p>
        </p:txBody>
      </p:sp>
      <p:sp>
        <p:nvSpPr>
          <p:cNvPr id="30" name="Text Box 6"/>
          <p:cNvSpPr txBox="1">
            <a:spLocks noChangeArrowheads="1"/>
          </p:cNvSpPr>
          <p:nvPr/>
        </p:nvSpPr>
        <p:spPr bwMode="auto">
          <a:xfrm>
            <a:off x="4883023" y="5193158"/>
            <a:ext cx="25765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dirty="0">
                <a:solidFill>
                  <a:srgbClr val="000000"/>
                </a:solidFill>
              </a:rPr>
              <a:t>Transportation</a:t>
            </a:r>
          </a:p>
        </p:txBody>
      </p:sp>
      <p:sp>
        <p:nvSpPr>
          <p:cNvPr id="31" name="Text Box 10"/>
          <p:cNvSpPr txBox="1">
            <a:spLocks noChangeArrowheads="1"/>
          </p:cNvSpPr>
          <p:nvPr/>
        </p:nvSpPr>
        <p:spPr bwMode="auto">
          <a:xfrm>
            <a:off x="0" y="5830589"/>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3200" b="1" dirty="0">
                <a:solidFill>
                  <a:srgbClr val="00B050"/>
                </a:solidFill>
              </a:rPr>
              <a:t>17 Sustainable Development Goals as ONE PACKAGE</a:t>
            </a:r>
          </a:p>
        </p:txBody>
      </p:sp>
    </p:spTree>
    <p:extLst>
      <p:ext uri="{BB962C8B-B14F-4D97-AF65-F5344CB8AC3E}">
        <p14:creationId xmlns:p14="http://schemas.microsoft.com/office/powerpoint/2010/main" val="325865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400" b="1" dirty="0">
                <a:effectLst>
                  <a:outerShdw blurRad="38100" dist="38100" dir="2700000" algn="tl">
                    <a:srgbClr val="C0C0C0"/>
                  </a:outerShdw>
                </a:effectLst>
              </a:rPr>
              <a:t>Strategic Dynamic Fit between the IDSSD and the Efforts of SD in DCs</a:t>
            </a:r>
            <a:endParaRPr lang="en-US" altLang="en-US" sz="24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4</a:t>
            </a:fld>
            <a:endParaRPr lang="en-US" altLang="en-US"/>
          </a:p>
        </p:txBody>
      </p:sp>
      <p:sp>
        <p:nvSpPr>
          <p:cNvPr id="20" name="Text Box 13"/>
          <p:cNvSpPr txBox="1">
            <a:spLocks noChangeArrowheads="1"/>
          </p:cNvSpPr>
          <p:nvPr/>
        </p:nvSpPr>
        <p:spPr bwMode="auto">
          <a:xfrm>
            <a:off x="0" y="1115962"/>
            <a:ext cx="9144000" cy="500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20000"/>
              </a:spcBef>
              <a:buClr>
                <a:schemeClr val="accent2"/>
              </a:buClr>
            </a:pPr>
            <a:r>
              <a:rPr lang="en-US" altLang="en-US" sz="2800" b="1" dirty="0">
                <a:solidFill>
                  <a:srgbClr val="0070C0"/>
                </a:solidFill>
                <a:effectLst>
                  <a:outerShdw blurRad="38100" dist="38100" dir="2700000" algn="tl">
                    <a:srgbClr val="C0C0C0"/>
                  </a:outerShdw>
                </a:effectLst>
              </a:rPr>
              <a:t>Objectives of the IDSSD:</a:t>
            </a:r>
          </a:p>
          <a:p>
            <a:pPr algn="justLow">
              <a:lnSpc>
                <a:spcPct val="90000"/>
              </a:lnSpc>
              <a:spcBef>
                <a:spcPct val="20000"/>
              </a:spcBef>
              <a:buClr>
                <a:schemeClr val="accent2"/>
              </a:buClr>
            </a:pPr>
            <a:r>
              <a:rPr lang="en-US" altLang="en-US" sz="2800" b="1" dirty="0">
                <a:effectLst>
                  <a:outerShdw blurRad="38100" dist="38100" dir="2700000" algn="tl">
                    <a:srgbClr val="C0C0C0"/>
                  </a:outerShdw>
                </a:effectLst>
              </a:rPr>
              <a:t>Objective 1: To advance scientific knowledge by enhancing scientific </a:t>
            </a:r>
            <a:r>
              <a:rPr lang="en-US" altLang="en-US" sz="2800" b="1" dirty="0" err="1">
                <a:effectLst>
                  <a:outerShdw blurRad="38100" dist="38100" dir="2700000" algn="tl">
                    <a:srgbClr val="C0C0C0"/>
                  </a:outerShdw>
                </a:effectLst>
              </a:rPr>
              <a:t>endeavour</a:t>
            </a:r>
            <a:r>
              <a:rPr lang="en-US" altLang="en-US" sz="2800" b="1" dirty="0">
                <a:effectLst>
                  <a:outerShdw blurRad="38100" dist="38100" dir="2700000" algn="tl">
                    <a:srgbClr val="C0C0C0"/>
                  </a:outerShdw>
                </a:effectLst>
              </a:rPr>
              <a:t> to deepen our understanding of nature and humanity, as well as the intricate interplay between them, and to generate, </a:t>
            </a:r>
            <a:r>
              <a:rPr lang="en-US" altLang="en-US" sz="2800" b="1" dirty="0">
                <a:solidFill>
                  <a:srgbClr val="FF0000"/>
                </a:solidFill>
                <a:effectLst>
                  <a:outerShdw blurRad="38100" dist="38100" dir="2700000" algn="tl">
                    <a:srgbClr val="C0C0C0"/>
                  </a:outerShdw>
                </a:effectLst>
              </a:rPr>
              <a:t>use and leverage scientific knowledge to accelerate progress towards the Sustainable Development Goals </a:t>
            </a:r>
            <a:r>
              <a:rPr lang="en-US" altLang="en-US" sz="2800" b="1" dirty="0">
                <a:effectLst>
                  <a:outerShdw blurRad="38100" dist="38100" dir="2700000" algn="tl">
                    <a:srgbClr val="C0C0C0"/>
                  </a:outerShdw>
                </a:effectLst>
              </a:rPr>
              <a:t>(SDGs) and beyond. </a:t>
            </a:r>
          </a:p>
          <a:p>
            <a:pPr algn="justLow">
              <a:lnSpc>
                <a:spcPct val="90000"/>
              </a:lnSpc>
              <a:spcBef>
                <a:spcPct val="20000"/>
              </a:spcBef>
              <a:buClr>
                <a:schemeClr val="accent2"/>
              </a:buClr>
            </a:pPr>
            <a:endParaRPr lang="en-US" altLang="en-US" sz="2800" b="1" dirty="0">
              <a:effectLst>
                <a:outerShdw blurRad="38100" dist="38100" dir="2700000" algn="tl">
                  <a:srgbClr val="C0C0C0"/>
                </a:outerShdw>
              </a:effectLst>
            </a:endParaRPr>
          </a:p>
          <a:p>
            <a:pPr algn="justLow">
              <a:lnSpc>
                <a:spcPct val="90000"/>
              </a:lnSpc>
              <a:spcBef>
                <a:spcPct val="20000"/>
              </a:spcBef>
              <a:buClr>
                <a:schemeClr val="accent2"/>
              </a:buClr>
            </a:pPr>
            <a:r>
              <a:rPr lang="en-US" altLang="en-US" sz="2800" b="1" dirty="0">
                <a:effectLst>
                  <a:outerShdw blurRad="38100" dist="38100" dir="2700000" algn="tl">
                    <a:srgbClr val="C0C0C0"/>
                  </a:outerShdw>
                </a:effectLst>
              </a:rPr>
              <a:t>Objective 2: To </a:t>
            </a:r>
            <a:r>
              <a:rPr lang="en-US" altLang="en-US" sz="2800" b="1" dirty="0">
                <a:solidFill>
                  <a:srgbClr val="FF0000"/>
                </a:solidFill>
                <a:effectLst>
                  <a:outerShdw blurRad="38100" dist="38100" dir="2700000" algn="tl">
                    <a:srgbClr val="C0C0C0"/>
                  </a:outerShdw>
                </a:effectLst>
              </a:rPr>
              <a:t>build a robust science culture </a:t>
            </a:r>
            <a:r>
              <a:rPr lang="en-US" altLang="en-US" sz="2800" b="1" dirty="0">
                <a:effectLst>
                  <a:outerShdw blurRad="38100" dist="38100" dir="2700000" algn="tl">
                    <a:srgbClr val="C0C0C0"/>
                  </a:outerShdw>
                </a:effectLst>
              </a:rPr>
              <a:t>in which everyone has the right to participate in science and </a:t>
            </a:r>
            <a:r>
              <a:rPr lang="en-US" altLang="en-US" sz="2800" b="1" dirty="0">
                <a:solidFill>
                  <a:srgbClr val="FF0000"/>
                </a:solidFill>
                <a:effectLst>
                  <a:outerShdw blurRad="38100" dist="38100" dir="2700000" algn="tl">
                    <a:srgbClr val="C0C0C0"/>
                  </a:outerShdw>
                </a:effectLst>
              </a:rPr>
              <a:t>enjoy the benefits of scientific progress and its applications</a:t>
            </a:r>
            <a:r>
              <a:rPr lang="en-US" altLang="en-US" sz="2800" b="1" dirty="0">
                <a:effectLst>
                  <a:outerShdw blurRad="38100" dist="38100" dir="2700000" algn="tl">
                    <a:srgbClr val="C0C0C0"/>
                  </a:outerShdw>
                </a:effectLst>
              </a:rPr>
              <a:t> in accordance with the Universal Declaration of Human Rights.</a:t>
            </a:r>
          </a:p>
        </p:txBody>
      </p:sp>
    </p:spTree>
    <p:extLst>
      <p:ext uri="{BB962C8B-B14F-4D97-AF65-F5344CB8AC3E}">
        <p14:creationId xmlns:p14="http://schemas.microsoft.com/office/powerpoint/2010/main" val="385788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400" b="1" dirty="0">
                <a:effectLst>
                  <a:outerShdw blurRad="38100" dist="38100" dir="2700000" algn="tl">
                    <a:srgbClr val="C0C0C0"/>
                  </a:outerShdw>
                </a:effectLst>
              </a:rPr>
              <a:t>Strategic Dynamic Fit between the IDSSD and the Efforts of SD in DCs</a:t>
            </a:r>
            <a:endParaRPr lang="en-US" altLang="en-US" sz="24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5</a:t>
            </a:fld>
            <a:endParaRPr lang="en-US" altLang="en-US"/>
          </a:p>
        </p:txBody>
      </p:sp>
      <p:sp>
        <p:nvSpPr>
          <p:cNvPr id="20" name="Text Box 13"/>
          <p:cNvSpPr txBox="1">
            <a:spLocks noChangeArrowheads="1"/>
          </p:cNvSpPr>
          <p:nvPr/>
        </p:nvSpPr>
        <p:spPr bwMode="auto">
          <a:xfrm>
            <a:off x="0" y="766732"/>
            <a:ext cx="9144000" cy="556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20000"/>
              </a:spcBef>
              <a:buClr>
                <a:schemeClr val="accent2"/>
              </a:buClr>
            </a:pPr>
            <a:r>
              <a:rPr lang="en-US" altLang="en-US" sz="2800" b="1" dirty="0">
                <a:solidFill>
                  <a:srgbClr val="00B050"/>
                </a:solidFill>
                <a:effectLst>
                  <a:outerShdw blurRad="38100" dist="38100" dir="2700000" algn="tl">
                    <a:srgbClr val="C0C0C0"/>
                  </a:outerShdw>
                </a:effectLst>
              </a:rPr>
              <a:t>Expected Outcomes of the Decade </a:t>
            </a:r>
          </a:p>
          <a:p>
            <a:pPr>
              <a:lnSpc>
                <a:spcPct val="90000"/>
              </a:lnSpc>
              <a:spcBef>
                <a:spcPct val="20000"/>
              </a:spcBef>
              <a:buClr>
                <a:schemeClr val="accent2"/>
              </a:buClr>
            </a:pPr>
            <a:r>
              <a:rPr lang="en-US" altLang="en-US" sz="2800" b="1" dirty="0">
                <a:effectLst>
                  <a:outerShdw blurRad="38100" dist="38100" dir="2700000" algn="tl">
                    <a:srgbClr val="C0C0C0"/>
                  </a:outerShdw>
                </a:effectLst>
              </a:rPr>
              <a:t>Outcome 1: The global community is empowered through scientific literacy. </a:t>
            </a:r>
          </a:p>
          <a:p>
            <a:pPr>
              <a:lnSpc>
                <a:spcPct val="90000"/>
              </a:lnSpc>
              <a:spcBef>
                <a:spcPct val="20000"/>
              </a:spcBef>
              <a:buClr>
                <a:schemeClr val="accent2"/>
              </a:buClr>
            </a:pPr>
            <a:r>
              <a:rPr lang="en-US" altLang="en-US" sz="2800" b="1" dirty="0">
                <a:effectLst>
                  <a:outerShdw blurRad="38100" dist="38100" dir="2700000" algn="tl">
                    <a:srgbClr val="C0C0C0"/>
                  </a:outerShdw>
                </a:effectLst>
              </a:rPr>
              <a:t>Outcome 2: </a:t>
            </a:r>
            <a:r>
              <a:rPr lang="en-US" altLang="en-US" sz="2800" b="1" dirty="0">
                <a:solidFill>
                  <a:srgbClr val="FF0000"/>
                </a:solidFill>
                <a:effectLst>
                  <a:outerShdw blurRad="38100" dist="38100" dir="2700000" algn="tl">
                    <a:srgbClr val="C0C0C0"/>
                  </a:outerShdw>
                </a:effectLst>
              </a:rPr>
              <a:t>Actionable scientific knowledge is produced and used to accelerate progress towards the SDGs</a:t>
            </a:r>
            <a:r>
              <a:rPr lang="en-US" altLang="en-US" sz="2800" b="1" dirty="0">
                <a:effectLst>
                  <a:outerShdw blurRad="38100" dist="38100" dir="2700000" algn="tl">
                    <a:srgbClr val="C0C0C0"/>
                  </a:outerShdw>
                </a:effectLst>
              </a:rPr>
              <a:t>, in alignment with human rights. </a:t>
            </a:r>
          </a:p>
          <a:p>
            <a:pPr>
              <a:lnSpc>
                <a:spcPct val="90000"/>
              </a:lnSpc>
              <a:spcBef>
                <a:spcPct val="20000"/>
              </a:spcBef>
              <a:buClr>
                <a:schemeClr val="accent2"/>
              </a:buClr>
            </a:pPr>
            <a:r>
              <a:rPr lang="en-US" altLang="en-US" sz="2800" b="1" dirty="0">
                <a:effectLst>
                  <a:outerShdw blurRad="38100" dist="38100" dir="2700000" algn="tl">
                    <a:srgbClr val="C0C0C0"/>
                  </a:outerShdw>
                </a:effectLst>
              </a:rPr>
              <a:t>Outcome 3: Basic sciences are advanced through global collaborative research initiatives. </a:t>
            </a:r>
          </a:p>
          <a:p>
            <a:pPr>
              <a:lnSpc>
                <a:spcPct val="90000"/>
              </a:lnSpc>
              <a:spcBef>
                <a:spcPct val="20000"/>
              </a:spcBef>
              <a:buClr>
                <a:schemeClr val="accent2"/>
              </a:buClr>
            </a:pPr>
            <a:r>
              <a:rPr lang="en-US" altLang="en-US" sz="2800" b="1" dirty="0">
                <a:effectLst>
                  <a:outerShdw blurRad="38100" dist="38100" dir="2700000" algn="tl">
                    <a:srgbClr val="C0C0C0"/>
                  </a:outerShdw>
                </a:effectLst>
              </a:rPr>
              <a:t>Outcome 4: Open science is widely and equitably used to democratize scientific processes and access to scientific knowledge. </a:t>
            </a:r>
          </a:p>
          <a:p>
            <a:pPr>
              <a:lnSpc>
                <a:spcPct val="90000"/>
              </a:lnSpc>
              <a:spcBef>
                <a:spcPct val="20000"/>
              </a:spcBef>
              <a:buClr>
                <a:schemeClr val="accent2"/>
              </a:buClr>
            </a:pPr>
            <a:r>
              <a:rPr lang="en-US" altLang="en-US" sz="2800" b="1" dirty="0">
                <a:effectLst>
                  <a:outerShdw blurRad="38100" dist="38100" dir="2700000" algn="tl">
                    <a:srgbClr val="C0C0C0"/>
                  </a:outerShdw>
                </a:effectLst>
              </a:rPr>
              <a:t>Outcome 5: </a:t>
            </a:r>
            <a:r>
              <a:rPr lang="en-US" altLang="en-US" sz="2800" b="1" dirty="0">
                <a:solidFill>
                  <a:srgbClr val="FF0000"/>
                </a:solidFill>
                <a:effectLst>
                  <a:outerShdw blurRad="38100" dist="38100" dir="2700000" algn="tl">
                    <a:srgbClr val="C0C0C0"/>
                  </a:outerShdw>
                </a:effectLst>
              </a:rPr>
              <a:t>National innovation systems are transformed, in order to respond better to the needs of science and society.</a:t>
            </a:r>
          </a:p>
        </p:txBody>
      </p:sp>
    </p:spTree>
    <p:extLst>
      <p:ext uri="{BB962C8B-B14F-4D97-AF65-F5344CB8AC3E}">
        <p14:creationId xmlns:p14="http://schemas.microsoft.com/office/powerpoint/2010/main" val="130946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800" b="1" dirty="0">
                <a:effectLst>
                  <a:outerShdw blurRad="38100" dist="38100" dir="2700000" algn="tl">
                    <a:srgbClr val="C0C0C0"/>
                  </a:outerShdw>
                </a:effectLst>
              </a:rPr>
              <a:t>Actionable Scientific Knowledge &amp; Technologies Required</a:t>
            </a:r>
            <a:endParaRPr lang="en-US" altLang="en-US" sz="28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6</a:t>
            </a:fld>
            <a:endParaRPr lang="en-US" altLang="en-US"/>
          </a:p>
        </p:txBody>
      </p:sp>
      <p:sp>
        <p:nvSpPr>
          <p:cNvPr id="20" name="Text Box 13"/>
          <p:cNvSpPr txBox="1">
            <a:spLocks noChangeArrowheads="1"/>
          </p:cNvSpPr>
          <p:nvPr/>
        </p:nvSpPr>
        <p:spPr bwMode="auto">
          <a:xfrm>
            <a:off x="0" y="849259"/>
            <a:ext cx="9144000" cy="560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a:lnSpc>
                <a:spcPct val="90000"/>
              </a:lnSpc>
              <a:spcBef>
                <a:spcPct val="20000"/>
              </a:spcBef>
              <a:buClr>
                <a:schemeClr val="accent2"/>
              </a:buClr>
            </a:pPr>
            <a:r>
              <a:rPr lang="en-US" altLang="en-US" sz="3200" b="1" dirty="0">
                <a:effectLst>
                  <a:outerShdw blurRad="38100" dist="38100" dir="2700000" algn="tl">
                    <a:srgbClr val="C0C0C0"/>
                  </a:outerShdw>
                </a:effectLst>
              </a:rPr>
              <a:t>Global reports have recently called on DCs to focus on </a:t>
            </a:r>
            <a:r>
              <a:rPr lang="en-US" altLang="en-US" sz="3200" b="1" dirty="0">
                <a:solidFill>
                  <a:srgbClr val="FF0000"/>
                </a:solidFill>
                <a:effectLst>
                  <a:outerShdw blurRad="38100" dist="38100" dir="2700000" algn="tl">
                    <a:srgbClr val="C0C0C0"/>
                  </a:outerShdw>
                </a:effectLst>
              </a:rPr>
              <a:t>four specific actions towards SD</a:t>
            </a:r>
            <a:r>
              <a:rPr lang="en-US" altLang="en-US" sz="3200" b="1" dirty="0">
                <a:effectLst>
                  <a:outerShdw blurRad="38100" dist="38100" dir="2700000" algn="tl">
                    <a:srgbClr val="C0C0C0"/>
                  </a:outerShdw>
                </a:effectLst>
              </a:rPr>
              <a:t>, and which happen to be the main four targets of SDG 1, in order to phase lift the poor enacting the principle of </a:t>
            </a:r>
            <a:r>
              <a:rPr lang="en-US" altLang="en-US" sz="3200" b="1" dirty="0">
                <a:solidFill>
                  <a:srgbClr val="FF0000"/>
                </a:solidFill>
                <a:effectLst>
                  <a:outerShdw blurRad="38100" dist="38100" dir="2700000" algn="tl">
                    <a:srgbClr val="C0C0C0"/>
                  </a:outerShdw>
                </a:effectLst>
              </a:rPr>
              <a:t>”Leaving No One Behind” . </a:t>
            </a:r>
          </a:p>
          <a:p>
            <a:pPr algn="justLow">
              <a:lnSpc>
                <a:spcPct val="90000"/>
              </a:lnSpc>
              <a:spcBef>
                <a:spcPct val="20000"/>
              </a:spcBef>
              <a:buClr>
                <a:schemeClr val="accent2"/>
              </a:buClr>
            </a:pPr>
            <a:r>
              <a:rPr lang="en-US" altLang="en-US" sz="3200" b="1" dirty="0">
                <a:effectLst>
                  <a:outerShdw blurRad="38100" dist="38100" dir="2700000" algn="tl">
                    <a:srgbClr val="C0C0C0"/>
                  </a:outerShdw>
                </a:effectLst>
              </a:rPr>
              <a:t>These actions can be summarized as follows:</a:t>
            </a:r>
          </a:p>
          <a:p>
            <a:pPr algn="justLow">
              <a:lnSpc>
                <a:spcPct val="90000"/>
              </a:lnSpc>
              <a:spcBef>
                <a:spcPct val="20000"/>
              </a:spcBef>
              <a:buClr>
                <a:schemeClr val="accent2"/>
              </a:buClr>
            </a:pPr>
            <a:r>
              <a:rPr lang="en-US" altLang="en-US" sz="3200" b="1" dirty="0">
                <a:effectLst>
                  <a:outerShdw blurRad="38100" dist="38100" dir="2700000" algn="tl">
                    <a:srgbClr val="C0C0C0"/>
                  </a:outerShdw>
                </a:effectLst>
              </a:rPr>
              <a:t>1. Formulate </a:t>
            </a:r>
            <a:r>
              <a:rPr lang="en-US" altLang="en-US" sz="3200" b="1" u="sng" dirty="0">
                <a:solidFill>
                  <a:srgbClr val="FF0000"/>
                </a:solidFill>
                <a:effectLst>
                  <a:outerShdw blurRad="38100" dist="38100" dir="2700000" algn="tl">
                    <a:srgbClr val="C0C0C0"/>
                  </a:outerShdw>
                </a:effectLst>
              </a:rPr>
              <a:t>sound and practical policy frameworks </a:t>
            </a:r>
            <a:r>
              <a:rPr lang="en-US" altLang="en-US" sz="3200" b="1" dirty="0">
                <a:effectLst>
                  <a:outerShdw blurRad="38100" dist="38100" dir="2700000" algn="tl">
                    <a:srgbClr val="C0C0C0"/>
                  </a:outerShdw>
                </a:effectLst>
              </a:rPr>
              <a:t>based on </a:t>
            </a:r>
            <a:r>
              <a:rPr lang="en-US" altLang="en-US" sz="3200" b="1" dirty="0">
                <a:solidFill>
                  <a:srgbClr val="FF0000"/>
                </a:solidFill>
                <a:effectLst>
                  <a:outerShdw blurRad="38100" dist="38100" dir="2700000" algn="tl">
                    <a:srgbClr val="C0C0C0"/>
                  </a:outerShdw>
                </a:effectLst>
              </a:rPr>
              <a:t>pro-poor development and gender-sensitive approaches </a:t>
            </a:r>
            <a:r>
              <a:rPr lang="en-US" altLang="en-US" sz="3200" b="1" dirty="0">
                <a:effectLst>
                  <a:outerShdw blurRad="38100" dist="38100" dir="2700000" algn="tl">
                    <a:srgbClr val="C0C0C0"/>
                  </a:outerShdw>
                </a:effectLst>
              </a:rPr>
              <a:t>and mobilize adequate resources in an innovative manner to a common pool, in order to boost investment towards poverty eradication.</a:t>
            </a:r>
          </a:p>
        </p:txBody>
      </p:sp>
    </p:spTree>
    <p:extLst>
      <p:ext uri="{BB962C8B-B14F-4D97-AF65-F5344CB8AC3E}">
        <p14:creationId xmlns:p14="http://schemas.microsoft.com/office/powerpoint/2010/main" val="1122664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800" b="1" dirty="0">
                <a:effectLst>
                  <a:outerShdw blurRad="38100" dist="38100" dir="2700000" algn="tl">
                    <a:srgbClr val="C0C0C0"/>
                  </a:outerShdw>
                </a:effectLst>
              </a:rPr>
              <a:t>Actionable Scientific Knowledge &amp; Technologies Required</a:t>
            </a:r>
            <a:endParaRPr lang="en-US" altLang="en-US" sz="28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7</a:t>
            </a:fld>
            <a:endParaRPr lang="en-US" altLang="en-US"/>
          </a:p>
        </p:txBody>
      </p:sp>
      <p:sp>
        <p:nvSpPr>
          <p:cNvPr id="20" name="Text Box 13"/>
          <p:cNvSpPr txBox="1">
            <a:spLocks noChangeArrowheads="1"/>
          </p:cNvSpPr>
          <p:nvPr/>
        </p:nvSpPr>
        <p:spPr bwMode="auto">
          <a:xfrm>
            <a:off x="0" y="702434"/>
            <a:ext cx="91440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a:lnSpc>
                <a:spcPct val="90000"/>
              </a:lnSpc>
              <a:spcBef>
                <a:spcPct val="20000"/>
              </a:spcBef>
              <a:buClr>
                <a:schemeClr val="accent2"/>
              </a:buClr>
            </a:pPr>
            <a:r>
              <a:rPr lang="en-US" altLang="en-US" sz="2800" b="1" dirty="0">
                <a:effectLst>
                  <a:outerShdw blurRad="38100" dist="38100" dir="2700000" algn="tl">
                    <a:srgbClr val="C0C0C0"/>
                  </a:outerShdw>
                </a:effectLst>
              </a:rPr>
              <a:t>2. Implement the appropriate </a:t>
            </a:r>
            <a:r>
              <a:rPr lang="en-US" altLang="en-US" sz="2800" b="1" dirty="0">
                <a:solidFill>
                  <a:srgbClr val="FF0000"/>
                </a:solidFill>
                <a:effectLst>
                  <a:outerShdw blurRad="38100" dist="38100" dir="2700000" algn="tl">
                    <a:srgbClr val="C0C0C0"/>
                  </a:outerShdw>
                </a:effectLst>
              </a:rPr>
              <a:t>social protection measures and systems </a:t>
            </a:r>
            <a:r>
              <a:rPr lang="en-US" altLang="en-US" sz="2800" b="1" dirty="0">
                <a:effectLst>
                  <a:outerShdw blurRad="38100" dist="38100" dir="2700000" algn="tl">
                    <a:srgbClr val="C0C0C0"/>
                  </a:outerShdw>
                </a:effectLst>
              </a:rPr>
              <a:t>against </a:t>
            </a:r>
            <a:r>
              <a:rPr lang="en-US" altLang="en-US" sz="2800" b="1" dirty="0">
                <a:solidFill>
                  <a:srgbClr val="FF0000"/>
                </a:solidFill>
                <a:effectLst>
                  <a:outerShdw blurRad="38100" dist="38100" dir="2700000" algn="tl">
                    <a:srgbClr val="C0C0C0"/>
                  </a:outerShdw>
                </a:effectLst>
              </a:rPr>
              <a:t>exploitation and unfair treatment</a:t>
            </a:r>
            <a:r>
              <a:rPr lang="en-US" altLang="en-US" sz="2800" b="1" dirty="0">
                <a:effectLst>
                  <a:outerShdw blurRad="38100" dist="38100" dir="2700000" algn="tl">
                    <a:srgbClr val="C0C0C0"/>
                  </a:outerShdw>
                </a:effectLst>
              </a:rPr>
              <a:t>;</a:t>
            </a:r>
          </a:p>
          <a:p>
            <a:pPr algn="justLow">
              <a:lnSpc>
                <a:spcPct val="90000"/>
              </a:lnSpc>
              <a:spcBef>
                <a:spcPct val="20000"/>
              </a:spcBef>
              <a:buClr>
                <a:schemeClr val="accent2"/>
              </a:buClr>
            </a:pPr>
            <a:endParaRPr lang="en-US" altLang="en-US" sz="2800" b="1" dirty="0">
              <a:effectLst>
                <a:outerShdw blurRad="38100" dist="38100" dir="2700000" algn="tl">
                  <a:srgbClr val="C0C0C0"/>
                </a:outerShdw>
              </a:effectLst>
            </a:endParaRPr>
          </a:p>
          <a:p>
            <a:pPr algn="justLow">
              <a:lnSpc>
                <a:spcPct val="90000"/>
              </a:lnSpc>
              <a:spcBef>
                <a:spcPct val="20000"/>
              </a:spcBef>
              <a:buClr>
                <a:schemeClr val="accent2"/>
              </a:buClr>
            </a:pPr>
            <a:r>
              <a:rPr lang="en-US" altLang="en-US" sz="2800" b="1" dirty="0">
                <a:effectLst>
                  <a:outerShdw blurRad="38100" dist="38100" dir="2700000" algn="tl">
                    <a:srgbClr val="C0C0C0"/>
                  </a:outerShdw>
                </a:effectLst>
              </a:rPr>
              <a:t>3. Ensure easily access of the poor to </a:t>
            </a:r>
            <a:r>
              <a:rPr lang="en-US" altLang="en-US" sz="2800" b="1" u="sng" dirty="0">
                <a:solidFill>
                  <a:srgbClr val="FF0000"/>
                </a:solidFill>
                <a:effectLst>
                  <a:outerShdw blurRad="38100" dist="38100" dir="2700000" algn="tl">
                    <a:srgbClr val="C0C0C0"/>
                  </a:outerShdw>
                </a:effectLst>
              </a:rPr>
              <a:t>basic services </a:t>
            </a:r>
            <a:r>
              <a:rPr lang="en-US" altLang="en-US" sz="2800" b="1" dirty="0">
                <a:effectLst>
                  <a:outerShdw blurRad="38100" dist="38100" dir="2700000" algn="tl">
                    <a:srgbClr val="C0C0C0"/>
                  </a:outerShdw>
                </a:effectLst>
              </a:rPr>
              <a:t>of safe drinking water; clean energy; adequate health services; new technology systems and dire-needed financial services and </a:t>
            </a:r>
            <a:r>
              <a:rPr lang="en-US" altLang="en-US" sz="2800" b="1" dirty="0">
                <a:solidFill>
                  <a:srgbClr val="FF0000"/>
                </a:solidFill>
                <a:effectLst>
                  <a:outerShdw blurRad="38100" dist="38100" dir="2700000" algn="tl">
                    <a:srgbClr val="C0C0C0"/>
                  </a:outerShdw>
                </a:effectLst>
              </a:rPr>
              <a:t>most importantly high-speed Internet</a:t>
            </a:r>
            <a:r>
              <a:rPr lang="en-US" altLang="en-US" sz="2800" b="1" dirty="0">
                <a:effectLst>
                  <a:outerShdw blurRad="38100" dist="38100" dir="2700000" algn="tl">
                    <a:srgbClr val="C0C0C0"/>
                  </a:outerShdw>
                </a:effectLst>
              </a:rPr>
              <a:t>; </a:t>
            </a:r>
          </a:p>
          <a:p>
            <a:pPr algn="justLow">
              <a:lnSpc>
                <a:spcPct val="90000"/>
              </a:lnSpc>
              <a:spcBef>
                <a:spcPct val="20000"/>
              </a:spcBef>
              <a:buClr>
                <a:schemeClr val="accent2"/>
              </a:buClr>
            </a:pPr>
            <a:endParaRPr lang="en-US" altLang="en-US" sz="2800" b="1" dirty="0">
              <a:effectLst>
                <a:outerShdw blurRad="38100" dist="38100" dir="2700000" algn="tl">
                  <a:srgbClr val="C0C0C0"/>
                </a:outerShdw>
              </a:effectLst>
            </a:endParaRPr>
          </a:p>
          <a:p>
            <a:pPr algn="justLow">
              <a:lnSpc>
                <a:spcPct val="90000"/>
              </a:lnSpc>
              <a:spcBef>
                <a:spcPct val="20000"/>
              </a:spcBef>
              <a:buClr>
                <a:schemeClr val="accent2"/>
              </a:buClr>
            </a:pPr>
            <a:r>
              <a:rPr lang="en-US" altLang="en-US" sz="2800" b="1" dirty="0">
                <a:effectLst>
                  <a:outerShdw blurRad="38100" dist="38100" dir="2700000" algn="tl">
                    <a:srgbClr val="C0C0C0"/>
                  </a:outerShdw>
                </a:effectLst>
              </a:rPr>
              <a:t>4. </a:t>
            </a:r>
            <a:r>
              <a:rPr lang="en-US" altLang="en-US" sz="2800" b="1" u="sng" dirty="0">
                <a:solidFill>
                  <a:srgbClr val="FF0000"/>
                </a:solidFill>
                <a:effectLst>
                  <a:outerShdw blurRad="38100" dist="38100" dir="2700000" algn="tl">
                    <a:srgbClr val="C0C0C0"/>
                  </a:outerShdw>
                </a:effectLst>
              </a:rPr>
              <a:t>Appropriate infrastructure </a:t>
            </a:r>
            <a:r>
              <a:rPr lang="en-US" altLang="en-US" sz="2800" b="1" dirty="0">
                <a:effectLst>
                  <a:outerShdw blurRad="38100" dist="38100" dir="2700000" algn="tl">
                    <a:srgbClr val="C0C0C0"/>
                  </a:outerShdw>
                </a:effectLst>
              </a:rPr>
              <a:t>such as all-weather roads; bridges; good drainage and sewage systems and dams in identified areas are all in order to reduce the magnitude of natural disasters, and </a:t>
            </a:r>
            <a:r>
              <a:rPr lang="en-US" altLang="en-US" sz="2800" b="1" dirty="0">
                <a:solidFill>
                  <a:srgbClr val="FF0000"/>
                </a:solidFill>
                <a:effectLst>
                  <a:outerShdw blurRad="38100" dist="38100" dir="2700000" algn="tl">
                    <a:srgbClr val="C0C0C0"/>
                  </a:outerShdw>
                </a:effectLst>
              </a:rPr>
              <a:t>adding recreational parks</a:t>
            </a:r>
            <a:r>
              <a:rPr lang="en-US" altLang="en-US" sz="2800" b="1" dirty="0">
                <a:effectLst>
                  <a:outerShdw blurRad="38100" dist="38100" dir="2700000" algn="tl">
                    <a:srgbClr val="C0C0C0"/>
                  </a:outerShdw>
                </a:effectLst>
              </a:rPr>
              <a:t>, while improving resilience against climate change adverse effects;</a:t>
            </a:r>
          </a:p>
          <a:p>
            <a:pPr>
              <a:lnSpc>
                <a:spcPct val="90000"/>
              </a:lnSpc>
              <a:spcBef>
                <a:spcPct val="20000"/>
              </a:spcBef>
              <a:buClr>
                <a:schemeClr val="accent2"/>
              </a:buClr>
            </a:pPr>
            <a:endParaRPr lang="en-US" altLang="en-US" sz="2000" b="1" dirty="0">
              <a:effectLst>
                <a:outerShdw blurRad="38100" dist="38100" dir="2700000" algn="tl">
                  <a:srgbClr val="C0C0C0"/>
                </a:outerShdw>
              </a:effectLst>
            </a:endParaRPr>
          </a:p>
        </p:txBody>
      </p:sp>
    </p:spTree>
    <p:extLst>
      <p:ext uri="{BB962C8B-B14F-4D97-AF65-F5344CB8AC3E}">
        <p14:creationId xmlns:p14="http://schemas.microsoft.com/office/powerpoint/2010/main" val="443695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800" b="1" dirty="0">
                <a:effectLst>
                  <a:outerShdw blurRad="38100" dist="38100" dir="2700000" algn="tl">
                    <a:srgbClr val="C0C0C0"/>
                  </a:outerShdw>
                </a:effectLst>
              </a:rPr>
              <a:t>Actionable Scientific Knowledge &amp; Technologies Required</a:t>
            </a:r>
            <a:endParaRPr lang="en-US" altLang="en-US" sz="28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8</a:t>
            </a:fld>
            <a:endParaRPr lang="en-US" altLang="en-US"/>
          </a:p>
        </p:txBody>
      </p:sp>
      <p:sp>
        <p:nvSpPr>
          <p:cNvPr id="20" name="Text Box 13"/>
          <p:cNvSpPr txBox="1">
            <a:spLocks noChangeArrowheads="1"/>
          </p:cNvSpPr>
          <p:nvPr/>
        </p:nvSpPr>
        <p:spPr bwMode="auto">
          <a:xfrm>
            <a:off x="0" y="963137"/>
            <a:ext cx="9144000" cy="500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a:lnSpc>
                <a:spcPct val="90000"/>
              </a:lnSpc>
              <a:spcBef>
                <a:spcPct val="20000"/>
              </a:spcBef>
              <a:buClr>
                <a:schemeClr val="accent2"/>
              </a:buClr>
            </a:pPr>
            <a:r>
              <a:rPr lang="en-US" altLang="en-US" sz="2800" b="1" dirty="0">
                <a:effectLst>
                  <a:outerShdw blurRad="38100" dist="38100" dir="2700000" algn="tl">
                    <a:srgbClr val="C0C0C0"/>
                  </a:outerShdw>
                </a:effectLst>
              </a:rPr>
              <a:t>Achieving sustainable development in impoverished rural areas essentially calls for substantial investments in </a:t>
            </a:r>
            <a:r>
              <a:rPr lang="en-US" altLang="en-US" sz="2800" b="1" dirty="0">
                <a:solidFill>
                  <a:srgbClr val="FF0000"/>
                </a:solidFill>
                <a:effectLst>
                  <a:outerShdw blurRad="38100" dist="38100" dir="2700000" algn="tl">
                    <a:srgbClr val="C0C0C0"/>
                  </a:outerShdw>
                </a:effectLst>
              </a:rPr>
              <a:t>mega infrastructure projects</a:t>
            </a:r>
            <a:r>
              <a:rPr lang="en-US" altLang="en-US" sz="2800" b="1" dirty="0">
                <a:effectLst>
                  <a:outerShdw blurRad="38100" dist="38100" dir="2700000" algn="tl">
                    <a:srgbClr val="C0C0C0"/>
                  </a:outerShdw>
                </a:effectLst>
              </a:rPr>
              <a:t>, which are instrumental in meeting the SDGs in developing countries. This is true since:</a:t>
            </a:r>
          </a:p>
          <a:p>
            <a:pPr marL="342900" indent="-342900" algn="justLow">
              <a:lnSpc>
                <a:spcPct val="90000"/>
              </a:lnSpc>
              <a:spcBef>
                <a:spcPct val="20000"/>
              </a:spcBef>
              <a:buClr>
                <a:schemeClr val="accent2"/>
              </a:buClr>
              <a:buFont typeface="Wingdings" panose="05000000000000000000" pitchFamily="2" charset="2"/>
              <a:buChar char="ü"/>
            </a:pPr>
            <a:r>
              <a:rPr lang="en-US" altLang="en-US" sz="2800" b="1" dirty="0">
                <a:effectLst>
                  <a:outerShdw blurRad="38100" dist="38100" dir="2700000" algn="tl">
                    <a:srgbClr val="C0C0C0"/>
                  </a:outerShdw>
                </a:effectLst>
              </a:rPr>
              <a:t>By </a:t>
            </a:r>
            <a:r>
              <a:rPr lang="en-US" altLang="en-US" sz="2800" b="1" dirty="0">
                <a:solidFill>
                  <a:srgbClr val="FF0000"/>
                </a:solidFill>
                <a:effectLst>
                  <a:outerShdw blurRad="38100" dist="38100" dir="2700000" algn="tl">
                    <a:srgbClr val="C0C0C0"/>
                  </a:outerShdw>
                </a:effectLst>
              </a:rPr>
              <a:t>creating jobs and economic activity,</a:t>
            </a:r>
            <a:r>
              <a:rPr lang="en-US" altLang="en-US" sz="2800" b="1" dirty="0">
                <a:effectLst>
                  <a:outerShdw blurRad="38100" dist="38100" dir="2700000" algn="tl">
                    <a:srgbClr val="C0C0C0"/>
                  </a:outerShdw>
                </a:effectLst>
              </a:rPr>
              <a:t> infrastructure enables development;</a:t>
            </a:r>
          </a:p>
          <a:p>
            <a:pPr marL="342900" indent="-342900" algn="justLow">
              <a:lnSpc>
                <a:spcPct val="90000"/>
              </a:lnSpc>
              <a:spcBef>
                <a:spcPct val="20000"/>
              </a:spcBef>
              <a:buClr>
                <a:schemeClr val="accent2"/>
              </a:buClr>
              <a:buFont typeface="Wingdings" panose="05000000000000000000" pitchFamily="2" charset="2"/>
              <a:buChar char="ü"/>
            </a:pPr>
            <a:r>
              <a:rPr lang="en-US" altLang="en-US" sz="2800" b="1" dirty="0">
                <a:effectLst>
                  <a:outerShdw blurRad="38100" dist="38100" dir="2700000" algn="tl">
                    <a:srgbClr val="C0C0C0"/>
                  </a:outerShdw>
                </a:effectLst>
              </a:rPr>
              <a:t>Provides the services that underpin the </a:t>
            </a:r>
            <a:r>
              <a:rPr lang="en-US" altLang="en-US" sz="2800" b="1" dirty="0">
                <a:solidFill>
                  <a:srgbClr val="FF0000"/>
                </a:solidFill>
                <a:effectLst>
                  <a:outerShdw blurRad="38100" dist="38100" dir="2700000" algn="tl">
                    <a:srgbClr val="C0C0C0"/>
                  </a:outerShdw>
                </a:effectLst>
              </a:rPr>
              <a:t>ability of people to be economically productive</a:t>
            </a:r>
            <a:r>
              <a:rPr lang="en-US" altLang="en-US" sz="2800" b="1" dirty="0">
                <a:effectLst>
                  <a:outerShdw blurRad="38100" dist="38100" dir="2700000" algn="tl">
                    <a:srgbClr val="C0C0C0"/>
                  </a:outerShdw>
                </a:effectLst>
              </a:rPr>
              <a:t>, for example via transport;</a:t>
            </a:r>
          </a:p>
          <a:p>
            <a:pPr marL="342900" indent="-342900" algn="justLow">
              <a:lnSpc>
                <a:spcPct val="90000"/>
              </a:lnSpc>
              <a:spcBef>
                <a:spcPct val="20000"/>
              </a:spcBef>
              <a:buClr>
                <a:schemeClr val="accent2"/>
              </a:buClr>
              <a:buFont typeface="Wingdings" panose="05000000000000000000" pitchFamily="2" charset="2"/>
              <a:buChar char="ü"/>
            </a:pPr>
            <a:r>
              <a:rPr lang="en-US" altLang="en-US" sz="2800" b="1" dirty="0">
                <a:effectLst>
                  <a:outerShdw blurRad="38100" dist="38100" dir="2700000" algn="tl">
                    <a:srgbClr val="C0C0C0"/>
                  </a:outerShdw>
                </a:effectLst>
              </a:rPr>
              <a:t>Building the </a:t>
            </a:r>
            <a:r>
              <a:rPr lang="en-US" altLang="en-US" sz="2800" b="1" dirty="0">
                <a:solidFill>
                  <a:srgbClr val="FF0000"/>
                </a:solidFill>
                <a:effectLst>
                  <a:outerShdw blurRad="38100" dist="38100" dir="2700000" algn="tl">
                    <a:srgbClr val="C0C0C0"/>
                  </a:outerShdw>
                </a:effectLst>
              </a:rPr>
              <a:t>right type of infrastructure in rural areas</a:t>
            </a:r>
            <a:r>
              <a:rPr lang="en-US" altLang="en-US" sz="2800" b="1" dirty="0">
                <a:effectLst>
                  <a:outerShdw blurRad="38100" dist="38100" dir="2700000" algn="tl">
                    <a:srgbClr val="C0C0C0"/>
                  </a:outerShdw>
                </a:effectLst>
              </a:rPr>
              <a:t>, you not only have a </a:t>
            </a:r>
            <a:r>
              <a:rPr lang="en-US" altLang="en-US" sz="2800" b="1" dirty="0">
                <a:solidFill>
                  <a:srgbClr val="FF0000"/>
                </a:solidFill>
                <a:effectLst>
                  <a:outerShdw blurRad="38100" dist="38100" dir="2700000" algn="tl">
                    <a:srgbClr val="C0C0C0"/>
                  </a:outerShdw>
                </a:effectLst>
              </a:rPr>
              <a:t>positive impact on the environment </a:t>
            </a:r>
            <a:r>
              <a:rPr lang="en-US" altLang="en-US" sz="2800" b="1" dirty="0">
                <a:effectLst>
                  <a:outerShdw blurRad="38100" dist="38100" dir="2700000" algn="tl">
                    <a:srgbClr val="C0C0C0"/>
                  </a:outerShdw>
                </a:effectLst>
              </a:rPr>
              <a:t>and the </a:t>
            </a:r>
            <a:r>
              <a:rPr lang="en-US" altLang="en-US" sz="2800" b="1" dirty="0">
                <a:solidFill>
                  <a:srgbClr val="FF0000"/>
                </a:solidFill>
                <a:effectLst>
                  <a:outerShdw blurRad="38100" dist="38100" dir="2700000" algn="tl">
                    <a:srgbClr val="C0C0C0"/>
                  </a:outerShdw>
                </a:effectLst>
              </a:rPr>
              <a:t>ability to meet the climate change goals</a:t>
            </a:r>
            <a:r>
              <a:rPr lang="en-US" altLang="en-US" sz="2800" b="1" dirty="0">
                <a:effectLst>
                  <a:outerShdw blurRad="38100" dist="38100" dir="2700000" algn="tl">
                    <a:srgbClr val="C0C0C0"/>
                  </a:outerShdw>
                </a:effectLst>
              </a:rPr>
              <a:t>, but you also contribute to </a:t>
            </a:r>
            <a:r>
              <a:rPr lang="en-US" altLang="en-US" sz="2800" b="1" dirty="0">
                <a:solidFill>
                  <a:srgbClr val="FF0000"/>
                </a:solidFill>
                <a:effectLst>
                  <a:outerShdw blurRad="38100" dist="38100" dir="2700000" algn="tl">
                    <a:srgbClr val="C0C0C0"/>
                  </a:outerShdw>
                </a:effectLst>
              </a:rPr>
              <a:t>reducing inequality within </a:t>
            </a:r>
            <a:r>
              <a:rPr lang="en-US" altLang="en-US" sz="2800" b="1" dirty="0">
                <a:effectLst>
                  <a:outerShdw blurRad="38100" dist="38100" dir="2700000" algn="tl">
                    <a:srgbClr val="C0C0C0"/>
                  </a:outerShdw>
                </a:effectLst>
              </a:rPr>
              <a:t>societies.</a:t>
            </a:r>
          </a:p>
        </p:txBody>
      </p:sp>
    </p:spTree>
    <p:extLst>
      <p:ext uri="{BB962C8B-B14F-4D97-AF65-F5344CB8AC3E}">
        <p14:creationId xmlns:p14="http://schemas.microsoft.com/office/powerpoint/2010/main" val="374488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ctrTitle"/>
          </p:nvPr>
        </p:nvSpPr>
        <p:spPr>
          <a:xfrm>
            <a:off x="0" y="128000"/>
            <a:ext cx="9144000" cy="425733"/>
          </a:xfrm>
        </p:spPr>
        <p:txBody>
          <a:bodyPr/>
          <a:lstStyle/>
          <a:p>
            <a:pPr algn="ctr" eaLnBrk="0" hangingPunct="0"/>
            <a:r>
              <a:rPr lang="en-US" altLang="en-US" sz="2800" b="1" dirty="0">
                <a:effectLst>
                  <a:outerShdw blurRad="38100" dist="38100" dir="2700000" algn="tl">
                    <a:srgbClr val="C0C0C0"/>
                  </a:outerShdw>
                </a:effectLst>
              </a:rPr>
              <a:t>Actionable Scientific Knowledge &amp; Technologies Required</a:t>
            </a:r>
            <a:endParaRPr lang="en-US" altLang="en-US" sz="2800" dirty="0">
              <a:effectLst>
                <a:outerShdw blurRad="38100" dist="38100" dir="2700000" algn="tl">
                  <a:srgbClr val="C0C0C0"/>
                </a:outerShdw>
              </a:effectLst>
            </a:endParaRPr>
          </a:p>
        </p:txBody>
      </p:sp>
      <p:sp>
        <p:nvSpPr>
          <p:cNvPr id="18" name="Slide Number Placeholder 3"/>
          <p:cNvSpPr txBox="1">
            <a:spLocks/>
          </p:cNvSpPr>
          <p:nvPr/>
        </p:nvSpPr>
        <p:spPr>
          <a:xfrm>
            <a:off x="6589713" y="6376988"/>
            <a:ext cx="2193925" cy="4572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D4E3CB-A7FC-4730-B9AF-F26FA846DDAF}" type="slidenum">
              <a:rPr lang="en-US" altLang="en-US" smtClean="0"/>
              <a:pPr/>
              <a:t>9</a:t>
            </a:fld>
            <a:endParaRPr lang="en-US" altLang="en-US"/>
          </a:p>
        </p:txBody>
      </p:sp>
      <p:sp>
        <p:nvSpPr>
          <p:cNvPr id="20" name="Text Box 13"/>
          <p:cNvSpPr txBox="1">
            <a:spLocks noChangeArrowheads="1"/>
          </p:cNvSpPr>
          <p:nvPr/>
        </p:nvSpPr>
        <p:spPr bwMode="auto">
          <a:xfrm>
            <a:off x="0" y="686602"/>
            <a:ext cx="9144000" cy="581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a:lnSpc>
                <a:spcPct val="90000"/>
              </a:lnSpc>
              <a:spcBef>
                <a:spcPct val="20000"/>
              </a:spcBef>
              <a:buClr>
                <a:schemeClr val="accent2"/>
              </a:buClr>
            </a:pPr>
            <a:r>
              <a:rPr lang="en-US" altLang="en-US" sz="2800" b="1" dirty="0">
                <a:effectLst>
                  <a:outerShdw blurRad="38100" dist="38100" dir="2700000" algn="tl">
                    <a:srgbClr val="C0C0C0"/>
                  </a:outerShdw>
                </a:effectLst>
              </a:rPr>
              <a:t>Hence it is the </a:t>
            </a:r>
            <a:r>
              <a:rPr lang="en-US" altLang="en-US" sz="2800" b="1" dirty="0">
                <a:solidFill>
                  <a:srgbClr val="FF0000"/>
                </a:solidFill>
                <a:effectLst>
                  <a:outerShdw blurRad="38100" dist="38100" dir="2700000" algn="tl">
                    <a:srgbClr val="C0C0C0"/>
                  </a:outerShdw>
                </a:effectLst>
              </a:rPr>
              <a:t>necessary replicable infrastructure development standard </a:t>
            </a:r>
            <a:r>
              <a:rPr lang="en-US" altLang="en-US" sz="2800" b="1" dirty="0">
                <a:effectLst>
                  <a:outerShdw blurRad="38100" dist="38100" dir="2700000" algn="tl">
                    <a:srgbClr val="C0C0C0"/>
                  </a:outerShdw>
                </a:effectLst>
              </a:rPr>
              <a:t>that can help us benefit from scientific knowledge and technologies </a:t>
            </a:r>
            <a:r>
              <a:rPr lang="en-US" altLang="en-US" sz="2800" b="1" dirty="0">
                <a:solidFill>
                  <a:srgbClr val="FF0000"/>
                </a:solidFill>
                <a:effectLst>
                  <a:outerShdw blurRad="38100" dist="38100" dir="2700000" algn="tl">
                    <a:srgbClr val="C0C0C0"/>
                  </a:outerShdw>
                </a:effectLst>
              </a:rPr>
              <a:t>to achieve sustainable resilience </a:t>
            </a:r>
            <a:r>
              <a:rPr lang="en-US" altLang="en-US" sz="2800" b="1" dirty="0">
                <a:effectLst>
                  <a:outerShdw blurRad="38100" dist="38100" dir="2700000" algn="tl">
                    <a:srgbClr val="C0C0C0"/>
                  </a:outerShdw>
                </a:effectLst>
              </a:rPr>
              <a:t>and successfully </a:t>
            </a:r>
            <a:r>
              <a:rPr lang="en-US" altLang="en-US" sz="2800" b="1" dirty="0">
                <a:solidFill>
                  <a:srgbClr val="FF0000"/>
                </a:solidFill>
                <a:effectLst>
                  <a:outerShdw blurRad="38100" dist="38100" dir="2700000" algn="tl">
                    <a:srgbClr val="C0C0C0"/>
                  </a:outerShdw>
                </a:effectLst>
              </a:rPr>
              <a:t>apply full green procurement </a:t>
            </a:r>
            <a:r>
              <a:rPr lang="en-US" altLang="en-US" sz="2800" b="1" dirty="0">
                <a:effectLst>
                  <a:outerShdw blurRad="38100" dist="38100" dir="2700000" algn="tl">
                    <a:srgbClr val="C0C0C0"/>
                  </a:outerShdw>
                </a:effectLst>
              </a:rPr>
              <a:t>in </a:t>
            </a:r>
            <a:r>
              <a:rPr lang="en-US" altLang="en-US" sz="2800" b="1" dirty="0">
                <a:solidFill>
                  <a:srgbClr val="FF0000"/>
                </a:solidFill>
                <a:effectLst>
                  <a:outerShdw blurRad="38100" dist="38100" dir="2700000" algn="tl">
                    <a:srgbClr val="C0C0C0"/>
                  </a:outerShdw>
                </a:effectLst>
              </a:rPr>
              <a:t>transforming most of the poor villages </a:t>
            </a:r>
            <a:r>
              <a:rPr lang="en-US" altLang="en-US" sz="2800" b="1" dirty="0">
                <a:effectLst>
                  <a:outerShdw blurRad="38100" dist="38100" dir="2700000" algn="tl">
                    <a:srgbClr val="C0C0C0"/>
                  </a:outerShdw>
                </a:effectLst>
              </a:rPr>
              <a:t>and small towns into a number of </a:t>
            </a:r>
            <a:r>
              <a:rPr lang="en-US" altLang="en-US" sz="2800" b="1" dirty="0">
                <a:solidFill>
                  <a:srgbClr val="FF0000"/>
                </a:solidFill>
                <a:effectLst>
                  <a:outerShdw blurRad="38100" dist="38100" dir="2700000" algn="tl">
                    <a:srgbClr val="C0C0C0"/>
                  </a:outerShdw>
                </a:effectLst>
              </a:rPr>
              <a:t>Agricultural/Industrial Technopolis </a:t>
            </a:r>
            <a:r>
              <a:rPr lang="en-US" altLang="en-US" sz="2800" b="1" dirty="0">
                <a:effectLst>
                  <a:outerShdw blurRad="38100" dist="38100" dir="2700000" algn="tl">
                    <a:srgbClr val="C0C0C0"/>
                  </a:outerShdw>
                </a:effectLst>
              </a:rPr>
              <a:t>i.e. new societies with a</a:t>
            </a:r>
            <a:r>
              <a:rPr lang="en-US" altLang="en-US" sz="2800" b="1" dirty="0">
                <a:solidFill>
                  <a:srgbClr val="FF0000"/>
                </a:solidFill>
                <a:effectLst>
                  <a:outerShdw blurRad="38100" dist="38100" dir="2700000" algn="tl">
                    <a:srgbClr val="C0C0C0"/>
                  </a:outerShdw>
                </a:effectLst>
              </a:rPr>
              <a:t> concentration of technology-based businesses </a:t>
            </a:r>
            <a:r>
              <a:rPr lang="en-US" altLang="en-US" sz="2800" b="1" dirty="0">
                <a:effectLst>
                  <a:outerShdw blurRad="38100" dist="38100" dir="2700000" algn="tl">
                    <a:srgbClr val="C0C0C0"/>
                  </a:outerShdw>
                </a:effectLst>
              </a:rPr>
              <a:t>(emphasis on both digital and non-digital green technologies), depending on the natural resources of each specific region.</a:t>
            </a:r>
          </a:p>
          <a:p>
            <a:pPr marL="342900" indent="-342900" algn="justLow">
              <a:lnSpc>
                <a:spcPct val="90000"/>
              </a:lnSpc>
              <a:spcBef>
                <a:spcPct val="20000"/>
              </a:spcBef>
              <a:buClr>
                <a:schemeClr val="accent2"/>
              </a:buClr>
              <a:buFont typeface="Wingdings" panose="05000000000000000000" pitchFamily="2" charset="2"/>
              <a:buChar char="Ø"/>
            </a:pPr>
            <a:r>
              <a:rPr lang="en-US" altLang="en-US" sz="2800" b="1" dirty="0">
                <a:effectLst>
                  <a:outerShdw blurRad="38100" dist="38100" dir="2700000" algn="tl">
                    <a:srgbClr val="C0C0C0"/>
                  </a:outerShdw>
                </a:effectLst>
              </a:rPr>
              <a:t>Another mandate of the </a:t>
            </a:r>
            <a:r>
              <a:rPr lang="en-US" altLang="en-US" sz="2800" b="1" dirty="0">
                <a:solidFill>
                  <a:srgbClr val="FF0000"/>
                </a:solidFill>
                <a:effectLst>
                  <a:outerShdw blurRad="38100" dist="38100" dir="2700000" algn="tl">
                    <a:srgbClr val="C0C0C0"/>
                  </a:outerShdw>
                </a:effectLst>
              </a:rPr>
              <a:t>proposed standard </a:t>
            </a:r>
            <a:r>
              <a:rPr lang="en-US" altLang="en-US" sz="2800" b="1" dirty="0">
                <a:effectLst>
                  <a:outerShdw blurRad="38100" dist="38100" dir="2700000" algn="tl">
                    <a:srgbClr val="C0C0C0"/>
                  </a:outerShdw>
                </a:effectLst>
              </a:rPr>
              <a:t>is to make sure to design all necessary and </a:t>
            </a:r>
            <a:r>
              <a:rPr lang="en-US" altLang="en-US" sz="2800" b="1" dirty="0">
                <a:solidFill>
                  <a:srgbClr val="FF0000"/>
                </a:solidFill>
                <a:effectLst>
                  <a:outerShdw blurRad="38100" dist="38100" dir="2700000" algn="tl">
                    <a:srgbClr val="C0C0C0"/>
                  </a:outerShdw>
                </a:effectLst>
              </a:rPr>
              <a:t>relevant infrastructure </a:t>
            </a:r>
            <a:r>
              <a:rPr lang="en-US" altLang="en-US" sz="2800" b="1" dirty="0">
                <a:effectLst>
                  <a:outerShdw blurRad="38100" dist="38100" dir="2700000" algn="tl">
                    <a:srgbClr val="C0C0C0"/>
                  </a:outerShdw>
                </a:effectLst>
              </a:rPr>
              <a:t>to suit the requirements of the different </a:t>
            </a:r>
            <a:r>
              <a:rPr lang="en-US" altLang="en-US" sz="2800" b="1" dirty="0">
                <a:solidFill>
                  <a:srgbClr val="FF0000"/>
                </a:solidFill>
                <a:effectLst>
                  <a:outerShdw blurRad="38100" dist="38100" dir="2700000" algn="tl">
                    <a:srgbClr val="C0C0C0"/>
                  </a:outerShdw>
                </a:effectLst>
              </a:rPr>
              <a:t>preselected green technologies </a:t>
            </a:r>
            <a:r>
              <a:rPr lang="en-US" altLang="en-US" sz="2800" b="1" dirty="0">
                <a:effectLst>
                  <a:outerShdw blurRad="38100" dist="38100" dir="2700000" algn="tl">
                    <a:srgbClr val="C0C0C0"/>
                  </a:outerShdw>
                </a:effectLst>
              </a:rPr>
              <a:t>that are to be introduced in these units.</a:t>
            </a:r>
          </a:p>
        </p:txBody>
      </p:sp>
    </p:spTree>
    <p:extLst>
      <p:ext uri="{BB962C8B-B14F-4D97-AF65-F5344CB8AC3E}">
        <p14:creationId xmlns:p14="http://schemas.microsoft.com/office/powerpoint/2010/main" val="318947051"/>
      </p:ext>
    </p:extLst>
  </p:cSld>
  <p:clrMapOvr>
    <a:masterClrMapping/>
  </p:clrMapOvr>
</p:sld>
</file>

<file path=ppt/theme/theme1.xml><?xml version="1.0" encoding="utf-8"?>
<a:theme xmlns:a="http://schemas.openxmlformats.org/drawingml/2006/main" name="GENERAL Master Slid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MI_PPT_Template_1_EN.potx" id="{D09A20E7-3E93-461F-928D-0E7872B518FB}" vid="{8EF6047A-269E-49F5-AFC2-41DD4A5049A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38734</TotalTime>
  <Words>4923</Words>
  <Application>Microsoft Office PowerPoint</Application>
  <PresentationFormat>On-screen Show (4:3)</PresentationFormat>
  <Paragraphs>275</Paragraphs>
  <Slides>26</Slides>
  <Notes>26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Verdana Standaard</vt:lpstr>
      <vt:lpstr>Algerian</vt:lpstr>
      <vt:lpstr>Arial</vt:lpstr>
      <vt:lpstr>Calibri</vt:lpstr>
      <vt:lpstr>Cambria</vt:lpstr>
      <vt:lpstr>Verdana</vt:lpstr>
      <vt:lpstr>Wingdings</vt:lpstr>
      <vt:lpstr>GENERAL Master Slide</vt:lpstr>
      <vt:lpstr>Clip</vt:lpstr>
      <vt:lpstr>Utilizing the IDSSD as an Effective Vehicle Towards Accelerated Sustainable Development in DCs</vt:lpstr>
      <vt:lpstr>Problem Environment (Developing Countries)</vt:lpstr>
      <vt:lpstr>Strategic Dynamic Fit between the IDSSD and the Efforts of SD in DCs</vt:lpstr>
      <vt:lpstr>Strategic Dynamic Fit between the IDSSD and the Efforts of SD in DCs</vt:lpstr>
      <vt:lpstr>Strategic Dynamic Fit between the IDSSD and the Efforts of SD in DCs</vt:lpstr>
      <vt:lpstr>Actionable Scientific Knowledge &amp; Technologies Required</vt:lpstr>
      <vt:lpstr>Actionable Scientific Knowledge &amp; Technologies Required</vt:lpstr>
      <vt:lpstr>Actionable Scientific Knowledge &amp; Technologies Required</vt:lpstr>
      <vt:lpstr>Actionable Scientific Knowledge &amp; Technologies Required</vt:lpstr>
      <vt:lpstr>Actionable Scientific Knowledge &amp; Technologies Required</vt:lpstr>
      <vt:lpstr>Actionable Scientific Knowledge &amp; Technologies Required</vt:lpstr>
      <vt:lpstr>Actionable Scientific Knowledge &amp; Technology Required</vt:lpstr>
      <vt:lpstr>Actionable Scientific Knowledge &amp; Technology Required</vt:lpstr>
      <vt:lpstr>Actionable Scientific Knowledge &amp; Technology Required</vt:lpstr>
      <vt:lpstr>Actionable Scientific Knowledge &amp; Technology Required</vt:lpstr>
      <vt:lpstr>Examples for Actional Knowledge and Technological Applications</vt:lpstr>
      <vt:lpstr>(a) Semi-Urban Rural Housing Projects (Poor Villages Transformed)</vt:lpstr>
      <vt:lpstr>Examples for Actional Knowledge and Technological Applications</vt:lpstr>
      <vt:lpstr>Fully furnished via local Environmentally Green Material (EGM) Granite, PVC or fabricated cast concrete (if need be)</vt:lpstr>
      <vt:lpstr>Examples for Actional Knowledge and Technological Applications</vt:lpstr>
      <vt:lpstr>(b) Agro-based Technopolis (AbT) aero-train systems</vt:lpstr>
      <vt:lpstr>Proposed Plan of Action to Implement IDSSD Outcome 2</vt:lpstr>
      <vt:lpstr>Proposed Plan of Action to Implement IDSSD Outcome 2</vt:lpstr>
      <vt:lpstr>Proposed Plan of Action to Implement IDSSD Outcome 2</vt:lpstr>
      <vt:lpstr>Proposed Plan of Action to Implement IDSSD Outcome 2</vt:lpstr>
      <vt:lpstr>ALL QUESTIONS AND/OR COMMENTS ARE WELCOME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Zaoui, Xavier</dc:creator>
  <cp:lastModifiedBy>Hassan, Nazar</cp:lastModifiedBy>
  <cp:revision>468</cp:revision>
  <cp:lastPrinted>2021-12-10T09:23:11Z</cp:lastPrinted>
  <dcterms:created xsi:type="dcterms:W3CDTF">2020-01-16T09:25:37Z</dcterms:created>
  <dcterms:modified xsi:type="dcterms:W3CDTF">2024-11-18T20:41:06Z</dcterms:modified>
</cp:coreProperties>
</file>